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7" r:id="rId2"/>
    <p:sldId id="307" r:id="rId3"/>
    <p:sldId id="276" r:id="rId4"/>
    <p:sldId id="281" r:id="rId5"/>
    <p:sldId id="298" r:id="rId6"/>
    <p:sldId id="294" r:id="rId7"/>
    <p:sldId id="278" r:id="rId8"/>
    <p:sldId id="295" r:id="rId9"/>
    <p:sldId id="308" r:id="rId10"/>
    <p:sldId id="309" r:id="rId11"/>
    <p:sldId id="297" r:id="rId12"/>
    <p:sldId id="285" r:id="rId13"/>
    <p:sldId id="287" r:id="rId14"/>
    <p:sldId id="299" r:id="rId15"/>
    <p:sldId id="288" r:id="rId16"/>
    <p:sldId id="300" r:id="rId17"/>
    <p:sldId id="289" r:id="rId18"/>
    <p:sldId id="310" r:id="rId19"/>
    <p:sldId id="301" r:id="rId20"/>
    <p:sldId id="304" r:id="rId21"/>
    <p:sldId id="303" r:id="rId22"/>
    <p:sldId id="302" r:id="rId23"/>
    <p:sldId id="306" r:id="rId24"/>
  </p:sldIdLst>
  <p:sldSz cx="18288000" cy="10287000"/>
  <p:notesSz cx="6858000" cy="9144000"/>
  <p:embeddedFontLst>
    <p:embeddedFont>
      <p:font typeface="華康儷粗圓" panose="020F0709000000000000" pitchFamily="49" charset="-120"/>
      <p:regular r:id="rId25"/>
    </p:embeddedFont>
    <p:embeddedFont>
      <p:font typeface="何某手寫-SemiBold" panose="020B0500000000000000" pitchFamily="34" charset="-12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8DA"/>
    <a:srgbClr val="8CA9AD"/>
    <a:srgbClr val="799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8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A680B3-EF99-9937-1D1C-4FEDC206A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0D1112-950C-0301-FE73-96D7AFA0B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19179F-85D7-ECB0-C000-A2B8CF26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BA22-AAF4-46B8-B2C7-27A77A6BA9E4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FA27D4-AFEE-FAFB-AA3C-F363ED51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4C07FA-CBCA-064A-3A8A-9FF3B669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A51-2B69-44CD-ADEA-15078A408A8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CEE4F39-5C02-E120-939B-7F96D1393161}"/>
              </a:ext>
            </a:extLst>
          </p:cNvPr>
          <p:cNvGrpSpPr/>
          <p:nvPr userDrawn="1"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26528070-68B6-F6D6-F549-5871C14C73FD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4CB69884-A43C-5E87-5134-FA00C3049AB7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442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30AD27-0220-A6A4-8E33-69E6F2AB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590C60B-52FC-CBE7-7DFC-656364686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D6D6B3C-54AC-7DB2-9B7A-1282527F4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1855B78-ED09-4365-C9A4-3B801774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BA22-AAF4-46B8-B2C7-27A77A6BA9E4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4561D2C-BD7D-CBC7-E2DF-D87C11F3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6C4EEE9-B096-2891-9FA2-DA4AC4F4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A51-2B69-44CD-ADEA-15078A408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49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388687-B855-43E7-FD11-4E1625C9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A494E63-2D40-7371-ADA0-9318E0974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6EADBA-C605-2BEE-D31E-4DAD37C8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BA22-AAF4-46B8-B2C7-27A77A6BA9E4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C7C614-6C0E-FD76-3A57-27F188C4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67F98F-3A6C-A4EB-08E0-A89AB34D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A51-2B69-44CD-ADEA-15078A408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173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70D6219-FC43-462E-A175-5A3E84F0C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DCDBB5-BD35-19B6-4F76-0D637ABF8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908D11-85E1-0000-9163-E5C960D5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BA22-AAF4-46B8-B2C7-27A77A6BA9E4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37CA52-AC49-D336-B469-2095E6D0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15F9A5-6777-A57B-DA82-18FDE0E7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A51-2B69-44CD-ADEA-15078A408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38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273574-398E-EA41-0DC2-0A81C9F3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47BA5C-9AF4-7291-A062-F8A71DE46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FD2F80-A9F0-8857-AF87-1DCF66541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BA22-AAF4-46B8-B2C7-27A77A6BA9E4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AF74DC-D071-8449-D0C8-BC8F1C21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D66A9A-FF49-DDCA-29EC-A97CC27A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A51-2B69-44CD-ADEA-15078A408A8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4F314A8D-9452-8266-63E3-9B5B5ECC8D56}"/>
              </a:ext>
            </a:extLst>
          </p:cNvPr>
          <p:cNvGrpSpPr/>
          <p:nvPr userDrawn="1"/>
        </p:nvGrpSpPr>
        <p:grpSpPr>
          <a:xfrm>
            <a:off x="-190500" y="-929"/>
            <a:ext cx="18669000" cy="10287929"/>
            <a:chOff x="0" y="0"/>
            <a:chExt cx="4274726" cy="216746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130A09D8-EE8D-4D56-758D-565E4479F4A0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6FE750E4-E501-B55C-2E8D-BBD3F5324F91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AEDA1A0-0264-8345-9497-312B82998344}"/>
              </a:ext>
            </a:extLst>
          </p:cNvPr>
          <p:cNvGrpSpPr/>
          <p:nvPr userDrawn="1"/>
        </p:nvGrpSpPr>
        <p:grpSpPr>
          <a:xfrm rot="19492710">
            <a:off x="13809838" y="-1326256"/>
            <a:ext cx="9487000" cy="12125983"/>
            <a:chOff x="0" y="0"/>
            <a:chExt cx="10065462" cy="11259200"/>
          </a:xfrm>
        </p:grpSpPr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495A8F9E-1466-F902-A6DF-6082AE806353}"/>
                </a:ext>
              </a:extLst>
            </p:cNvPr>
            <p:cNvSpPr/>
            <p:nvPr/>
          </p:nvSpPr>
          <p:spPr>
            <a:xfrm flipV="1">
              <a:off x="23020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C08F6099-9FEB-CA9A-E604-4F09DB881063}"/>
                </a:ext>
              </a:extLst>
            </p:cNvPr>
            <p:cNvSpPr/>
            <p:nvPr/>
          </p:nvSpPr>
          <p:spPr>
            <a:xfrm flipV="1">
              <a:off x="554040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22D775D6-2415-4B95-DB7D-366A9925DB64}"/>
                </a:ext>
              </a:extLst>
            </p:cNvPr>
            <p:cNvSpPr/>
            <p:nvPr/>
          </p:nvSpPr>
          <p:spPr>
            <a:xfrm flipV="1">
              <a:off x="108506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A206CC99-E3A7-48F7-DE0E-2E0A3BF46978}"/>
                </a:ext>
              </a:extLst>
            </p:cNvPr>
            <p:cNvSpPr/>
            <p:nvPr/>
          </p:nvSpPr>
          <p:spPr>
            <a:xfrm flipV="1">
              <a:off x="161608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939088FB-5AC4-33EF-B2A8-D512C7E34EF4}"/>
                </a:ext>
              </a:extLst>
            </p:cNvPr>
            <p:cNvSpPr/>
            <p:nvPr/>
          </p:nvSpPr>
          <p:spPr>
            <a:xfrm flipV="1">
              <a:off x="214710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0EAD8BFA-A2A6-D81F-800F-EEE10499CFCE}"/>
                </a:ext>
              </a:extLst>
            </p:cNvPr>
            <p:cNvSpPr/>
            <p:nvPr/>
          </p:nvSpPr>
          <p:spPr>
            <a:xfrm flipV="1">
              <a:off x="267812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EE5654C8-78E9-4AA6-EE8D-7B0BC422AC3A}"/>
                </a:ext>
              </a:extLst>
            </p:cNvPr>
            <p:cNvSpPr/>
            <p:nvPr/>
          </p:nvSpPr>
          <p:spPr>
            <a:xfrm flipV="1">
              <a:off x="320914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B4129D97-0DE7-2276-2864-261A2E5489C6}"/>
                </a:ext>
              </a:extLst>
            </p:cNvPr>
            <p:cNvSpPr/>
            <p:nvPr/>
          </p:nvSpPr>
          <p:spPr>
            <a:xfrm flipV="1">
              <a:off x="374016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B492CE60-6886-913F-6A22-12C7123C2878}"/>
                </a:ext>
              </a:extLst>
            </p:cNvPr>
            <p:cNvSpPr/>
            <p:nvPr/>
          </p:nvSpPr>
          <p:spPr>
            <a:xfrm flipV="1">
              <a:off x="427118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id="{2B41DCF6-D5E3-008D-0D7F-ED09A1C22462}"/>
                </a:ext>
              </a:extLst>
            </p:cNvPr>
            <p:cNvSpPr/>
            <p:nvPr/>
          </p:nvSpPr>
          <p:spPr>
            <a:xfrm flipV="1">
              <a:off x="480220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C7834F83-84FA-1F02-A5EB-DC1021500B00}"/>
              </a:ext>
            </a:extLst>
          </p:cNvPr>
          <p:cNvGrpSpPr/>
          <p:nvPr userDrawn="1"/>
        </p:nvGrpSpPr>
        <p:grpSpPr>
          <a:xfrm rot="19723147">
            <a:off x="-4195113" y="751535"/>
            <a:ext cx="7549097" cy="10561906"/>
            <a:chOff x="0" y="0"/>
            <a:chExt cx="10065462" cy="11259200"/>
          </a:xfrm>
        </p:grpSpPr>
        <p:sp>
          <p:nvSpPr>
            <p:cNvPr id="22" name="AutoShape 11">
              <a:extLst>
                <a:ext uri="{FF2B5EF4-FFF2-40B4-BE49-F238E27FC236}">
                  <a16:creationId xmlns:a16="http://schemas.microsoft.com/office/drawing/2014/main" id="{B2F8DA1B-A518-974F-9752-B2EFE0F2E81B}"/>
                </a:ext>
              </a:extLst>
            </p:cNvPr>
            <p:cNvSpPr/>
            <p:nvPr/>
          </p:nvSpPr>
          <p:spPr>
            <a:xfrm flipV="1">
              <a:off x="23020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12">
              <a:extLst>
                <a:ext uri="{FF2B5EF4-FFF2-40B4-BE49-F238E27FC236}">
                  <a16:creationId xmlns:a16="http://schemas.microsoft.com/office/drawing/2014/main" id="{7A9B6BB9-4825-7B33-1650-3E87AD94D868}"/>
                </a:ext>
              </a:extLst>
            </p:cNvPr>
            <p:cNvSpPr/>
            <p:nvPr/>
          </p:nvSpPr>
          <p:spPr>
            <a:xfrm flipV="1">
              <a:off x="554040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13">
              <a:extLst>
                <a:ext uri="{FF2B5EF4-FFF2-40B4-BE49-F238E27FC236}">
                  <a16:creationId xmlns:a16="http://schemas.microsoft.com/office/drawing/2014/main" id="{A7375FBC-E4F2-8A3B-1037-9804B37AFD9A}"/>
                </a:ext>
              </a:extLst>
            </p:cNvPr>
            <p:cNvSpPr/>
            <p:nvPr/>
          </p:nvSpPr>
          <p:spPr>
            <a:xfrm flipV="1">
              <a:off x="108506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14">
              <a:extLst>
                <a:ext uri="{FF2B5EF4-FFF2-40B4-BE49-F238E27FC236}">
                  <a16:creationId xmlns:a16="http://schemas.microsoft.com/office/drawing/2014/main" id="{8FA8CF00-1FD1-2327-AB1A-57CDB4705DC1}"/>
                </a:ext>
              </a:extLst>
            </p:cNvPr>
            <p:cNvSpPr/>
            <p:nvPr/>
          </p:nvSpPr>
          <p:spPr>
            <a:xfrm flipV="1">
              <a:off x="161608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15">
              <a:extLst>
                <a:ext uri="{FF2B5EF4-FFF2-40B4-BE49-F238E27FC236}">
                  <a16:creationId xmlns:a16="http://schemas.microsoft.com/office/drawing/2014/main" id="{56B5B07B-44CD-DD71-AE15-C7D3129F9ACA}"/>
                </a:ext>
              </a:extLst>
            </p:cNvPr>
            <p:cNvSpPr/>
            <p:nvPr/>
          </p:nvSpPr>
          <p:spPr>
            <a:xfrm flipV="1">
              <a:off x="214710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16">
              <a:extLst>
                <a:ext uri="{FF2B5EF4-FFF2-40B4-BE49-F238E27FC236}">
                  <a16:creationId xmlns:a16="http://schemas.microsoft.com/office/drawing/2014/main" id="{4C4A325A-8DFE-DAB7-0075-D93F2745EAAC}"/>
                </a:ext>
              </a:extLst>
            </p:cNvPr>
            <p:cNvSpPr/>
            <p:nvPr/>
          </p:nvSpPr>
          <p:spPr>
            <a:xfrm flipV="1">
              <a:off x="267812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17">
              <a:extLst>
                <a:ext uri="{FF2B5EF4-FFF2-40B4-BE49-F238E27FC236}">
                  <a16:creationId xmlns:a16="http://schemas.microsoft.com/office/drawing/2014/main" id="{61467B8A-0190-85EB-0E4C-8DFC16171650}"/>
                </a:ext>
              </a:extLst>
            </p:cNvPr>
            <p:cNvSpPr/>
            <p:nvPr/>
          </p:nvSpPr>
          <p:spPr>
            <a:xfrm flipV="1">
              <a:off x="320914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18">
              <a:extLst>
                <a:ext uri="{FF2B5EF4-FFF2-40B4-BE49-F238E27FC236}">
                  <a16:creationId xmlns:a16="http://schemas.microsoft.com/office/drawing/2014/main" id="{37E3618F-7875-6105-6575-B47220A7B020}"/>
                </a:ext>
              </a:extLst>
            </p:cNvPr>
            <p:cNvSpPr/>
            <p:nvPr/>
          </p:nvSpPr>
          <p:spPr>
            <a:xfrm flipV="1">
              <a:off x="374016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19">
              <a:extLst>
                <a:ext uri="{FF2B5EF4-FFF2-40B4-BE49-F238E27FC236}">
                  <a16:creationId xmlns:a16="http://schemas.microsoft.com/office/drawing/2014/main" id="{0082390E-8CE4-8696-D992-517AF8D38783}"/>
                </a:ext>
              </a:extLst>
            </p:cNvPr>
            <p:cNvSpPr/>
            <p:nvPr/>
          </p:nvSpPr>
          <p:spPr>
            <a:xfrm flipV="1">
              <a:off x="427118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20">
              <a:extLst>
                <a:ext uri="{FF2B5EF4-FFF2-40B4-BE49-F238E27FC236}">
                  <a16:creationId xmlns:a16="http://schemas.microsoft.com/office/drawing/2014/main" id="{CDF3B6F3-7C31-A034-B991-205619BF8626}"/>
                </a:ext>
              </a:extLst>
            </p:cNvPr>
            <p:cNvSpPr/>
            <p:nvPr/>
          </p:nvSpPr>
          <p:spPr>
            <a:xfrm flipV="1">
              <a:off x="480220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84350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82D12CB-F298-EDD1-00E0-81534A3AF921}"/>
              </a:ext>
            </a:extLst>
          </p:cNvPr>
          <p:cNvGrpSpPr/>
          <p:nvPr userDrawn="1"/>
        </p:nvGrpSpPr>
        <p:grpSpPr>
          <a:xfrm>
            <a:off x="-704848" y="0"/>
            <a:ext cx="19011898" cy="11059453"/>
            <a:chOff x="0" y="-162545"/>
            <a:chExt cx="4353241" cy="2330012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20C71378-085D-8CB0-47EA-0FC8CADB6D40}"/>
                </a:ext>
              </a:extLst>
            </p:cNvPr>
            <p:cNvSpPr/>
            <p:nvPr/>
          </p:nvSpPr>
          <p:spPr>
            <a:xfrm>
              <a:off x="78515" y="-162545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86B3226B-BBF5-8DDE-CDA0-633DD8F6B2E6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D01D554C-25ED-0063-6099-C5863AD1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9071847-2D09-2692-C06F-E949F4D0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BA22-AAF4-46B8-B2C7-27A77A6BA9E4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04D7E2A-1692-A2CE-356E-86E772B4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060B317-7D6E-B393-B55F-25628997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A51-2B69-44CD-ADEA-15078A408A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6F94C8E-EAB7-EB8D-B7B0-633EC92BC653}"/>
              </a:ext>
            </a:extLst>
          </p:cNvPr>
          <p:cNvSpPr/>
          <p:nvPr userDrawn="1"/>
        </p:nvSpPr>
        <p:spPr>
          <a:xfrm>
            <a:off x="15499474" y="-201761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31E526E-03C6-05C1-CB78-C3C3904417CA}"/>
              </a:ext>
            </a:extLst>
          </p:cNvPr>
          <p:cNvSpPr/>
          <p:nvPr userDrawn="1"/>
        </p:nvSpPr>
        <p:spPr>
          <a:xfrm>
            <a:off x="-2584888" y="8244243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3122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2E2F69F-2B61-E4AE-D6DE-E1F20D79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BA22-AAF4-46B8-B2C7-27A77A6BA9E4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A5B22FE-1F4D-40AB-25A2-164868E9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4A9DE3-D8C0-8F22-13A3-364091D0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A51-2B69-44CD-ADEA-15078A408A8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8734647-C943-10B6-0893-FF65F073C623}"/>
              </a:ext>
            </a:extLst>
          </p:cNvPr>
          <p:cNvGrpSpPr/>
          <p:nvPr userDrawn="1"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D05C0665-F793-D852-0C7C-3485B765338B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8CA9AD"/>
              </a:solidFill>
              <a:prstDash val="solid"/>
              <a:round/>
            </a:ln>
          </p:spPr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1A92E946-179D-705A-CEC5-814966EC5B03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E131CBD0-D6F4-27D6-FAD9-626A4A919735}"/>
              </a:ext>
            </a:extLst>
          </p:cNvPr>
          <p:cNvGrpSpPr/>
          <p:nvPr userDrawn="1"/>
        </p:nvGrpSpPr>
        <p:grpSpPr>
          <a:xfrm>
            <a:off x="1600200" y="1902355"/>
            <a:ext cx="2618968" cy="616879"/>
            <a:chOff x="0" y="0"/>
            <a:chExt cx="985454" cy="232117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3CF8263-72B1-8B13-DDF5-73D2964BAFD2}"/>
                </a:ext>
              </a:extLst>
            </p:cNvPr>
            <p:cNvSpPr/>
            <p:nvPr/>
          </p:nvSpPr>
          <p:spPr>
            <a:xfrm>
              <a:off x="0" y="0"/>
              <a:ext cx="985454" cy="232117"/>
            </a:xfrm>
            <a:custGeom>
              <a:avLst/>
              <a:gdLst/>
              <a:ahLst/>
              <a:cxnLst/>
              <a:rect l="l" t="t" r="r" b="b"/>
              <a:pathLst>
                <a:path w="985454" h="232117">
                  <a:moveTo>
                    <a:pt x="116058" y="0"/>
                  </a:moveTo>
                  <a:lnTo>
                    <a:pt x="869396" y="0"/>
                  </a:lnTo>
                  <a:cubicBezTo>
                    <a:pt x="900176" y="0"/>
                    <a:pt x="929696" y="12228"/>
                    <a:pt x="951461" y="33993"/>
                  </a:cubicBezTo>
                  <a:cubicBezTo>
                    <a:pt x="973227" y="55758"/>
                    <a:pt x="985454" y="85278"/>
                    <a:pt x="985454" y="116058"/>
                  </a:cubicBezTo>
                  <a:lnTo>
                    <a:pt x="985454" y="116058"/>
                  </a:lnTo>
                  <a:cubicBezTo>
                    <a:pt x="985454" y="146839"/>
                    <a:pt x="973227" y="176359"/>
                    <a:pt x="951461" y="198124"/>
                  </a:cubicBezTo>
                  <a:cubicBezTo>
                    <a:pt x="929696" y="219889"/>
                    <a:pt x="900176" y="232117"/>
                    <a:pt x="869396" y="232117"/>
                  </a:cubicBezTo>
                  <a:lnTo>
                    <a:pt x="116058" y="232117"/>
                  </a:lnTo>
                  <a:cubicBezTo>
                    <a:pt x="85278" y="232117"/>
                    <a:pt x="55758" y="219889"/>
                    <a:pt x="33993" y="198124"/>
                  </a:cubicBezTo>
                  <a:cubicBezTo>
                    <a:pt x="12228" y="176359"/>
                    <a:pt x="0" y="146839"/>
                    <a:pt x="0" y="116058"/>
                  </a:cubicBezTo>
                  <a:lnTo>
                    <a:pt x="0" y="116058"/>
                  </a:lnTo>
                  <a:cubicBezTo>
                    <a:pt x="0" y="85278"/>
                    <a:pt x="12228" y="55758"/>
                    <a:pt x="33993" y="33993"/>
                  </a:cubicBezTo>
                  <a:cubicBezTo>
                    <a:pt x="55758" y="12228"/>
                    <a:pt x="85278" y="0"/>
                    <a:pt x="116058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E18ACC0-5615-637F-A5C0-85527869D068}"/>
                </a:ext>
              </a:extLst>
            </p:cNvPr>
            <p:cNvSpPr txBox="1"/>
            <p:nvPr/>
          </p:nvSpPr>
          <p:spPr>
            <a:xfrm>
              <a:off x="0" y="-38100"/>
              <a:ext cx="985454" cy="270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54573C4B-82E9-C5E1-D860-79DBC835CA23}"/>
              </a:ext>
            </a:extLst>
          </p:cNvPr>
          <p:cNvGrpSpPr/>
          <p:nvPr userDrawn="1"/>
        </p:nvGrpSpPr>
        <p:grpSpPr>
          <a:xfrm>
            <a:off x="13438725" y="1902355"/>
            <a:ext cx="3058575" cy="1614746"/>
            <a:chOff x="0" y="0"/>
            <a:chExt cx="1302599" cy="687695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784CB8A-9205-B6EE-77DD-162D30BB9112}"/>
                </a:ext>
              </a:extLst>
            </p:cNvPr>
            <p:cNvSpPr/>
            <p:nvPr/>
          </p:nvSpPr>
          <p:spPr>
            <a:xfrm>
              <a:off x="0" y="0"/>
              <a:ext cx="1302599" cy="687695"/>
            </a:xfrm>
            <a:custGeom>
              <a:avLst/>
              <a:gdLst/>
              <a:ahLst/>
              <a:cxnLst/>
              <a:rect l="l" t="t" r="r" b="b"/>
              <a:pathLst>
                <a:path w="1302599" h="687695">
                  <a:moveTo>
                    <a:pt x="129092" y="0"/>
                  </a:moveTo>
                  <a:lnTo>
                    <a:pt x="1173507" y="0"/>
                  </a:lnTo>
                  <a:cubicBezTo>
                    <a:pt x="1244803" y="0"/>
                    <a:pt x="1302599" y="57797"/>
                    <a:pt x="1302599" y="129092"/>
                  </a:cubicBezTo>
                  <a:lnTo>
                    <a:pt x="1302599" y="558603"/>
                  </a:lnTo>
                  <a:cubicBezTo>
                    <a:pt x="1302599" y="629899"/>
                    <a:pt x="1244803" y="687695"/>
                    <a:pt x="1173507" y="687695"/>
                  </a:cubicBezTo>
                  <a:lnTo>
                    <a:pt x="129092" y="687695"/>
                  </a:lnTo>
                  <a:cubicBezTo>
                    <a:pt x="57797" y="687695"/>
                    <a:pt x="0" y="629899"/>
                    <a:pt x="0" y="558603"/>
                  </a:cubicBezTo>
                  <a:lnTo>
                    <a:pt x="0" y="129092"/>
                  </a:lnTo>
                  <a:cubicBezTo>
                    <a:pt x="0" y="57797"/>
                    <a:pt x="57797" y="0"/>
                    <a:pt x="129092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BE1FFA85-49E0-29F2-9B13-6B69542417AA}"/>
                </a:ext>
              </a:extLst>
            </p:cNvPr>
            <p:cNvSpPr txBox="1"/>
            <p:nvPr/>
          </p:nvSpPr>
          <p:spPr>
            <a:xfrm>
              <a:off x="0" y="-38100"/>
              <a:ext cx="1302599" cy="725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488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AB5AD4-A253-DCD1-1F55-1ED1B725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069A19-9127-25AF-32AF-C83E3442E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B7CA4E-465A-2528-C625-B2CA54FB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BA22-AAF4-46B8-B2C7-27A77A6BA9E4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C92522-9470-1B1F-E1AF-3BFAEDBE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9C353E-357C-2321-FFED-62AB7E51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A51-2B69-44CD-ADEA-15078A408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13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C8F3F0-4B61-CB22-F76D-8D7D4D0D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A7CEDA-6535-52F7-F58D-D396E086E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F4E4E4-313D-8BEC-0717-CB99A7C66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D3554CD-9C36-7EE3-1304-F835647D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BA22-AAF4-46B8-B2C7-27A77A6BA9E4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E964701-56C4-0EFE-A48D-64F67A69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BA6167-B24D-2D08-761D-D1F868F3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A51-2B69-44CD-ADEA-15078A408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56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68753E-9847-A749-DE58-28F297B2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2BA613-9DAD-9E87-52D5-E0FA1F2BC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050521C-9FA0-718F-734F-4E35835CD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33FCC96-F45A-649F-EB13-66F4C7F3E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E747177-C45E-127A-2738-834A88926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F354B05-CB2D-1CCC-69F8-2177C015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BA22-AAF4-46B8-B2C7-27A77A6BA9E4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8635175-314D-8B75-AE93-B8596B08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363C05D-C661-2AB7-0659-39D7C66A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A51-2B69-44CD-ADEA-15078A408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73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E6B4C0-13D3-33FB-C3B3-466AA81E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83AEBC0-2E0C-F46D-DA71-F591FAAA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BA22-AAF4-46B8-B2C7-27A77A6BA9E4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B23CA1C-5AA6-0EF8-04FD-AFD045C8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40DA3D4-FD17-8BA9-1C93-5D1345FE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A51-2B69-44CD-ADEA-15078A408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93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0049CB-5A4C-6A66-2062-144C347B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928496-1316-B916-135C-A2D3F14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683A78C-849C-FAA4-39E2-E479B7CAA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DEF313E-D3EC-137E-962F-97B11ED0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BA22-AAF4-46B8-B2C7-27A77A6BA9E4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030F52-0E20-4A79-B265-0EB28632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6961C86-4B50-BEAA-EE03-0B55DF39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A51-2B69-44CD-ADEA-15078A408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67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6FCD881-A4DC-1979-A21E-B95A0B99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9C513A-AA83-F361-9686-9B7E771AE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D2D8D4-6162-7598-4D2F-EC9225F61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9BA22-AAF4-46B8-B2C7-27A77A6BA9E4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0508B3-0A1F-6A4E-492D-357982D98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D6A063-F540-4C39-BECC-C0A771131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C5A51-2B69-44CD-ADEA-15078A408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63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SCBmCCmzDa0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9E382E-275E-2762-7578-41A8329C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552700"/>
            <a:ext cx="11430000" cy="3200400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113</a:t>
            </a:r>
            <a:r>
              <a:rPr lang="zh-TW" altLang="en-US" sz="96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九年級學習分享 </a:t>
            </a:r>
            <a:br>
              <a:rPr lang="en-US" altLang="zh-TW" sz="9600" dirty="0">
                <a:latin typeface="華康儷粗圓" panose="020F0709000000000000" pitchFamily="49" charset="-120"/>
                <a:ea typeface="華康儷粗圓" panose="020F0709000000000000" pitchFamily="49" charset="-120"/>
              </a:rPr>
            </a:br>
            <a:r>
              <a:rPr lang="zh-TW" altLang="en-US" sz="96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社會科</a:t>
            </a:r>
            <a:r>
              <a:rPr lang="en-US" altLang="zh-TW" sz="96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_</a:t>
            </a:r>
            <a:r>
              <a:rPr lang="zh-TW" altLang="en-US" sz="96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公民篇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65E74C-2265-5D4E-1BA9-4BA316C4E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7353300"/>
            <a:ext cx="7848600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彭依諄老師 </a:t>
            </a:r>
            <a:endParaRPr lang="en-US" altLang="zh-TW" sz="4800" dirty="0"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  <a:p>
            <a:pPr marL="0" indent="0" algn="ctr">
              <a:buNone/>
            </a:pPr>
            <a:r>
              <a:rPr lang="zh-TW" altLang="en-US" sz="48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 </a:t>
            </a:r>
            <a:r>
              <a:rPr lang="en-US" altLang="zh-TW" sz="48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2025</a:t>
            </a:r>
            <a:r>
              <a:rPr lang="zh-TW" altLang="en-US" sz="48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年</a:t>
            </a:r>
            <a:r>
              <a:rPr lang="en-US" altLang="zh-TW" sz="48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1</a:t>
            </a:r>
            <a:r>
              <a:rPr lang="zh-TW" altLang="en-US" sz="48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月</a:t>
            </a:r>
            <a:r>
              <a:rPr lang="en-US" altLang="zh-TW" sz="48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8</a:t>
            </a:r>
            <a:r>
              <a:rPr lang="zh-TW" altLang="en-US" sz="48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日三民國中</a:t>
            </a:r>
            <a:endParaRPr lang="en-US" altLang="zh-TW" sz="4800" dirty="0"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38782979-96F7-ED64-69EE-5C2E0CA768EA}"/>
              </a:ext>
            </a:extLst>
          </p:cNvPr>
          <p:cNvCxnSpPr/>
          <p:nvPr/>
        </p:nvCxnSpPr>
        <p:spPr>
          <a:xfrm>
            <a:off x="3581400" y="6134100"/>
            <a:ext cx="11811000" cy="0"/>
          </a:xfrm>
          <a:prstGeom prst="line">
            <a:avLst/>
          </a:prstGeom>
          <a:ln>
            <a:solidFill>
              <a:srgbClr val="CCD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3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7EAF5-205A-5997-98B0-1EA080D24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E73A27-C1CF-0E2B-90BB-5E4B4F9A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416344"/>
            <a:ext cx="15659100" cy="125196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目標：檢視法院處理刑事案件的相關統計資料，解析調解管道對於司法工作負擔的影響。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D2AB249-F7DC-4EDF-FA32-48DED7891686}"/>
              </a:ext>
            </a:extLst>
          </p:cNvPr>
          <p:cNvSpPr txBox="1"/>
          <p:nvPr/>
        </p:nvSpPr>
        <p:spPr>
          <a:xfrm>
            <a:off x="266698" y="4519424"/>
            <a:ext cx="13335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4000" b="0" i="0" u="none" strike="noStrike" baseline="0" dirty="0">
                <a:latin typeface="DFKaiShu-SB-Estd-BF"/>
              </a:rPr>
              <a:t>40.</a:t>
            </a:r>
            <a:r>
              <a:rPr lang="zh-TW" altLang="en-US" sz="4000" b="0" i="0" u="none" strike="noStrike" baseline="0" dirty="0">
                <a:latin typeface="DFKaiShu-SB-Estd-BF"/>
              </a:rPr>
              <a:t>我國某地方法院在一段時間內的刑事案件判決件數，</a:t>
            </a:r>
          </a:p>
          <a:p>
            <a:pPr algn="l"/>
            <a:r>
              <a:rPr lang="zh-TW" altLang="en-US" sz="4000" b="0" i="0" u="none" strike="noStrike" baseline="0" dirty="0">
                <a:latin typeface="DFKaiShu-SB-Estd-BF"/>
              </a:rPr>
              <a:t>以及其中屬於非告訴乃論刑事案件判決的件數，如圖</a:t>
            </a:r>
          </a:p>
          <a:p>
            <a:pPr algn="l"/>
            <a:r>
              <a:rPr lang="en-US" altLang="zh-TW" sz="4000" b="0" i="0" u="none" strike="noStrike" baseline="0" dirty="0">
                <a:latin typeface="TimesNewRomanPSMT"/>
              </a:rPr>
              <a:t>(</a:t>
            </a:r>
            <a:r>
              <a:rPr lang="zh-TW" altLang="en-US" sz="4000" b="0" i="0" u="none" strike="noStrike" baseline="0" dirty="0">
                <a:latin typeface="DFKaiShu-SB-Estd-BF"/>
              </a:rPr>
              <a:t>二十二</a:t>
            </a:r>
            <a:r>
              <a:rPr lang="en-US" altLang="zh-TW" sz="4000" b="0" i="0" u="none" strike="noStrike" baseline="0" dirty="0">
                <a:latin typeface="TimesNewRomanPSMT"/>
              </a:rPr>
              <a:t>)</a:t>
            </a:r>
            <a:r>
              <a:rPr lang="zh-TW" altLang="en-US" sz="4000" b="0" i="0" u="none" strike="noStrike" baseline="0" dirty="0">
                <a:latin typeface="DFKaiShu-SB-Estd-BF"/>
              </a:rPr>
              <a:t>。當地調解委員會在同一段時間內，也順利調解</a:t>
            </a:r>
          </a:p>
          <a:p>
            <a:pPr algn="l"/>
            <a:r>
              <a:rPr lang="zh-TW" altLang="en-US" sz="4000" b="0" i="0" u="none" strike="noStrike" baseline="0" dirty="0">
                <a:latin typeface="DFKaiShu-SB-Estd-BF"/>
              </a:rPr>
              <a:t>了許多刑事案件。若上述調解成立的案件，當初都沒能</a:t>
            </a:r>
          </a:p>
          <a:p>
            <a:pPr algn="l"/>
            <a:r>
              <a:rPr lang="zh-TW" altLang="en-US" sz="4000" b="0" i="0" u="none" strike="noStrike" baseline="0" dirty="0">
                <a:latin typeface="DFKaiShu-SB-Estd-BF"/>
              </a:rPr>
              <a:t>調解成功，且這些案件皆改由該地方法院作出判決，則</a:t>
            </a:r>
          </a:p>
          <a:p>
            <a:pPr algn="l"/>
            <a:r>
              <a:rPr lang="zh-TW" altLang="en-US" sz="4000" b="0" i="0" u="none" strike="noStrike" baseline="0" dirty="0">
                <a:latin typeface="DFKaiShu-SB-Estd-BF"/>
              </a:rPr>
              <a:t>關於圖中甲、乙線段的位置，下列何種變化最可能發生？</a:t>
            </a:r>
          </a:p>
          <a:p>
            <a:pPr algn="l"/>
            <a:r>
              <a:rPr lang="en-US" altLang="zh-TW" sz="4000" b="0" i="0" u="none" strike="noStrike" baseline="0" dirty="0">
                <a:latin typeface="TimesNewRomanPSMT"/>
              </a:rPr>
              <a:t>(A)</a:t>
            </a:r>
            <a:r>
              <a:rPr lang="zh-TW" altLang="en-US" sz="4000" b="0" i="0" u="none" strike="noStrike" baseline="0" dirty="0">
                <a:latin typeface="DFKaiShu-SB-Estd-BF"/>
              </a:rPr>
              <a:t>甲線段上移，乙線段上移 </a:t>
            </a:r>
            <a:r>
              <a:rPr lang="en-US" altLang="zh-TW" sz="4000" b="0" i="0" u="none" strike="noStrike" baseline="0" dirty="0">
                <a:latin typeface="TimesNewRomanPSMT"/>
              </a:rPr>
              <a:t>(B)</a:t>
            </a:r>
            <a:r>
              <a:rPr lang="zh-TW" altLang="en-US" sz="4000" b="0" i="0" u="none" strike="noStrike" baseline="0" dirty="0">
                <a:latin typeface="DFKaiShu-SB-Estd-BF"/>
              </a:rPr>
              <a:t>甲線段上移，乙線段不變</a:t>
            </a:r>
          </a:p>
          <a:p>
            <a:pPr algn="l"/>
            <a:r>
              <a:rPr lang="en-US" altLang="zh-TW" sz="4000" b="0" i="0" u="none" strike="noStrike" baseline="0" dirty="0">
                <a:latin typeface="TimesNewRomanPSMT"/>
              </a:rPr>
              <a:t>(C)</a:t>
            </a:r>
            <a:r>
              <a:rPr lang="zh-TW" altLang="en-US" sz="4000" b="0" i="0" u="none" strike="noStrike" baseline="0" dirty="0">
                <a:latin typeface="DFKaiShu-SB-Estd-BF"/>
              </a:rPr>
              <a:t>甲線段下移，乙線段上移 </a:t>
            </a:r>
            <a:r>
              <a:rPr lang="en-US" altLang="zh-TW" sz="4000" b="0" i="0" u="none" strike="noStrike" baseline="0" dirty="0">
                <a:latin typeface="TimesNewRomanPSMT"/>
              </a:rPr>
              <a:t>(D)</a:t>
            </a:r>
            <a:r>
              <a:rPr lang="zh-TW" altLang="en-US" sz="4000" b="0" i="0" u="none" strike="noStrike" baseline="0" dirty="0">
                <a:latin typeface="DFKaiShu-SB-Estd-BF"/>
              </a:rPr>
              <a:t>甲線段下移，乙線段不變</a:t>
            </a:r>
            <a:endParaRPr lang="zh-TW" altLang="en-US" sz="9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24B211A-38A8-4590-71CA-18B016DA4B62}"/>
              </a:ext>
            </a:extLst>
          </p:cNvPr>
          <p:cNvSpPr txBox="1"/>
          <p:nvPr/>
        </p:nvSpPr>
        <p:spPr>
          <a:xfrm>
            <a:off x="5092698" y="1200703"/>
            <a:ext cx="8318502" cy="923330"/>
          </a:xfrm>
          <a:prstGeom prst="rect">
            <a:avLst/>
          </a:prstGeom>
          <a:noFill/>
          <a:ln w="76200">
            <a:solidFill>
              <a:srgbClr val="CCD8DA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C00000"/>
                </a:solidFill>
              </a:rPr>
              <a:t>探究</a:t>
            </a:r>
            <a:r>
              <a:rPr lang="zh-TW" altLang="en-US" sz="5400" dirty="0"/>
              <a:t>生活與學術情境問題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42249A4A-39BD-3F8D-106A-6BDBB1ACC98F}"/>
              </a:ext>
            </a:extLst>
          </p:cNvPr>
          <p:cNvSpPr/>
          <p:nvPr/>
        </p:nvSpPr>
        <p:spPr>
          <a:xfrm>
            <a:off x="838200" y="1033102"/>
            <a:ext cx="3810000" cy="1295400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>
                <a:solidFill>
                  <a:schemeClr val="tx1"/>
                </a:solidFill>
              </a:rPr>
              <a:t>刑事訴訟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54AAF45-1954-2363-257F-F48B31F2BB77}"/>
              </a:ext>
            </a:extLst>
          </p:cNvPr>
          <p:cNvSpPr txBox="1"/>
          <p:nvPr/>
        </p:nvSpPr>
        <p:spPr>
          <a:xfrm>
            <a:off x="990600" y="346662"/>
            <a:ext cx="12382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chemeClr val="bg1"/>
                </a:solidFill>
              </a:rPr>
              <a:t>113</a:t>
            </a:r>
            <a:r>
              <a:rPr lang="zh-TW" altLang="en-US" sz="4000" dirty="0">
                <a:solidFill>
                  <a:schemeClr val="bg1"/>
                </a:solidFill>
              </a:rPr>
              <a:t>會考 通過率  全國</a:t>
            </a:r>
            <a:r>
              <a:rPr lang="en-US" altLang="zh-TW" sz="4000" dirty="0">
                <a:solidFill>
                  <a:schemeClr val="bg1"/>
                </a:solidFill>
              </a:rPr>
              <a:t>:0.42   </a:t>
            </a:r>
            <a:r>
              <a:rPr lang="zh-TW" altLang="en-US" sz="4000" dirty="0">
                <a:solidFill>
                  <a:schemeClr val="bg1"/>
                </a:solidFill>
              </a:rPr>
              <a:t>新竹</a:t>
            </a:r>
            <a:r>
              <a:rPr lang="en-US" altLang="zh-TW" sz="4000" dirty="0">
                <a:solidFill>
                  <a:schemeClr val="bg1"/>
                </a:solidFill>
              </a:rPr>
              <a:t>:0.5  </a:t>
            </a: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三民</a:t>
            </a:r>
            <a:r>
              <a:rPr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:0.54</a:t>
            </a: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3234764F-6DE5-20C6-9DC3-BB3CD574B00E}"/>
              </a:ext>
            </a:extLst>
          </p:cNvPr>
          <p:cNvSpPr/>
          <p:nvPr/>
        </p:nvSpPr>
        <p:spPr>
          <a:xfrm>
            <a:off x="13639802" y="230919"/>
            <a:ext cx="4381500" cy="1828800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800" b="1" dirty="0">
                <a:solidFill>
                  <a:srgbClr val="799A9F"/>
                </a:solidFill>
                <a:latin typeface="+mn-ea"/>
              </a:rPr>
              <a:t>增</a:t>
            </a:r>
            <a:r>
              <a:rPr lang="en-US" altLang="zh-TW" sz="13800" b="1" dirty="0">
                <a:solidFill>
                  <a:srgbClr val="799A9F"/>
                </a:solidFill>
                <a:latin typeface="+mn-ea"/>
              </a:rPr>
              <a:t>A</a:t>
            </a:r>
            <a:endParaRPr lang="zh-TW" altLang="en-US" sz="13800" b="1" dirty="0">
              <a:solidFill>
                <a:srgbClr val="799A9F"/>
              </a:solidFill>
              <a:latin typeface="+mn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6CDD38-B485-86AC-1183-D43C57555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5984" y="4754274"/>
            <a:ext cx="4677218" cy="4571399"/>
          </a:xfrm>
          <a:prstGeom prst="rect">
            <a:avLst/>
          </a:prstGeom>
        </p:spPr>
      </p:pic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1C6D5DA2-ED48-AEEA-EAFB-A8FE055DA96E}"/>
              </a:ext>
            </a:extLst>
          </p:cNvPr>
          <p:cNvSpPr/>
          <p:nvPr/>
        </p:nvSpPr>
        <p:spPr>
          <a:xfrm>
            <a:off x="13411200" y="3230781"/>
            <a:ext cx="4381500" cy="1459686"/>
          </a:xfrm>
          <a:prstGeom prst="roundRect">
            <a:avLst>
              <a:gd name="adj" fmla="val 2893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b="1" dirty="0">
                <a:solidFill>
                  <a:schemeClr val="tx1"/>
                </a:solidFill>
                <a:latin typeface="+mn-ea"/>
              </a:rPr>
              <a:t>圖表解析</a:t>
            </a:r>
          </a:p>
        </p:txBody>
      </p:sp>
    </p:spTree>
    <p:extLst>
      <p:ext uri="{BB962C8B-B14F-4D97-AF65-F5344CB8AC3E}">
        <p14:creationId xmlns:p14="http://schemas.microsoft.com/office/powerpoint/2010/main" val="404850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0EFB0-0898-E873-564B-8DAF8F4BF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DAC940-E46C-AFE9-8375-60FE99C6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46" y="2114779"/>
            <a:ext cx="16916400" cy="1295400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目標：</a:t>
            </a:r>
            <a:r>
              <a:rPr lang="zh-TW" altLang="en-US" sz="5400" b="1" dirty="0">
                <a:solidFill>
                  <a:srgbClr val="C00000"/>
                </a:solidFill>
              </a:rPr>
              <a:t>解析</a:t>
            </a:r>
            <a:r>
              <a:rPr lang="zh-TW" altLang="en-US" b="1" u="sng" dirty="0"/>
              <a:t>無酬勞動</a:t>
            </a:r>
            <a:r>
              <a:rPr lang="zh-TW" altLang="en-US" dirty="0"/>
              <a:t>對我國勞動力的</a:t>
            </a:r>
            <a:r>
              <a:rPr lang="zh-TW" altLang="en-US" sz="4800" b="1" dirty="0">
                <a:solidFill>
                  <a:srgbClr val="C00000"/>
                </a:solidFill>
              </a:rPr>
              <a:t>影響</a:t>
            </a:r>
            <a:r>
              <a:rPr lang="zh-TW" altLang="en-US" dirty="0"/>
              <a:t>，並藉此提出相關</a:t>
            </a:r>
            <a:r>
              <a:rPr lang="zh-TW" altLang="en-US" sz="4800" b="1" dirty="0">
                <a:solidFill>
                  <a:srgbClr val="C00000"/>
                </a:solidFill>
              </a:rPr>
              <a:t>建議</a:t>
            </a:r>
            <a:r>
              <a:rPr lang="zh-TW" altLang="en-US" dirty="0"/>
              <a:t>。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DB01E762-B3FD-E1D0-7018-7E583EAA6F5F}"/>
              </a:ext>
            </a:extLst>
          </p:cNvPr>
          <p:cNvSpPr/>
          <p:nvPr/>
        </p:nvSpPr>
        <p:spPr>
          <a:xfrm>
            <a:off x="798162" y="996615"/>
            <a:ext cx="3810000" cy="1295400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>
                <a:solidFill>
                  <a:schemeClr val="tx1"/>
                </a:solidFill>
              </a:rPr>
              <a:t>無酬勞動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61A64FC-F21B-696B-397C-C22B6B95DF84}"/>
              </a:ext>
            </a:extLst>
          </p:cNvPr>
          <p:cNvSpPr txBox="1"/>
          <p:nvPr/>
        </p:nvSpPr>
        <p:spPr>
          <a:xfrm>
            <a:off x="5257800" y="1208895"/>
            <a:ext cx="8839200" cy="1015663"/>
          </a:xfrm>
          <a:prstGeom prst="rect">
            <a:avLst/>
          </a:prstGeom>
          <a:noFill/>
          <a:ln w="76200">
            <a:solidFill>
              <a:srgbClr val="CCD8DA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</a:rPr>
              <a:t>探究</a:t>
            </a:r>
            <a:r>
              <a:rPr lang="zh-TW" altLang="en-US" sz="6000" b="1" dirty="0"/>
              <a:t>生活與學術情境問題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EE62B98-97D9-994F-61E3-C7CDE9FFE6FE}"/>
              </a:ext>
            </a:extLst>
          </p:cNvPr>
          <p:cNvSpPr txBox="1"/>
          <p:nvPr/>
        </p:nvSpPr>
        <p:spPr>
          <a:xfrm>
            <a:off x="685800" y="4053900"/>
            <a:ext cx="16687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/>
              <a:t>36.</a:t>
            </a:r>
            <a:r>
              <a:rPr lang="zh-TW" altLang="en-US" sz="4400" dirty="0"/>
              <a:t>我國少子化與高齡化的情況日益嚴重，未來恐面臨勞動力不足的危機。政府除了促進人口成長以減緩影響程度外，根據人力運用調查資料顯示，</a:t>
            </a:r>
            <a:r>
              <a:rPr lang="en-US" altLang="zh-TW" sz="4400" dirty="0"/>
              <a:t>2018</a:t>
            </a:r>
            <a:r>
              <a:rPr lang="zh-TW" altLang="en-US" sz="4400" dirty="0"/>
              <a:t>年時約有</a:t>
            </a:r>
            <a:r>
              <a:rPr lang="en-US" altLang="zh-TW" sz="4400" dirty="0"/>
              <a:t>150</a:t>
            </a:r>
            <a:r>
              <a:rPr lang="zh-TW" altLang="en-US" sz="4400" dirty="0"/>
              <a:t>萬的壯年人口，因須承擔無酬勞動而未就業，有學者建議可設法提高這些人參與市場勞動的意願。根據上述內容判斷，下列何者最可能是該學者的建議之一？</a:t>
            </a:r>
          </a:p>
          <a:p>
            <a:endParaRPr lang="en-US" altLang="zh-TW" sz="4400" dirty="0"/>
          </a:p>
          <a:p>
            <a:r>
              <a:rPr lang="en-US" altLang="zh-TW" sz="4400" dirty="0"/>
              <a:t>(A)</a:t>
            </a:r>
            <a:r>
              <a:rPr lang="zh-TW" altLang="en-US" sz="4400" dirty="0"/>
              <a:t>延後高齡勞工的退休年齡 </a:t>
            </a:r>
            <a:r>
              <a:rPr lang="en-US" altLang="zh-TW" sz="4400" dirty="0"/>
              <a:t>(B)</a:t>
            </a:r>
            <a:r>
              <a:rPr lang="zh-TW" altLang="en-US" sz="4400" dirty="0"/>
              <a:t>廣設優質平價的托育機構 </a:t>
            </a:r>
          </a:p>
          <a:p>
            <a:r>
              <a:rPr lang="en-US" altLang="zh-TW" sz="4400" dirty="0"/>
              <a:t>(C)</a:t>
            </a:r>
            <a:r>
              <a:rPr lang="zh-TW" altLang="en-US" sz="4400" dirty="0"/>
              <a:t>增加中小企業的就業機會 </a:t>
            </a:r>
            <a:r>
              <a:rPr lang="en-US" altLang="zh-TW" sz="4400" dirty="0"/>
              <a:t>(D)</a:t>
            </a:r>
            <a:r>
              <a:rPr lang="zh-TW" altLang="en-US" sz="4400" dirty="0"/>
              <a:t>健全國際志工的培訓制度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5C7D870E-5437-0476-E847-1F211815960E}"/>
              </a:ext>
            </a:extLst>
          </p:cNvPr>
          <p:cNvGrpSpPr/>
          <p:nvPr/>
        </p:nvGrpSpPr>
        <p:grpSpPr>
          <a:xfrm>
            <a:off x="14935200" y="6835920"/>
            <a:ext cx="2959768" cy="963900"/>
            <a:chOff x="14706600" y="7048500"/>
            <a:chExt cx="2959768" cy="963900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D6DFD35C-018E-BB7C-0111-AFA49245D079}"/>
                </a:ext>
              </a:extLst>
            </p:cNvPr>
            <p:cNvSpPr/>
            <p:nvPr/>
          </p:nvSpPr>
          <p:spPr>
            <a:xfrm>
              <a:off x="14706600" y="7048500"/>
              <a:ext cx="838200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400" b="1" dirty="0">
                  <a:solidFill>
                    <a:srgbClr val="C00000"/>
                  </a:solidFill>
                </a:rPr>
                <a:t>1</a:t>
              </a:r>
              <a:endParaRPr lang="zh-TW" altLang="en-US" sz="5400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4F8EFC93-2E5A-FF04-5FF9-A69EFFAF62A0}"/>
                </a:ext>
              </a:extLst>
            </p:cNvPr>
            <p:cNvSpPr/>
            <p:nvPr/>
          </p:nvSpPr>
          <p:spPr>
            <a:xfrm>
              <a:off x="15532768" y="7098000"/>
              <a:ext cx="2133600" cy="914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solidFill>
                    <a:srgbClr val="C00000"/>
                  </a:solidFill>
                </a:rPr>
                <a:t>問什麼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03970857-FF4F-7F0F-ACDF-0FF30A1669FA}"/>
              </a:ext>
            </a:extLst>
          </p:cNvPr>
          <p:cNvGrpSpPr/>
          <p:nvPr/>
        </p:nvGrpSpPr>
        <p:grpSpPr>
          <a:xfrm>
            <a:off x="14935200" y="8591251"/>
            <a:ext cx="2959768" cy="963900"/>
            <a:chOff x="14706600" y="7048500"/>
            <a:chExt cx="2959768" cy="963900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B8AF3818-6422-9C13-3C9F-A09209FCB6CA}"/>
                </a:ext>
              </a:extLst>
            </p:cNvPr>
            <p:cNvSpPr/>
            <p:nvPr/>
          </p:nvSpPr>
          <p:spPr>
            <a:xfrm>
              <a:off x="14706600" y="7048500"/>
              <a:ext cx="8382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400" b="1" dirty="0">
                  <a:solidFill>
                    <a:srgbClr val="C00000"/>
                  </a:solidFill>
                </a:rPr>
                <a:t>2</a:t>
              </a:r>
              <a:endParaRPr lang="zh-TW" altLang="en-US" sz="54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538F1AC4-AC8C-0667-117E-9248C38CDD16}"/>
                </a:ext>
              </a:extLst>
            </p:cNvPr>
            <p:cNvSpPr/>
            <p:nvPr/>
          </p:nvSpPr>
          <p:spPr>
            <a:xfrm>
              <a:off x="15532768" y="7098000"/>
              <a:ext cx="2133600" cy="9144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solidFill>
                    <a:srgbClr val="C00000"/>
                  </a:solidFill>
                </a:rPr>
                <a:t>看選項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8121945-7D24-BDEC-FB96-00134A43009B}"/>
              </a:ext>
            </a:extLst>
          </p:cNvPr>
          <p:cNvGrpSpPr/>
          <p:nvPr/>
        </p:nvGrpSpPr>
        <p:grpSpPr>
          <a:xfrm>
            <a:off x="14922964" y="3251772"/>
            <a:ext cx="2959768" cy="963900"/>
            <a:chOff x="14706600" y="7048500"/>
            <a:chExt cx="2959768" cy="9639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AB9A0ED9-EB5E-69A9-1C8E-D871968A4DE2}"/>
                </a:ext>
              </a:extLst>
            </p:cNvPr>
            <p:cNvSpPr/>
            <p:nvPr/>
          </p:nvSpPr>
          <p:spPr>
            <a:xfrm>
              <a:off x="14706600" y="7048500"/>
              <a:ext cx="8382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400" b="1" dirty="0">
                  <a:solidFill>
                    <a:srgbClr val="C00000"/>
                  </a:solidFill>
                </a:rPr>
                <a:t>3</a:t>
              </a:r>
              <a:endParaRPr lang="zh-TW" altLang="en-US" sz="54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321B348F-971A-C1C4-9B48-D114C81E347E}"/>
                </a:ext>
              </a:extLst>
            </p:cNvPr>
            <p:cNvSpPr/>
            <p:nvPr/>
          </p:nvSpPr>
          <p:spPr>
            <a:xfrm>
              <a:off x="15532768" y="7098000"/>
              <a:ext cx="2133600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solidFill>
                    <a:srgbClr val="C00000"/>
                  </a:solidFill>
                </a:rPr>
                <a:t>找證據</a:t>
              </a:r>
            </a:p>
          </p:txBody>
        </p:sp>
      </p:grp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0B9C1C29-0783-852E-9CEE-BD93CAB47442}"/>
              </a:ext>
            </a:extLst>
          </p:cNvPr>
          <p:cNvSpPr/>
          <p:nvPr/>
        </p:nvSpPr>
        <p:spPr>
          <a:xfrm>
            <a:off x="431132" y="6765057"/>
            <a:ext cx="14173200" cy="75264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AD0E8B97-E6D5-6928-BA16-D30D6C061A97}"/>
              </a:ext>
            </a:extLst>
          </p:cNvPr>
          <p:cNvSpPr/>
          <p:nvPr/>
        </p:nvSpPr>
        <p:spPr>
          <a:xfrm>
            <a:off x="520700" y="8035823"/>
            <a:ext cx="14382416" cy="1519328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B7D9E047-4F81-48CD-9A9C-318F94BAE67A}"/>
              </a:ext>
            </a:extLst>
          </p:cNvPr>
          <p:cNvSpPr/>
          <p:nvPr/>
        </p:nvSpPr>
        <p:spPr>
          <a:xfrm>
            <a:off x="13563600" y="5341343"/>
            <a:ext cx="3657600" cy="75264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5C36012-2710-CDB3-9A1A-5B064D8B85F4}"/>
              </a:ext>
            </a:extLst>
          </p:cNvPr>
          <p:cNvSpPr/>
          <p:nvPr/>
        </p:nvSpPr>
        <p:spPr>
          <a:xfrm>
            <a:off x="424674" y="6053200"/>
            <a:ext cx="15729726" cy="75264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166362D-626F-D560-E6DA-35E0A6B91A05}"/>
              </a:ext>
            </a:extLst>
          </p:cNvPr>
          <p:cNvSpPr txBox="1"/>
          <p:nvPr/>
        </p:nvSpPr>
        <p:spPr>
          <a:xfrm>
            <a:off x="798162" y="367609"/>
            <a:ext cx="11096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</a:rPr>
              <a:t>113</a:t>
            </a:r>
            <a:r>
              <a:rPr lang="zh-TW" altLang="en-US" sz="3600" dirty="0">
                <a:solidFill>
                  <a:schemeClr val="bg1"/>
                </a:solidFill>
              </a:rPr>
              <a:t>會考 通過率  全國</a:t>
            </a:r>
            <a:r>
              <a:rPr lang="en-US" altLang="zh-TW" sz="3600" dirty="0">
                <a:solidFill>
                  <a:schemeClr val="bg1"/>
                </a:solidFill>
              </a:rPr>
              <a:t>:0.32   </a:t>
            </a:r>
            <a:r>
              <a:rPr lang="zh-TW" altLang="en-US" sz="3600" dirty="0">
                <a:solidFill>
                  <a:schemeClr val="bg1"/>
                </a:solidFill>
              </a:rPr>
              <a:t>新竹</a:t>
            </a:r>
            <a:r>
              <a:rPr lang="en-US" altLang="zh-TW" sz="3600" dirty="0">
                <a:solidFill>
                  <a:schemeClr val="bg1"/>
                </a:solidFill>
              </a:rPr>
              <a:t>:0.4  </a:t>
            </a:r>
            <a:r>
              <a:rPr lang="zh-TW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三民</a:t>
            </a:r>
            <a:r>
              <a:rPr lang="en-US" altLang="zh-TW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:0.43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209CF8F7-2267-C361-95AD-11B18B110C12}"/>
              </a:ext>
            </a:extLst>
          </p:cNvPr>
          <p:cNvSpPr/>
          <p:nvPr/>
        </p:nvSpPr>
        <p:spPr>
          <a:xfrm>
            <a:off x="14249401" y="225561"/>
            <a:ext cx="3886200" cy="1796234"/>
          </a:xfrm>
          <a:prstGeom prst="roundRect">
            <a:avLst>
              <a:gd name="adj" fmla="val 2893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solidFill>
                  <a:schemeClr val="tx1"/>
                </a:solidFill>
              </a:rPr>
              <a:t>解題力</a:t>
            </a:r>
          </a:p>
        </p:txBody>
      </p:sp>
    </p:spTree>
    <p:extLst>
      <p:ext uri="{BB962C8B-B14F-4D97-AF65-F5344CB8AC3E}">
        <p14:creationId xmlns:p14="http://schemas.microsoft.com/office/powerpoint/2010/main" val="10051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FEEB2-9E24-0A60-1348-FD205C408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5FD23D-3C58-6B0A-BD9D-7244D9D8C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0" y="2805280"/>
            <a:ext cx="8686800" cy="2087562"/>
          </a:xfrm>
        </p:spPr>
        <p:txBody>
          <a:bodyPr>
            <a:normAutofit/>
          </a:bodyPr>
          <a:lstStyle/>
          <a:p>
            <a:r>
              <a:rPr lang="en-US" altLang="zh-TW" sz="13800" dirty="0">
                <a:solidFill>
                  <a:schemeClr val="accent4">
                    <a:lumMod val="40000"/>
                    <a:lumOff val="60000"/>
                  </a:schemeClr>
                </a:solidFill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03 </a:t>
            </a:r>
            <a:r>
              <a:rPr lang="zh-TW" alt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定力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D22A0C6-06BC-DF47-BC7E-63C460527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0" y="5372100"/>
            <a:ext cx="10058400" cy="2087562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不被外物所動搖的意志力</a:t>
            </a:r>
            <a:endParaRPr lang="en-US" altLang="zh-TW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何某手寫-SemiBold" panose="020B0500000000000000" pitchFamily="34" charset="-120"/>
              <a:ea typeface="何某手寫-SemiBold" panose="020B0500000000000000" pitchFamily="34" charset="-120"/>
            </a:endParaRPr>
          </a:p>
          <a:p>
            <a:r>
              <a:rPr lang="zh-TW" altLang="en-US" sz="6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學習要用對力量</a:t>
            </a:r>
            <a:endParaRPr lang="en-US" altLang="zh-TW" sz="6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何某手寫-SemiBold" panose="020B0500000000000000" pitchFamily="34" charset="-120"/>
              <a:ea typeface="何某手寫-SemiBold" panose="020B0500000000000000" pitchFamily="34" charset="-120"/>
            </a:endParaRPr>
          </a:p>
          <a:p>
            <a:endParaRPr lang="en-US" altLang="zh-TW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何某手寫-SemiBold" panose="020B0500000000000000" pitchFamily="34" charset="-120"/>
              <a:ea typeface="何某手寫-SemiBold" panose="020B0500000000000000" pitchFamily="34" charset="-120"/>
            </a:endParaRPr>
          </a:p>
          <a:p>
            <a:endParaRPr lang="zh-TW" altLang="en-US" sz="6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何某手寫-SemiBold" panose="020B0500000000000000" pitchFamily="34" charset="-120"/>
              <a:ea typeface="何某手寫-SemiBold" panose="020B0500000000000000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11540BD-3A19-5EFB-6CA6-F7004BA4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731938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0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7CCDC9E3-56E4-1DEF-DD96-5B8C912EF839}"/>
              </a:ext>
            </a:extLst>
          </p:cNvPr>
          <p:cNvSpPr/>
          <p:nvPr/>
        </p:nvSpPr>
        <p:spPr>
          <a:xfrm>
            <a:off x="1219200" y="190500"/>
            <a:ext cx="15342861" cy="1471612"/>
          </a:xfrm>
          <a:prstGeom prst="roundRect">
            <a:avLst>
              <a:gd name="adj" fmla="val 28931"/>
            </a:avLst>
          </a:prstGeom>
          <a:solidFill>
            <a:srgbClr val="799A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6600" b="1" dirty="0"/>
              <a:t>3-1</a:t>
            </a:r>
            <a:r>
              <a:rPr lang="zh-TW" altLang="en-US" sz="6600" b="1" dirty="0"/>
              <a:t>用對力：讀對</a:t>
            </a:r>
            <a:r>
              <a:rPr lang="zh-TW" altLang="en-US" sz="6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方向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233E8DD4-550C-29B4-633D-8CCB8DA914B9}"/>
              </a:ext>
            </a:extLst>
          </p:cNvPr>
          <p:cNvSpPr/>
          <p:nvPr/>
        </p:nvSpPr>
        <p:spPr>
          <a:xfrm>
            <a:off x="1211179" y="1978269"/>
            <a:ext cx="5486400" cy="2045364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b="1" dirty="0">
                <a:solidFill>
                  <a:schemeClr val="tx1"/>
                </a:solidFill>
              </a:rPr>
              <a:t>歷屆試題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1D4062A-D8D4-222C-5D6B-7AB6AC99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542" y="2818694"/>
            <a:ext cx="10477500" cy="1794614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>
                <a:solidFill>
                  <a:schemeClr val="tx1"/>
                </a:solidFill>
              </a:rPr>
              <a:t>了解會考從哪裡出題？</a:t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zh-TW" alt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重點一定要念到</a:t>
            </a:r>
          </a:p>
        </p:txBody>
      </p:sp>
      <p:pic>
        <p:nvPicPr>
          <p:cNvPr id="6" name="Picture 2" descr="「問號」的圖片搜尋結果">
            <a:extLst>
              <a:ext uri="{FF2B5EF4-FFF2-40B4-BE49-F238E27FC236}">
                <a16:creationId xmlns:a16="http://schemas.microsoft.com/office/drawing/2014/main" id="{0FCD4D14-0998-58E5-229A-D6A55C270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79" y="4314390"/>
            <a:ext cx="5615663" cy="561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0C3A550D-E245-8B57-AFF1-5382710F50BF}"/>
              </a:ext>
            </a:extLst>
          </p:cNvPr>
          <p:cNvSpPr txBox="1">
            <a:spLocks/>
          </p:cNvSpPr>
          <p:nvPr/>
        </p:nvSpPr>
        <p:spPr>
          <a:xfrm>
            <a:off x="8038500" y="6425582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dirty="0"/>
              <a:t>了解會考題型怎麼考？</a:t>
            </a:r>
            <a:br>
              <a:rPr lang="en-US" altLang="zh-TW" sz="6000" dirty="0"/>
            </a:br>
            <a:r>
              <a:rPr lang="zh-TW" alt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培養解題能力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2D1801E-3B1A-6C9C-32B4-546DCFE65F09}"/>
              </a:ext>
            </a:extLst>
          </p:cNvPr>
          <p:cNvSpPr/>
          <p:nvPr/>
        </p:nvSpPr>
        <p:spPr>
          <a:xfrm>
            <a:off x="7746381" y="6044582"/>
            <a:ext cx="8663821" cy="2420198"/>
          </a:xfrm>
          <a:prstGeom prst="roundRect">
            <a:avLst/>
          </a:prstGeom>
          <a:noFill/>
          <a:ln w="76200">
            <a:solidFill>
              <a:srgbClr val="799A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A0477D8-DF75-E775-D5EB-38021F3371B1}"/>
              </a:ext>
            </a:extLst>
          </p:cNvPr>
          <p:cNvSpPr/>
          <p:nvPr/>
        </p:nvSpPr>
        <p:spPr>
          <a:xfrm>
            <a:off x="7785100" y="2505902"/>
            <a:ext cx="8663821" cy="2420198"/>
          </a:xfrm>
          <a:prstGeom prst="roundRect">
            <a:avLst/>
          </a:prstGeom>
          <a:noFill/>
          <a:ln w="76200">
            <a:solidFill>
              <a:srgbClr val="799A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51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3A4C4E-1327-5309-EF36-4322B41A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0" y="2324100"/>
            <a:ext cx="9010650" cy="4457700"/>
          </a:xfrm>
        </p:spPr>
        <p:txBody>
          <a:bodyPr>
            <a:noAutofit/>
          </a:bodyPr>
          <a:lstStyle/>
          <a:p>
            <a:r>
              <a:rPr lang="zh-TW" altLang="en-US" sz="15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歷屆</a:t>
            </a:r>
            <a:r>
              <a:rPr lang="zh-TW" altLang="en-US" sz="15000" b="1" dirty="0"/>
              <a:t>在手</a:t>
            </a:r>
            <a:br>
              <a:rPr lang="en-US" altLang="zh-TW" sz="15000" b="1" dirty="0"/>
            </a:br>
            <a:r>
              <a:rPr lang="zh-TW" altLang="en-US" sz="15000" b="1" dirty="0"/>
              <a:t>打遍天下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590811C-A138-04BB-A77C-D2DDE9F8D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1471613"/>
            <a:ext cx="13716000" cy="425450"/>
          </a:xfrm>
        </p:spPr>
        <p:txBody>
          <a:bodyPr/>
          <a:lstStyle/>
          <a:p>
            <a:r>
              <a:rPr lang="zh-TW" altLang="en-US" dirty="0"/>
              <a:t>以前什麼都沒買沒寫過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E0D768B4-8C22-FB22-28C1-C7A28016DA18}"/>
              </a:ext>
            </a:extLst>
          </p:cNvPr>
          <p:cNvSpPr/>
          <p:nvPr/>
        </p:nvSpPr>
        <p:spPr>
          <a:xfrm>
            <a:off x="5486401" y="6944727"/>
            <a:ext cx="3810000" cy="1204913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>
                <a:solidFill>
                  <a:schemeClr val="tx1"/>
                </a:solidFill>
              </a:rPr>
              <a:t>寫完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25892766-6E5D-80F1-95E0-8E7894AFEABD}"/>
              </a:ext>
            </a:extLst>
          </p:cNvPr>
          <p:cNvSpPr/>
          <p:nvPr/>
        </p:nvSpPr>
        <p:spPr>
          <a:xfrm>
            <a:off x="9601200" y="6944727"/>
            <a:ext cx="3810000" cy="1204913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>
                <a:solidFill>
                  <a:schemeClr val="tx1"/>
                </a:solidFill>
              </a:rPr>
              <a:t>訂正筆記</a:t>
            </a:r>
          </a:p>
        </p:txBody>
      </p:sp>
    </p:spTree>
    <p:extLst>
      <p:ext uri="{BB962C8B-B14F-4D97-AF65-F5344CB8AC3E}">
        <p14:creationId xmlns:p14="http://schemas.microsoft.com/office/powerpoint/2010/main" val="417734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83E97-EEB1-4936-A547-EDC17EA3C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4845A162-F30E-AFFE-3FF8-EEFBC4F589DF}"/>
              </a:ext>
            </a:extLst>
          </p:cNvPr>
          <p:cNvSpPr/>
          <p:nvPr/>
        </p:nvSpPr>
        <p:spPr>
          <a:xfrm>
            <a:off x="1219200" y="190500"/>
            <a:ext cx="15342861" cy="1471612"/>
          </a:xfrm>
          <a:prstGeom prst="roundRect">
            <a:avLst>
              <a:gd name="adj" fmla="val 28931"/>
            </a:avLst>
          </a:prstGeom>
          <a:solidFill>
            <a:srgbClr val="799A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6600" b="1" dirty="0"/>
              <a:t>3-1 </a:t>
            </a:r>
            <a:r>
              <a:rPr lang="zh-TW" altLang="en-US" sz="6600" b="1" dirty="0"/>
              <a:t>用對力：讀對</a:t>
            </a:r>
            <a:r>
              <a:rPr lang="zh-TW" altLang="en-US" sz="6600" b="1" dirty="0">
                <a:solidFill>
                  <a:srgbClr val="C00000"/>
                </a:solidFill>
              </a:rPr>
              <a:t>重點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505377DF-C916-D99A-BB52-AFA8AF60CB64}"/>
              </a:ext>
            </a:extLst>
          </p:cNvPr>
          <p:cNvSpPr/>
          <p:nvPr/>
        </p:nvSpPr>
        <p:spPr>
          <a:xfrm>
            <a:off x="1600200" y="3314700"/>
            <a:ext cx="6553200" cy="4343400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500" b="1" dirty="0">
                <a:solidFill>
                  <a:srgbClr val="C00000"/>
                </a:solidFill>
              </a:rPr>
              <a:t>歷屆</a:t>
            </a:r>
            <a:r>
              <a:rPr lang="zh-TW" altLang="en-US" sz="11500" b="1" dirty="0">
                <a:solidFill>
                  <a:schemeClr val="tx1"/>
                </a:solidFill>
              </a:rPr>
              <a:t>試題考點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DD9ED136-2540-0469-7F3E-B2DE7878DE17}"/>
              </a:ext>
            </a:extLst>
          </p:cNvPr>
          <p:cNvSpPr/>
          <p:nvPr/>
        </p:nvSpPr>
        <p:spPr>
          <a:xfrm>
            <a:off x="9220200" y="3390900"/>
            <a:ext cx="7696200" cy="4341395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500" b="1" dirty="0">
                <a:solidFill>
                  <a:schemeClr val="tx1"/>
                </a:solidFill>
              </a:rPr>
              <a:t>我的</a:t>
            </a:r>
            <a:endParaRPr lang="en-US" altLang="zh-TW" sz="11500" b="1" dirty="0">
              <a:solidFill>
                <a:schemeClr val="tx1"/>
              </a:solidFill>
            </a:endParaRPr>
          </a:p>
          <a:p>
            <a:pPr algn="ctr"/>
            <a:r>
              <a:rPr lang="zh-TW" altLang="en-US" sz="11500" b="1" dirty="0">
                <a:solidFill>
                  <a:srgbClr val="C00000"/>
                </a:solidFill>
              </a:rPr>
              <a:t>錯題</a:t>
            </a:r>
            <a:r>
              <a:rPr lang="zh-TW" altLang="en-US" sz="11500" b="1" dirty="0">
                <a:solidFill>
                  <a:schemeClr val="tx1"/>
                </a:solidFill>
              </a:rPr>
              <a:t>考點</a:t>
            </a:r>
          </a:p>
        </p:txBody>
      </p:sp>
    </p:spTree>
    <p:extLst>
      <p:ext uri="{BB962C8B-B14F-4D97-AF65-F5344CB8AC3E}">
        <p14:creationId xmlns:p14="http://schemas.microsoft.com/office/powerpoint/2010/main" val="423020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7D050-B762-F232-A6D8-C4AE22D7D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9F6284-01DD-7AE0-692F-B80B33507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0" y="2324100"/>
            <a:ext cx="9010650" cy="4457700"/>
          </a:xfrm>
        </p:spPr>
        <p:txBody>
          <a:bodyPr>
            <a:noAutofit/>
          </a:bodyPr>
          <a:lstStyle/>
          <a:p>
            <a:r>
              <a:rPr lang="zh-TW" altLang="en-US" sz="15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錯題</a:t>
            </a:r>
            <a:r>
              <a:rPr lang="zh-TW" altLang="en-US" sz="15000" b="1" dirty="0"/>
              <a:t>等於</a:t>
            </a:r>
            <a:br>
              <a:rPr lang="en-US" altLang="zh-TW" sz="15000" b="1" dirty="0"/>
            </a:br>
            <a:r>
              <a:rPr lang="zh-TW" altLang="en-US" sz="15000" b="1" dirty="0"/>
              <a:t>得分關鍵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C0E6040-F859-F503-09EB-ECC8832C2F7D}"/>
              </a:ext>
            </a:extLst>
          </p:cNvPr>
          <p:cNvSpPr/>
          <p:nvPr/>
        </p:nvSpPr>
        <p:spPr>
          <a:xfrm>
            <a:off x="6105525" y="6972300"/>
            <a:ext cx="6400800" cy="1204913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>
                <a:solidFill>
                  <a:schemeClr val="tx1"/>
                </a:solidFill>
              </a:rPr>
              <a:t>訂正筆記貼一本</a:t>
            </a:r>
          </a:p>
        </p:txBody>
      </p:sp>
    </p:spTree>
    <p:extLst>
      <p:ext uri="{BB962C8B-B14F-4D97-AF65-F5344CB8AC3E}">
        <p14:creationId xmlns:p14="http://schemas.microsoft.com/office/powerpoint/2010/main" val="3935474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7FED-85DF-8CE3-8B77-6A54F77C1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33D02A00-9144-843D-5DDC-970B3CA90A5D}"/>
              </a:ext>
            </a:extLst>
          </p:cNvPr>
          <p:cNvSpPr/>
          <p:nvPr/>
        </p:nvSpPr>
        <p:spPr>
          <a:xfrm>
            <a:off x="1066800" y="571500"/>
            <a:ext cx="15342861" cy="1471612"/>
          </a:xfrm>
          <a:prstGeom prst="roundRect">
            <a:avLst>
              <a:gd name="adj" fmla="val 28931"/>
            </a:avLst>
          </a:prstGeom>
          <a:solidFill>
            <a:srgbClr val="799A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6600" b="1" dirty="0"/>
              <a:t>3-1</a:t>
            </a:r>
            <a:r>
              <a:rPr lang="zh-TW" altLang="en-US" sz="6600" b="1" dirty="0"/>
              <a:t>用對力：讀對</a:t>
            </a:r>
            <a:r>
              <a:rPr lang="zh-TW" altLang="en-US" sz="6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方法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D962FA35-D45C-6BB9-2D61-DAC9C19AD44D}"/>
              </a:ext>
            </a:extLst>
          </p:cNvPr>
          <p:cNvSpPr/>
          <p:nvPr/>
        </p:nvSpPr>
        <p:spPr>
          <a:xfrm>
            <a:off x="838200" y="5686548"/>
            <a:ext cx="8305800" cy="2664995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solidFill>
                  <a:schemeClr val="tx1"/>
                </a:solidFill>
              </a:rPr>
              <a:t>重要知識點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821D327-7BA0-7094-D862-A9BFECE047F7}"/>
              </a:ext>
            </a:extLst>
          </p:cNvPr>
          <p:cNvSpPr/>
          <p:nvPr/>
        </p:nvSpPr>
        <p:spPr>
          <a:xfrm>
            <a:off x="14506074" y="5692564"/>
            <a:ext cx="2286000" cy="25584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b="1" dirty="0">
                <a:solidFill>
                  <a:schemeClr val="tx1"/>
                </a:solidFill>
              </a:rPr>
              <a:t>錯題筆記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9770FE5-43A7-E843-4D3F-1D8A422D8A68}"/>
              </a:ext>
            </a:extLst>
          </p:cNvPr>
          <p:cNvSpPr/>
          <p:nvPr/>
        </p:nvSpPr>
        <p:spPr>
          <a:xfrm>
            <a:off x="9372600" y="5686548"/>
            <a:ext cx="4800600" cy="1219200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solidFill>
                  <a:srgbClr val="C00000"/>
                </a:solidFill>
              </a:rPr>
              <a:t>專有名詞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FCA904BB-0DB0-1742-E8F2-F04BB2A79D65}"/>
              </a:ext>
            </a:extLst>
          </p:cNvPr>
          <p:cNvSpPr/>
          <p:nvPr/>
        </p:nvSpPr>
        <p:spPr>
          <a:xfrm>
            <a:off x="9380621" y="7079079"/>
            <a:ext cx="4800600" cy="1219200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</a:rPr>
              <a:t>相同概念比較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B7FD572C-AE8D-B643-995E-5034C07C9638}"/>
              </a:ext>
            </a:extLst>
          </p:cNvPr>
          <p:cNvSpPr/>
          <p:nvPr/>
        </p:nvSpPr>
        <p:spPr>
          <a:xfrm>
            <a:off x="838200" y="2857500"/>
            <a:ext cx="8305800" cy="2664995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solidFill>
                  <a:schemeClr val="tx1"/>
                </a:solidFill>
              </a:rPr>
              <a:t>解題策略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DA3940E6-708A-2495-1FA1-01E7DF5F4757}"/>
              </a:ext>
            </a:extLst>
          </p:cNvPr>
          <p:cNvSpPr/>
          <p:nvPr/>
        </p:nvSpPr>
        <p:spPr>
          <a:xfrm>
            <a:off x="9347200" y="2883941"/>
            <a:ext cx="4800600" cy="1219200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b="1" dirty="0">
                <a:solidFill>
                  <a:schemeClr val="tx1"/>
                </a:solidFill>
              </a:rPr>
              <a:t>問題是啥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3778052-541A-2A93-47F5-32FC3F60F9F2}"/>
              </a:ext>
            </a:extLst>
          </p:cNvPr>
          <p:cNvSpPr/>
          <p:nvPr/>
        </p:nvSpPr>
        <p:spPr>
          <a:xfrm>
            <a:off x="9334500" y="4275032"/>
            <a:ext cx="4800600" cy="1219200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b="1" dirty="0">
                <a:solidFill>
                  <a:schemeClr val="tx1"/>
                </a:solidFill>
              </a:rPr>
              <a:t>選項是啥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D32426F-6065-37A3-B9E1-462BAB343667}"/>
              </a:ext>
            </a:extLst>
          </p:cNvPr>
          <p:cNvSpPr/>
          <p:nvPr/>
        </p:nvSpPr>
        <p:spPr>
          <a:xfrm>
            <a:off x="14478000" y="2857500"/>
            <a:ext cx="2286000" cy="25669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b="1" dirty="0">
                <a:solidFill>
                  <a:schemeClr val="tx1"/>
                </a:solidFill>
              </a:rPr>
              <a:t>關鍵證據</a:t>
            </a:r>
          </a:p>
        </p:txBody>
      </p:sp>
    </p:spTree>
    <p:extLst>
      <p:ext uri="{BB962C8B-B14F-4D97-AF65-F5344CB8AC3E}">
        <p14:creationId xmlns:p14="http://schemas.microsoft.com/office/powerpoint/2010/main" val="30102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1F884-430A-CA1C-6D20-D242D2CC4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E78555-C799-7C51-4953-2312868C4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7484" y="1562100"/>
            <a:ext cx="8013032" cy="3352800"/>
          </a:xfrm>
        </p:spPr>
        <p:txBody>
          <a:bodyPr>
            <a:noAutofit/>
          </a:bodyPr>
          <a:lstStyle/>
          <a:p>
            <a:r>
              <a:rPr lang="zh-TW" altLang="en-US" sz="12500" b="1" dirty="0"/>
              <a:t>公民掌握</a:t>
            </a:r>
            <a:br>
              <a:rPr lang="en-US" altLang="zh-TW" sz="125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zh-TW" altLang="en-US" sz="125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專有名詞</a:t>
            </a:r>
            <a:endParaRPr lang="zh-TW" altLang="en-US" sz="12500" b="1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8AA3CCE-ACD0-3639-05D4-E6F84849EBDB}"/>
              </a:ext>
            </a:extLst>
          </p:cNvPr>
          <p:cNvSpPr/>
          <p:nvPr/>
        </p:nvSpPr>
        <p:spPr>
          <a:xfrm>
            <a:off x="2057400" y="5121442"/>
            <a:ext cx="6553200" cy="1447800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>
                <a:solidFill>
                  <a:srgbClr val="C00000"/>
                </a:solidFill>
              </a:rPr>
              <a:t>相同</a:t>
            </a:r>
            <a:r>
              <a:rPr lang="zh-TW" altLang="en-US" sz="6600" b="1" dirty="0">
                <a:solidFill>
                  <a:schemeClr val="tx1"/>
                </a:solidFill>
              </a:rPr>
              <a:t>一起念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E62E7886-A9CF-D5CB-61FF-3A59A95E7210}"/>
              </a:ext>
            </a:extLst>
          </p:cNvPr>
          <p:cNvSpPr/>
          <p:nvPr/>
        </p:nvSpPr>
        <p:spPr>
          <a:xfrm>
            <a:off x="10134600" y="5143500"/>
            <a:ext cx="6208295" cy="1447800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>
                <a:solidFill>
                  <a:srgbClr val="C00000"/>
                </a:solidFill>
              </a:rPr>
              <a:t>相似</a:t>
            </a:r>
            <a:r>
              <a:rPr lang="zh-TW" altLang="en-US" sz="6600" b="1" dirty="0">
                <a:solidFill>
                  <a:schemeClr val="tx1"/>
                </a:solidFill>
              </a:rPr>
              <a:t>比差異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E818568F-374C-BF8D-BF5F-83E592532DCD}"/>
              </a:ext>
            </a:extLst>
          </p:cNvPr>
          <p:cNvSpPr/>
          <p:nvPr/>
        </p:nvSpPr>
        <p:spPr>
          <a:xfrm>
            <a:off x="10744200" y="6689558"/>
            <a:ext cx="5334000" cy="2057400"/>
          </a:xfrm>
          <a:prstGeom prst="roundRect">
            <a:avLst>
              <a:gd name="adj" fmla="val 2893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chemeClr val="bg1">
                    <a:lumMod val="95000"/>
                  </a:schemeClr>
                </a:solidFill>
              </a:rPr>
              <a:t>罰鍰</a:t>
            </a:r>
            <a:r>
              <a:rPr lang="en-US" altLang="zh-TW" sz="44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4400" b="1" dirty="0">
                <a:solidFill>
                  <a:schemeClr val="bg1">
                    <a:lumMod val="95000"/>
                  </a:schemeClr>
                </a:solidFill>
              </a:rPr>
              <a:t>罰金</a:t>
            </a:r>
            <a:r>
              <a:rPr lang="en-US" altLang="zh-TW" sz="44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4400" b="1" dirty="0">
                <a:solidFill>
                  <a:schemeClr val="bg1">
                    <a:lumMod val="95000"/>
                  </a:schemeClr>
                </a:solidFill>
              </a:rPr>
              <a:t>賠償</a:t>
            </a:r>
            <a:endParaRPr lang="en-US" altLang="zh-TW" sz="4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zh-TW" altLang="en-US" sz="4400" b="1" dirty="0">
                <a:solidFill>
                  <a:schemeClr val="bg1">
                    <a:lumMod val="95000"/>
                  </a:schemeClr>
                </a:solidFill>
              </a:rPr>
              <a:t>責任能力</a:t>
            </a:r>
            <a:r>
              <a:rPr lang="en-US" altLang="zh-TW" sz="44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4400" b="1" dirty="0">
                <a:solidFill>
                  <a:schemeClr val="bg1">
                    <a:lumMod val="95000"/>
                  </a:schemeClr>
                </a:solidFill>
              </a:rPr>
              <a:t>行為能力</a:t>
            </a:r>
            <a:endParaRPr lang="en-US" altLang="zh-TW" sz="4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zh-TW" altLang="en-US" sz="4400" b="1" dirty="0">
                <a:solidFill>
                  <a:schemeClr val="bg1">
                    <a:lumMod val="95000"/>
                  </a:schemeClr>
                </a:solidFill>
              </a:rPr>
              <a:t>權力分立</a:t>
            </a:r>
            <a:r>
              <a:rPr lang="en-US" altLang="zh-TW" sz="44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4400" b="1" dirty="0">
                <a:solidFill>
                  <a:schemeClr val="bg1">
                    <a:lumMod val="95000"/>
                  </a:schemeClr>
                </a:solidFill>
              </a:rPr>
              <a:t>均權制度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CEC989FC-18D0-B44F-83A0-64C7D1A48842}"/>
              </a:ext>
            </a:extLst>
          </p:cNvPr>
          <p:cNvSpPr/>
          <p:nvPr/>
        </p:nvSpPr>
        <p:spPr>
          <a:xfrm>
            <a:off x="2233861" y="6956258"/>
            <a:ext cx="6553200" cy="1524000"/>
          </a:xfrm>
          <a:prstGeom prst="roundRect">
            <a:avLst>
              <a:gd name="adj" fmla="val 2893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400" b="1" dirty="0">
                <a:solidFill>
                  <a:schemeClr val="bg1">
                    <a:lumMod val="95000"/>
                  </a:schemeClr>
                </a:solidFill>
              </a:rPr>
              <a:t>憲法三特性</a:t>
            </a:r>
            <a:endParaRPr lang="en-US" altLang="zh-TW" sz="4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TW" altLang="en-US" sz="4400" b="1" dirty="0">
                <a:solidFill>
                  <a:schemeClr val="bg1">
                    <a:lumMod val="95000"/>
                  </a:schemeClr>
                </a:solidFill>
              </a:rPr>
              <a:t>投票四原則</a:t>
            </a:r>
            <a:endParaRPr lang="en-US" altLang="zh-TW" sz="4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TW" altLang="en-US" sz="4400" b="1" dirty="0">
                <a:solidFill>
                  <a:schemeClr val="bg1">
                    <a:lumMod val="95000"/>
                  </a:schemeClr>
                </a:solidFill>
              </a:rPr>
              <a:t>監察院：糾正糾舉彈劾</a:t>
            </a:r>
          </a:p>
        </p:txBody>
      </p:sp>
    </p:spTree>
    <p:extLst>
      <p:ext uri="{BB962C8B-B14F-4D97-AF65-F5344CB8AC3E}">
        <p14:creationId xmlns:p14="http://schemas.microsoft.com/office/powerpoint/2010/main" val="302379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08C57-3833-41B2-60F0-BA7BC565F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6976638E-F94B-2211-C112-969067AA783F}"/>
              </a:ext>
            </a:extLst>
          </p:cNvPr>
          <p:cNvSpPr/>
          <p:nvPr/>
        </p:nvSpPr>
        <p:spPr>
          <a:xfrm>
            <a:off x="1219200" y="190500"/>
            <a:ext cx="15342861" cy="1471612"/>
          </a:xfrm>
          <a:prstGeom prst="roundRect">
            <a:avLst>
              <a:gd name="adj" fmla="val 28931"/>
            </a:avLst>
          </a:prstGeom>
          <a:solidFill>
            <a:srgbClr val="799A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6600" b="1" dirty="0"/>
              <a:t>3-2 </a:t>
            </a:r>
            <a:r>
              <a:rPr lang="zh-TW" altLang="en-US" sz="6600" b="1" dirty="0"/>
              <a:t>意志力</a:t>
            </a:r>
            <a:endParaRPr lang="zh-TW" altLang="en-US" sz="6600" b="1" dirty="0">
              <a:solidFill>
                <a:srgbClr val="C00000"/>
              </a:solidFill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ECC16CBF-A65C-5624-BFB8-9E63CF6D1118}"/>
              </a:ext>
            </a:extLst>
          </p:cNvPr>
          <p:cNvSpPr/>
          <p:nvPr/>
        </p:nvSpPr>
        <p:spPr>
          <a:xfrm>
            <a:off x="8890630" y="2247900"/>
            <a:ext cx="8711570" cy="2057400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b="1" dirty="0">
                <a:solidFill>
                  <a:schemeClr val="tx1"/>
                </a:solidFill>
              </a:rPr>
              <a:t>干擾大掃除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0E8249A6-B699-7C2A-8D67-A45A287950AE}"/>
              </a:ext>
            </a:extLst>
          </p:cNvPr>
          <p:cNvSpPr/>
          <p:nvPr/>
        </p:nvSpPr>
        <p:spPr>
          <a:xfrm>
            <a:off x="8890630" y="4737100"/>
            <a:ext cx="8711570" cy="2057400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b="1" dirty="0">
                <a:solidFill>
                  <a:schemeClr val="tx1"/>
                </a:solidFill>
              </a:rPr>
              <a:t>目標立牌坊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A365D0-9E59-F790-8760-5D59F83F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00300"/>
            <a:ext cx="7319385" cy="6705600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CBAB47FC-B485-ED7A-BBE1-D21E3BE09736}"/>
              </a:ext>
            </a:extLst>
          </p:cNvPr>
          <p:cNvSpPr/>
          <p:nvPr/>
        </p:nvSpPr>
        <p:spPr>
          <a:xfrm>
            <a:off x="8890630" y="7200900"/>
            <a:ext cx="8711570" cy="2057400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b="1" dirty="0">
                <a:solidFill>
                  <a:schemeClr val="tx1"/>
                </a:solidFill>
              </a:rPr>
              <a:t>讀書寫進度</a:t>
            </a:r>
          </a:p>
        </p:txBody>
      </p:sp>
    </p:spTree>
    <p:extLst>
      <p:ext uri="{BB962C8B-B14F-4D97-AF65-F5344CB8AC3E}">
        <p14:creationId xmlns:p14="http://schemas.microsoft.com/office/powerpoint/2010/main" val="171032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C97CF5F2-F935-D099-C570-F1183FE84051}"/>
              </a:ext>
            </a:extLst>
          </p:cNvPr>
          <p:cNvSpPr/>
          <p:nvPr/>
        </p:nvSpPr>
        <p:spPr>
          <a:xfrm>
            <a:off x="762000" y="342900"/>
            <a:ext cx="16992600" cy="9677400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5" name="圖片 4">
            <a:hlinkClick r:id="rId2"/>
            <a:extLst>
              <a:ext uri="{FF2B5EF4-FFF2-40B4-BE49-F238E27FC236}">
                <a16:creationId xmlns:a16="http://schemas.microsoft.com/office/drawing/2014/main" id="{E0EC45C2-04FD-5B3E-1BD1-B6F0B1D96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1104900"/>
            <a:ext cx="12687300" cy="8332202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CDBDF2C2-65C6-7A5C-3A4D-3CB1CBB5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1866900"/>
            <a:ext cx="3543300" cy="938212"/>
          </a:xfrm>
        </p:spPr>
        <p:txBody>
          <a:bodyPr/>
          <a:lstStyle/>
          <a:p>
            <a:r>
              <a:rPr lang="en-US" altLang="zh-TW" dirty="0"/>
              <a:t>01:04~01:26</a:t>
            </a:r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77C0712-15E0-DA06-AD5E-029A6259D5C9}"/>
              </a:ext>
            </a:extLst>
          </p:cNvPr>
          <p:cNvGrpSpPr/>
          <p:nvPr/>
        </p:nvGrpSpPr>
        <p:grpSpPr>
          <a:xfrm>
            <a:off x="14554200" y="5981700"/>
            <a:ext cx="1672389" cy="1546058"/>
            <a:chOff x="15548811" y="3216442"/>
            <a:chExt cx="1905000" cy="1905000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03450379-2CD6-147A-8CE1-8265277FE5E0}"/>
                </a:ext>
              </a:extLst>
            </p:cNvPr>
            <p:cNvSpPr/>
            <p:nvPr/>
          </p:nvSpPr>
          <p:spPr>
            <a:xfrm>
              <a:off x="15548811" y="3216442"/>
              <a:ext cx="1905000" cy="1905000"/>
            </a:xfrm>
            <a:prstGeom prst="ellipse">
              <a:avLst/>
            </a:prstGeom>
            <a:solidFill>
              <a:srgbClr val="8CA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E352080F-AABB-638F-ED2B-07EDC5393609}"/>
                </a:ext>
              </a:extLst>
            </p:cNvPr>
            <p:cNvSpPr/>
            <p:nvPr/>
          </p:nvSpPr>
          <p:spPr>
            <a:xfrm rot="5400000">
              <a:off x="16087155" y="3639620"/>
              <a:ext cx="1205588" cy="1006931"/>
            </a:xfrm>
            <a:prstGeom prst="triangle">
              <a:avLst/>
            </a:prstGeom>
            <a:solidFill>
              <a:srgbClr val="CCD8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6901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474F1-ABB1-35BD-3D40-A154607CF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DA23A03-D1FB-4FEE-1009-669A14D73BFB}"/>
              </a:ext>
            </a:extLst>
          </p:cNvPr>
          <p:cNvSpPr/>
          <p:nvPr/>
        </p:nvSpPr>
        <p:spPr>
          <a:xfrm>
            <a:off x="1676400" y="571500"/>
            <a:ext cx="6858000" cy="2057400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b="1" dirty="0">
                <a:solidFill>
                  <a:schemeClr val="tx1"/>
                </a:solidFill>
              </a:rPr>
              <a:t>干擾大掃除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16EA606-34B8-6BB3-83C3-B7B2359279A5}"/>
              </a:ext>
            </a:extLst>
          </p:cNvPr>
          <p:cNvSpPr txBox="1"/>
          <p:nvPr/>
        </p:nvSpPr>
        <p:spPr>
          <a:xfrm>
            <a:off x="-127000" y="571500"/>
            <a:ext cx="180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tx1"/>
                </a:solidFill>
              </a:rPr>
              <a:t>行動</a:t>
            </a:r>
            <a:r>
              <a:rPr lang="en-US" altLang="zh-TW" sz="4800" b="1" dirty="0">
                <a:solidFill>
                  <a:schemeClr val="tx1"/>
                </a:solidFill>
              </a:rPr>
              <a:t>1</a:t>
            </a:r>
            <a:endParaRPr lang="zh-TW" altLang="en-US" sz="4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5B230ED-6125-135A-EC3B-8190969A4E2D}"/>
              </a:ext>
            </a:extLst>
          </p:cNvPr>
          <p:cNvSpPr txBox="1"/>
          <p:nvPr/>
        </p:nvSpPr>
        <p:spPr>
          <a:xfrm>
            <a:off x="8839200" y="800100"/>
            <a:ext cx="8991600" cy="1569660"/>
          </a:xfrm>
          <a:prstGeom prst="rect">
            <a:avLst/>
          </a:prstGeom>
          <a:noFill/>
          <a:ln w="76200">
            <a:solidFill>
              <a:srgbClr val="CCD8DA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桌面清空 留下這</a:t>
            </a:r>
            <a:r>
              <a:rPr lang="en-US" altLang="zh-TW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100</a:t>
            </a:r>
            <a:r>
              <a:rPr lang="zh-TW" alt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多天要用的</a:t>
            </a:r>
            <a:endParaRPr lang="en-US" altLang="zh-TW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zh-TW" alt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干擾的暫時收起來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E81C2F59-6E94-FF20-0EEA-755498DAC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97330"/>
            <a:ext cx="10414000" cy="65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05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45D08-6D23-7B3A-AFD9-68EA77FD0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DD0D155D-24C9-E535-C5D5-FF710B0522F0}"/>
              </a:ext>
            </a:extLst>
          </p:cNvPr>
          <p:cNvGrpSpPr/>
          <p:nvPr/>
        </p:nvGrpSpPr>
        <p:grpSpPr>
          <a:xfrm>
            <a:off x="4601716" y="2801714"/>
            <a:ext cx="7162800" cy="6206680"/>
            <a:chOff x="-304800" y="4080320"/>
            <a:chExt cx="7162800" cy="620668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CE778045-3936-E0B3-656D-780C6DC06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04800" y="4080320"/>
              <a:ext cx="7162800" cy="6206680"/>
            </a:xfrm>
            <a:prstGeom prst="rect">
              <a:avLst/>
            </a:prstGeom>
          </p:spPr>
        </p:pic>
        <p:sp>
          <p:nvSpPr>
            <p:cNvPr id="5" name="笑臉 4">
              <a:extLst>
                <a:ext uri="{FF2B5EF4-FFF2-40B4-BE49-F238E27FC236}">
                  <a16:creationId xmlns:a16="http://schemas.microsoft.com/office/drawing/2014/main" id="{28F4331A-B311-37E8-6348-33974C1BA797}"/>
                </a:ext>
              </a:extLst>
            </p:cNvPr>
            <p:cNvSpPr/>
            <p:nvPr/>
          </p:nvSpPr>
          <p:spPr>
            <a:xfrm>
              <a:off x="5257800" y="6743700"/>
              <a:ext cx="1143000" cy="1219200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2FC607B-2F47-6587-229D-072775BA1C75}"/>
              </a:ext>
            </a:extLst>
          </p:cNvPr>
          <p:cNvGrpSpPr/>
          <p:nvPr/>
        </p:nvGrpSpPr>
        <p:grpSpPr>
          <a:xfrm>
            <a:off x="-421005" y="4457346"/>
            <a:ext cx="6898006" cy="5829654"/>
            <a:chOff x="9220200" y="3820135"/>
            <a:chExt cx="8890010" cy="6466865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6B4B312-A3B1-30BE-48C1-DACAE201A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0200" y="3820135"/>
              <a:ext cx="8890010" cy="6466865"/>
            </a:xfrm>
            <a:prstGeom prst="rect">
              <a:avLst/>
            </a:prstGeom>
          </p:spPr>
        </p:pic>
        <p:sp>
          <p:nvSpPr>
            <p:cNvPr id="9" name="笑臉 8">
              <a:extLst>
                <a:ext uri="{FF2B5EF4-FFF2-40B4-BE49-F238E27FC236}">
                  <a16:creationId xmlns:a16="http://schemas.microsoft.com/office/drawing/2014/main" id="{39AD9581-6D42-099B-71C4-209DAAFBE70F}"/>
                </a:ext>
              </a:extLst>
            </p:cNvPr>
            <p:cNvSpPr/>
            <p:nvPr/>
          </p:nvSpPr>
          <p:spPr>
            <a:xfrm>
              <a:off x="9525000" y="6286500"/>
              <a:ext cx="1524000" cy="2425700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5800A31E-1B93-A915-553F-9BE4E2E3CABE}"/>
                </a:ext>
              </a:extLst>
            </p:cNvPr>
            <p:cNvSpPr/>
            <p:nvPr/>
          </p:nvSpPr>
          <p:spPr>
            <a:xfrm>
              <a:off x="10668000" y="8877300"/>
              <a:ext cx="533400" cy="152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C084921E-DDCD-EA7D-9AF4-F579AD7831BD}"/>
              </a:ext>
            </a:extLst>
          </p:cNvPr>
          <p:cNvGrpSpPr/>
          <p:nvPr/>
        </p:nvGrpSpPr>
        <p:grpSpPr>
          <a:xfrm>
            <a:off x="11723474" y="2801714"/>
            <a:ext cx="6752084" cy="6206680"/>
            <a:chOff x="4025508" y="70296"/>
            <a:chExt cx="4098872" cy="3499485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62B46192-8711-2C04-1B43-C946C746B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559" t="-2078" r="16544" b="13431"/>
            <a:stretch/>
          </p:blipFill>
          <p:spPr>
            <a:xfrm>
              <a:off x="4025508" y="70296"/>
              <a:ext cx="4098872" cy="3499485"/>
            </a:xfrm>
            <a:prstGeom prst="rect">
              <a:avLst/>
            </a:prstGeom>
          </p:spPr>
        </p:pic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25E09927-C3BD-DBB4-E1C7-AE190551E9E0}"/>
                </a:ext>
              </a:extLst>
            </p:cNvPr>
            <p:cNvSpPr/>
            <p:nvPr/>
          </p:nvSpPr>
          <p:spPr>
            <a:xfrm>
              <a:off x="6172200" y="2536825"/>
              <a:ext cx="1828800" cy="77787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/>
                <a:t>林小民</a:t>
              </a:r>
            </a:p>
          </p:txBody>
        </p:sp>
      </p:grp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3382252C-4CFC-7EB3-C032-A24C8613393D}"/>
              </a:ext>
            </a:extLst>
          </p:cNvPr>
          <p:cNvSpPr/>
          <p:nvPr/>
        </p:nvSpPr>
        <p:spPr>
          <a:xfrm>
            <a:off x="1739900" y="345470"/>
            <a:ext cx="6609082" cy="2057400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b="1" dirty="0">
                <a:solidFill>
                  <a:schemeClr val="tx1"/>
                </a:solidFill>
              </a:rPr>
              <a:t>目標立牌坊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5171B56-2082-EE47-7BBA-A3B183B82F65}"/>
              </a:ext>
            </a:extLst>
          </p:cNvPr>
          <p:cNvSpPr txBox="1"/>
          <p:nvPr/>
        </p:nvSpPr>
        <p:spPr>
          <a:xfrm>
            <a:off x="-63500" y="124228"/>
            <a:ext cx="180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tx1"/>
                </a:solidFill>
              </a:rPr>
              <a:t>行動</a:t>
            </a:r>
            <a:r>
              <a:rPr lang="en-US" altLang="zh-TW" sz="4800" b="1" dirty="0"/>
              <a:t>2</a:t>
            </a:r>
            <a:endParaRPr lang="zh-TW" altLang="en-US" sz="48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EADD9B5-E237-B1EA-4D79-19A002FB126C}"/>
              </a:ext>
            </a:extLst>
          </p:cNvPr>
          <p:cNvSpPr txBox="1"/>
          <p:nvPr/>
        </p:nvSpPr>
        <p:spPr>
          <a:xfrm>
            <a:off x="8915400" y="685194"/>
            <a:ext cx="8991600" cy="1569660"/>
          </a:xfrm>
          <a:prstGeom prst="rect">
            <a:avLst/>
          </a:prstGeom>
          <a:noFill/>
          <a:ln w="76200">
            <a:solidFill>
              <a:srgbClr val="CCD8DA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寫下目標</a:t>
            </a:r>
            <a:endParaRPr lang="en-US" altLang="zh-TW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zh-TW" alt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貼在床頭、書桌、鏡子 每天看</a:t>
            </a:r>
          </a:p>
        </p:txBody>
      </p:sp>
    </p:spTree>
    <p:extLst>
      <p:ext uri="{BB962C8B-B14F-4D97-AF65-F5344CB8AC3E}">
        <p14:creationId xmlns:p14="http://schemas.microsoft.com/office/powerpoint/2010/main" val="4006728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id="{9212EDF2-1E00-D5AC-AEF7-11E464209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24539"/>
            <a:ext cx="15736092" cy="7620000"/>
          </a:xfrm>
          <a:prstGeom prst="rect">
            <a:avLst/>
          </a:prstGeom>
        </p:spPr>
      </p:pic>
      <p:sp>
        <p:nvSpPr>
          <p:cNvPr id="21" name="標題 20">
            <a:extLst>
              <a:ext uri="{FF2B5EF4-FFF2-40B4-BE49-F238E27FC236}">
                <a16:creationId xmlns:a16="http://schemas.microsoft.com/office/drawing/2014/main" id="{F2E93D99-7BB3-C1E2-FCEB-871FF35D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73435"/>
            <a:ext cx="6607175" cy="1660010"/>
          </a:xfrm>
          <a:prstGeom prst="roundRect">
            <a:avLst/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TW" altLang="en-US" sz="9600" b="1" dirty="0">
                <a:solidFill>
                  <a:schemeClr val="tx1"/>
                </a:solidFill>
              </a:rPr>
              <a:t>讀書寫進度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BCA8C9C-1E7B-62B0-DA65-17D1F5CC809B}"/>
              </a:ext>
            </a:extLst>
          </p:cNvPr>
          <p:cNvSpPr txBox="1"/>
          <p:nvPr/>
        </p:nvSpPr>
        <p:spPr>
          <a:xfrm>
            <a:off x="1412875" y="9835634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圖片來源：未來</a:t>
            </a:r>
            <a:r>
              <a:rPr lang="en-US" altLang="zh-TW" dirty="0"/>
              <a:t>FAMILY20220925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8D1D5C1-2DC0-CA1B-379C-E08448FBA8F2}"/>
              </a:ext>
            </a:extLst>
          </p:cNvPr>
          <p:cNvSpPr txBox="1"/>
          <p:nvPr/>
        </p:nvSpPr>
        <p:spPr>
          <a:xfrm>
            <a:off x="-127000" y="128380"/>
            <a:ext cx="180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tx1"/>
                </a:solidFill>
              </a:rPr>
              <a:t>行動</a:t>
            </a:r>
            <a:r>
              <a:rPr lang="en-US" altLang="zh-TW" sz="4800" b="1" dirty="0"/>
              <a:t>3</a:t>
            </a:r>
            <a:endParaRPr lang="zh-TW" altLang="en-US" sz="48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7081ED0-2A3A-D4D7-EB0C-5B08CA35C0F3}"/>
              </a:ext>
            </a:extLst>
          </p:cNvPr>
          <p:cNvSpPr txBox="1"/>
          <p:nvPr/>
        </p:nvSpPr>
        <p:spPr>
          <a:xfrm>
            <a:off x="8763000" y="263784"/>
            <a:ext cx="3180954" cy="1569660"/>
          </a:xfrm>
          <a:prstGeom prst="rect">
            <a:avLst/>
          </a:prstGeom>
          <a:noFill/>
          <a:ln w="76200">
            <a:solidFill>
              <a:srgbClr val="CCD8DA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1-5</a:t>
            </a:r>
            <a:r>
              <a:rPr lang="zh-TW" alt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月進度 </a:t>
            </a:r>
            <a:endParaRPr lang="en-US" altLang="zh-TW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zh-TW" alt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寒假進度</a:t>
            </a:r>
          </a:p>
        </p:txBody>
      </p:sp>
    </p:spTree>
    <p:extLst>
      <p:ext uri="{BB962C8B-B14F-4D97-AF65-F5344CB8AC3E}">
        <p14:creationId xmlns:p14="http://schemas.microsoft.com/office/powerpoint/2010/main" val="2910238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77BC79-E8F8-EFB9-690C-2FFDCC02F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2918619"/>
            <a:ext cx="9753600" cy="4449762"/>
          </a:xfrm>
        </p:spPr>
        <p:txBody>
          <a:bodyPr>
            <a:normAutofit/>
          </a:bodyPr>
          <a:lstStyle/>
          <a:p>
            <a:r>
              <a:rPr lang="zh-TW" altLang="en-US" sz="14900" dirty="0">
                <a:solidFill>
                  <a:schemeClr val="accent4">
                    <a:lumMod val="20000"/>
                    <a:lumOff val="80000"/>
                  </a:schemeClr>
                </a:solidFill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盡己所能</a:t>
            </a:r>
            <a:br>
              <a:rPr lang="en-US" altLang="zh-TW" sz="14900" dirty="0">
                <a:solidFill>
                  <a:schemeClr val="accent4">
                    <a:lumMod val="20000"/>
                    <a:lumOff val="80000"/>
                  </a:schemeClr>
                </a:solidFill>
                <a:latin typeface="何某手寫-SemiBold" panose="020B0500000000000000" pitchFamily="34" charset="-120"/>
                <a:ea typeface="何某手寫-SemiBold" panose="020B0500000000000000" pitchFamily="34" charset="-120"/>
              </a:rPr>
            </a:br>
            <a:r>
              <a:rPr lang="zh-TW" altLang="en-US" sz="14900" dirty="0">
                <a:solidFill>
                  <a:schemeClr val="accent4">
                    <a:lumMod val="20000"/>
                    <a:lumOff val="80000"/>
                  </a:schemeClr>
                </a:solidFill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不留遺憾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4CFCFA3-C43E-2E98-A766-1FFEFD1FE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51" b="94737" l="8000" r="74000">
                        <a14:foregroundMark x1="27500" y1="31579" x2="33000" y2="59649"/>
                        <a14:foregroundMark x1="15500" y1="58333" x2="36500" y2="92105"/>
                        <a14:foregroundMark x1="36500" y1="31579" x2="47500" y2="71053"/>
                        <a14:foregroundMark x1="59000" y1="37719" x2="53500" y2="74123"/>
                        <a14:foregroundMark x1="42500" y1="83772" x2="54000" y2="85088"/>
                        <a14:foregroundMark x1="44500" y1="94298" x2="51500" y2="94737"/>
                        <a14:foregroundMark x1="65000" y1="17105" x2="60000" y2="42982"/>
                        <a14:backgroundMark x1="65500" y1="15351" x2="65500" y2="15351"/>
                        <a14:backgroundMark x1="65500" y1="16667" x2="65500" y2="16667"/>
                        <a14:backgroundMark x1="65500" y1="15789" x2="65500" y2="15789"/>
                        <a14:backgroundMark x1="64500" y1="16228" x2="64500" y2="16228"/>
                      </a14:backgroundRemoval>
                    </a14:imgEffect>
                  </a14:imgLayer>
                </a14:imgProps>
              </a:ext>
            </a:extLst>
          </a:blip>
          <a:srcRect t="5955" r="17698"/>
          <a:stretch/>
        </p:blipFill>
        <p:spPr>
          <a:xfrm>
            <a:off x="1524000" y="3000868"/>
            <a:ext cx="3352800" cy="436751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AB77A56-0E6D-5143-08F9-6ED226433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1" b="94196" l="9884" r="89535">
                        <a14:foregroundMark x1="30233" y1="49107" x2="32558" y2="51339"/>
                        <a14:foregroundMark x1="20930" y1="51786" x2="23837" y2="54018"/>
                        <a14:foregroundMark x1="50000" y1="94196" x2="55814" y2="941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39276" y="3236369"/>
            <a:ext cx="3152778" cy="41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D4FFE23-3439-9272-A5A1-6237ACE96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3783"/>
            <a:ext cx="7728284" cy="54534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32B1550-8444-AE71-9F7B-2D08FB9F4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3084" y="2171700"/>
            <a:ext cx="8839200" cy="2087562"/>
          </a:xfrm>
        </p:spPr>
        <p:txBody>
          <a:bodyPr>
            <a:normAutofit/>
          </a:bodyPr>
          <a:lstStyle/>
          <a:p>
            <a:r>
              <a:rPr lang="en-US" altLang="zh-TW" sz="13800" dirty="0">
                <a:solidFill>
                  <a:schemeClr val="accent4">
                    <a:lumMod val="40000"/>
                    <a:lumOff val="60000"/>
                  </a:schemeClr>
                </a:solidFill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01 </a:t>
            </a:r>
            <a:r>
              <a:rPr lang="zh-TW" alt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定位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20C16AD-972B-8BB3-6D04-E2180C79B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9684" y="5290367"/>
            <a:ext cx="9906000" cy="2482850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現在的你！在哪裡？</a:t>
            </a:r>
          </a:p>
          <a:p>
            <a:r>
              <a:rPr lang="zh-TW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要往哪裡去？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636F0E3-FA30-3EBA-4DC2-9D3BB8AF38D5}"/>
              </a:ext>
            </a:extLst>
          </p:cNvPr>
          <p:cNvSpPr/>
          <p:nvPr/>
        </p:nvSpPr>
        <p:spPr>
          <a:xfrm>
            <a:off x="1524000" y="8115300"/>
            <a:ext cx="17526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chemeClr val="accent2"/>
                </a:solidFill>
                <a:latin typeface="+mn-ea"/>
              </a:rPr>
              <a:t>1</a:t>
            </a:r>
            <a:r>
              <a:rPr lang="zh-TW" altLang="en-US" sz="4800" b="1" dirty="0">
                <a:solidFill>
                  <a:schemeClr val="accent2"/>
                </a:solidFill>
                <a:latin typeface="+mn-ea"/>
              </a:rPr>
              <a:t>月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9D955611-FF6D-BD2D-37C4-A7AAC9A48F39}"/>
              </a:ext>
            </a:extLst>
          </p:cNvPr>
          <p:cNvSpPr/>
          <p:nvPr/>
        </p:nvSpPr>
        <p:spPr>
          <a:xfrm>
            <a:off x="4916404" y="8097253"/>
            <a:ext cx="17526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chemeClr val="accent2"/>
                </a:solidFill>
                <a:latin typeface="+mn-ea"/>
              </a:rPr>
              <a:t>2</a:t>
            </a:r>
            <a:r>
              <a:rPr lang="zh-TW" altLang="en-US" sz="4800" b="1" dirty="0">
                <a:solidFill>
                  <a:schemeClr val="accent2"/>
                </a:solidFill>
                <a:latin typeface="+mn-ea"/>
              </a:rPr>
              <a:t>月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FE3FE5A-5269-3D9A-1D8C-0D2E8FA9905D}"/>
              </a:ext>
            </a:extLst>
          </p:cNvPr>
          <p:cNvSpPr/>
          <p:nvPr/>
        </p:nvSpPr>
        <p:spPr>
          <a:xfrm>
            <a:off x="8267700" y="8115300"/>
            <a:ext cx="17526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chemeClr val="accent2"/>
                </a:solidFill>
                <a:latin typeface="+mn-ea"/>
              </a:rPr>
              <a:t>3</a:t>
            </a:r>
            <a:r>
              <a:rPr lang="zh-TW" altLang="en-US" sz="4800" b="1" dirty="0">
                <a:solidFill>
                  <a:schemeClr val="accent2"/>
                </a:solidFill>
                <a:latin typeface="+mn-ea"/>
              </a:rPr>
              <a:t>月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DF8B831-3BCA-F09B-C360-ECDCC47210E9}"/>
              </a:ext>
            </a:extLst>
          </p:cNvPr>
          <p:cNvSpPr/>
          <p:nvPr/>
        </p:nvSpPr>
        <p:spPr>
          <a:xfrm>
            <a:off x="11465092" y="8115300"/>
            <a:ext cx="17526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chemeClr val="accent2"/>
                </a:solidFill>
                <a:latin typeface="+mn-ea"/>
              </a:rPr>
              <a:t>4</a:t>
            </a:r>
            <a:r>
              <a:rPr lang="zh-TW" altLang="en-US" sz="4800" b="1" dirty="0">
                <a:solidFill>
                  <a:schemeClr val="accent2"/>
                </a:solidFill>
                <a:latin typeface="+mn-ea"/>
              </a:rPr>
              <a:t>月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31946C2E-FB45-4F5B-7212-9D735621F73B}"/>
              </a:ext>
            </a:extLst>
          </p:cNvPr>
          <p:cNvSpPr/>
          <p:nvPr/>
        </p:nvSpPr>
        <p:spPr>
          <a:xfrm>
            <a:off x="14650954" y="8115300"/>
            <a:ext cx="17526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chemeClr val="accent2"/>
                </a:solidFill>
                <a:latin typeface="+mn-ea"/>
              </a:rPr>
              <a:t>5</a:t>
            </a:r>
            <a:r>
              <a:rPr lang="zh-TW" altLang="en-US" sz="4800" b="1" dirty="0">
                <a:solidFill>
                  <a:schemeClr val="accent2"/>
                </a:solidFill>
                <a:latin typeface="+mn-ea"/>
              </a:rPr>
              <a:t>月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12F5ECA6-F54A-3B51-CF45-37DFAA548F47}"/>
              </a:ext>
            </a:extLst>
          </p:cNvPr>
          <p:cNvSpPr/>
          <p:nvPr/>
        </p:nvSpPr>
        <p:spPr>
          <a:xfrm>
            <a:off x="1524000" y="9146746"/>
            <a:ext cx="14782800" cy="685800"/>
          </a:xfrm>
          <a:prstGeom prst="rightArrow">
            <a:avLst/>
          </a:prstGeom>
          <a:solidFill>
            <a:srgbClr val="799A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952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410224EE-5117-EFB9-440E-BF074EEE8900}"/>
              </a:ext>
            </a:extLst>
          </p:cNvPr>
          <p:cNvSpPr/>
          <p:nvPr/>
        </p:nvSpPr>
        <p:spPr>
          <a:xfrm>
            <a:off x="1219200" y="190500"/>
            <a:ext cx="15342861" cy="1471612"/>
          </a:xfrm>
          <a:prstGeom prst="roundRect">
            <a:avLst>
              <a:gd name="adj" fmla="val 28931"/>
            </a:avLst>
          </a:prstGeom>
          <a:solidFill>
            <a:srgbClr val="799A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D4C19B5-DA56-E24C-8B92-FBD667A9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0500"/>
            <a:ext cx="14935200" cy="1471612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b="1" dirty="0">
                <a:solidFill>
                  <a:schemeClr val="bg1"/>
                </a:solidFill>
              </a:rPr>
              <a:t>1-1 </a:t>
            </a:r>
            <a:r>
              <a:rPr lang="zh-TW" altLang="en-US" sz="8000" b="1" dirty="0">
                <a:solidFill>
                  <a:schemeClr val="bg1"/>
                </a:solidFill>
              </a:rPr>
              <a:t>現在的你！ 在哪裡？？？？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55BEE33-7801-C79E-7B34-598CDB019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3883" y="2165551"/>
            <a:ext cx="2172270" cy="4190599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4C91F43-A3A3-96EA-1AFB-B4A0F850B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38620"/>
              </p:ext>
            </p:extLst>
          </p:nvPr>
        </p:nvGraphicFramePr>
        <p:xfrm>
          <a:off x="457200" y="2627174"/>
          <a:ext cx="17084841" cy="706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0266080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273850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789541561"/>
                    </a:ext>
                  </a:extLst>
                </a:gridCol>
                <a:gridCol w="3942347">
                  <a:extLst>
                    <a:ext uri="{9D8B030D-6E8A-4147-A177-3AD203B41FA5}">
                      <a16:colId xmlns:a16="http://schemas.microsoft.com/office/drawing/2014/main" val="962969232"/>
                    </a:ext>
                  </a:extLst>
                </a:gridCol>
                <a:gridCol w="3942347">
                  <a:extLst>
                    <a:ext uri="{9D8B030D-6E8A-4147-A177-3AD203B41FA5}">
                      <a16:colId xmlns:a16="http://schemas.microsoft.com/office/drawing/2014/main" val="1332411248"/>
                    </a:ext>
                  </a:extLst>
                </a:gridCol>
                <a:gridCol w="3942347">
                  <a:extLst>
                    <a:ext uri="{9D8B030D-6E8A-4147-A177-3AD203B41FA5}">
                      <a16:colId xmlns:a16="http://schemas.microsoft.com/office/drawing/2014/main" val="2399518618"/>
                    </a:ext>
                  </a:extLst>
                </a:gridCol>
              </a:tblGrid>
              <a:tr h="882787">
                <a:tc>
                  <a:txBody>
                    <a:bodyPr/>
                    <a:lstStyle/>
                    <a:p>
                      <a:r>
                        <a:rPr lang="zh-TW" altLang="en-US" sz="4000" dirty="0">
                          <a:solidFill>
                            <a:schemeClr val="tx1"/>
                          </a:solidFill>
                        </a:rPr>
                        <a:t>等級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4000" dirty="0">
                          <a:solidFill>
                            <a:schemeClr val="tx1"/>
                          </a:solidFill>
                        </a:rPr>
                        <a:t>標示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110</a:t>
                      </a:r>
                      <a:r>
                        <a:rPr lang="zh-TW" altLang="en-US" sz="4000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111</a:t>
                      </a:r>
                      <a:r>
                        <a:rPr lang="zh-TW" altLang="en-US" sz="4000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112</a:t>
                      </a:r>
                      <a:r>
                        <a:rPr lang="zh-TW" altLang="en-US" sz="4000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113</a:t>
                      </a:r>
                      <a:r>
                        <a:rPr lang="zh-TW" altLang="en-US" sz="4000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790225"/>
                  </a:ext>
                </a:extLst>
              </a:tr>
              <a:tr h="882787">
                <a:tc rowSpan="3">
                  <a:txBody>
                    <a:bodyPr/>
                    <a:lstStyle/>
                    <a:p>
                      <a:r>
                        <a:rPr lang="zh-TW" altLang="en-US" sz="4000" dirty="0">
                          <a:solidFill>
                            <a:schemeClr val="tx1"/>
                          </a:solidFill>
                        </a:rPr>
                        <a:t>精熟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A++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59-</a:t>
                      </a:r>
                      <a:r>
                        <a:rPr lang="en-US" altLang="zh-TW" sz="4000" dirty="0">
                          <a:solidFill>
                            <a:srgbClr val="FF0000"/>
                          </a:solidFill>
                        </a:rPr>
                        <a:t>63</a:t>
                      </a:r>
                      <a:endParaRPr lang="zh-TW" alt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52-</a:t>
                      </a:r>
                      <a:r>
                        <a:rPr lang="en-US" altLang="zh-TW" sz="4000" dirty="0">
                          <a:solidFill>
                            <a:srgbClr val="FF0000"/>
                          </a:solidFill>
                        </a:rPr>
                        <a:t>54</a:t>
                      </a:r>
                      <a:endParaRPr lang="zh-TW" alt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51-</a:t>
                      </a:r>
                      <a:r>
                        <a:rPr lang="en-US" altLang="zh-TW" sz="4000" dirty="0">
                          <a:solidFill>
                            <a:srgbClr val="FF0000"/>
                          </a:solidFill>
                        </a:rPr>
                        <a:t>54</a:t>
                      </a:r>
                      <a:endParaRPr lang="zh-TW" alt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52-</a:t>
                      </a:r>
                      <a:r>
                        <a:rPr lang="en-US" altLang="zh-TW" sz="4000" dirty="0">
                          <a:solidFill>
                            <a:srgbClr val="FF0000"/>
                          </a:solidFill>
                        </a:rPr>
                        <a:t>54</a:t>
                      </a:r>
                      <a:endParaRPr lang="zh-TW" alt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319462"/>
                  </a:ext>
                </a:extLst>
              </a:tr>
              <a:tr h="882787">
                <a:tc vMerge="1">
                  <a:txBody>
                    <a:bodyPr/>
                    <a:lstStyle/>
                    <a:p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99A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A+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57-58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50-51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50-51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554101"/>
                  </a:ext>
                </a:extLst>
              </a:tr>
              <a:tr h="882787">
                <a:tc vMerge="1">
                  <a:txBody>
                    <a:bodyPr/>
                    <a:lstStyle/>
                    <a:p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99A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54-56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rgbClr val="FF0000"/>
                          </a:solidFill>
                        </a:rPr>
                        <a:t>48</a:t>
                      </a:r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-49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rgbClr val="FF0000"/>
                          </a:solidFill>
                        </a:rPr>
                        <a:t>47</a:t>
                      </a:r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-49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rgbClr val="FF0000"/>
                          </a:solidFill>
                        </a:rPr>
                        <a:t>48</a:t>
                      </a:r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-49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202555"/>
                  </a:ext>
                </a:extLst>
              </a:tr>
              <a:tr h="882787">
                <a:tc rowSpan="3">
                  <a:txBody>
                    <a:bodyPr/>
                    <a:lstStyle/>
                    <a:p>
                      <a:r>
                        <a:rPr lang="zh-TW" altLang="en-US" sz="4000" dirty="0">
                          <a:solidFill>
                            <a:schemeClr val="tx1"/>
                          </a:solidFill>
                        </a:rPr>
                        <a:t>基礎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B++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46-53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41-47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41-46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42-47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556471"/>
                  </a:ext>
                </a:extLst>
              </a:tr>
              <a:tr h="882787">
                <a:tc vMerge="1">
                  <a:txBody>
                    <a:bodyPr/>
                    <a:lstStyle/>
                    <a:p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99A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B+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38-45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35-40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34-40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36-41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216436"/>
                  </a:ext>
                </a:extLst>
              </a:tr>
              <a:tr h="882787">
                <a:tc vMerge="1">
                  <a:txBody>
                    <a:bodyPr/>
                    <a:lstStyle/>
                    <a:p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99A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25-37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rgbClr val="FF0000"/>
                          </a:solidFill>
                        </a:rPr>
                        <a:t>22</a:t>
                      </a:r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-34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rgbClr val="FF0000"/>
                          </a:solidFill>
                        </a:rPr>
                        <a:t>21</a:t>
                      </a:r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-33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rgbClr val="FF0000"/>
                          </a:solidFill>
                        </a:rPr>
                        <a:t>21</a:t>
                      </a:r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-35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790467"/>
                  </a:ext>
                </a:extLst>
              </a:tr>
              <a:tr h="882787">
                <a:tc>
                  <a:txBody>
                    <a:bodyPr/>
                    <a:lstStyle/>
                    <a:p>
                      <a:r>
                        <a:rPr lang="zh-TW" altLang="en-US" sz="4000" dirty="0">
                          <a:solidFill>
                            <a:schemeClr val="tx1"/>
                          </a:solidFill>
                        </a:rPr>
                        <a:t>待加強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0-24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0-21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0-20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chemeClr val="tx1"/>
                          </a:solidFill>
                        </a:rPr>
                        <a:t>0-20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036558"/>
                  </a:ext>
                </a:extLst>
              </a:tr>
            </a:tbl>
          </a:graphicData>
        </a:graphic>
      </p:graphicFrame>
      <p:sp>
        <p:nvSpPr>
          <p:cNvPr id="10" name="橢圓 9">
            <a:extLst>
              <a:ext uri="{FF2B5EF4-FFF2-40B4-BE49-F238E27FC236}">
                <a16:creationId xmlns:a16="http://schemas.microsoft.com/office/drawing/2014/main" id="{4A35CBC4-2F85-5869-47AB-6952A45AB0E7}"/>
              </a:ext>
            </a:extLst>
          </p:cNvPr>
          <p:cNvSpPr/>
          <p:nvPr/>
        </p:nvSpPr>
        <p:spPr>
          <a:xfrm>
            <a:off x="16509923" y="5143500"/>
            <a:ext cx="8382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/>
              <a:t>6</a:t>
            </a:r>
            <a:endParaRPr lang="zh-TW" altLang="en-US" sz="5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DA497B5-47F7-8FBB-A2E9-AAF6E63EEDE2}"/>
              </a:ext>
            </a:extLst>
          </p:cNvPr>
          <p:cNvSpPr txBox="1"/>
          <p:nvPr/>
        </p:nvSpPr>
        <p:spPr>
          <a:xfrm>
            <a:off x="774032" y="1790700"/>
            <a:ext cx="15608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近</a:t>
            </a:r>
            <a:r>
              <a:rPr lang="en-US" altLang="zh-TW" sz="4000" b="1" dirty="0"/>
              <a:t>3</a:t>
            </a:r>
            <a:r>
              <a:rPr lang="zh-TW" altLang="en-US" sz="4000" b="1" dirty="0"/>
              <a:t>年會考等級標示答對題數對照表</a:t>
            </a:r>
            <a:r>
              <a:rPr lang="en-US" altLang="zh-TW" sz="4000" b="1" dirty="0"/>
              <a:t>_</a:t>
            </a:r>
            <a:r>
              <a:rPr lang="zh-TW" altLang="en-US" sz="4000" b="1" dirty="0"/>
              <a:t>社會科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7F898D9-F3B8-3ED0-85B9-40214DAFB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02010" y="6426590"/>
            <a:ext cx="3290397" cy="1846908"/>
          </a:xfrm>
          <a:prstGeom prst="rect">
            <a:avLst/>
          </a:prstGeom>
        </p:spPr>
      </p:pic>
      <p:sp>
        <p:nvSpPr>
          <p:cNvPr id="15" name="橢圓 14">
            <a:extLst>
              <a:ext uri="{FF2B5EF4-FFF2-40B4-BE49-F238E27FC236}">
                <a16:creationId xmlns:a16="http://schemas.microsoft.com/office/drawing/2014/main" id="{AC53053E-9E1C-3ECB-49C4-80A811B1FA1B}"/>
              </a:ext>
            </a:extLst>
          </p:cNvPr>
          <p:cNvSpPr/>
          <p:nvPr/>
        </p:nvSpPr>
        <p:spPr>
          <a:xfrm>
            <a:off x="12665245" y="5205822"/>
            <a:ext cx="8382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/>
              <a:t>7</a:t>
            </a:r>
            <a:endParaRPr lang="zh-TW" altLang="en-US" sz="54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6E005ED9-C606-171F-243D-46EFCB030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2138" y="8273497"/>
            <a:ext cx="3230525" cy="2013503"/>
          </a:xfrm>
          <a:prstGeom prst="rect">
            <a:avLst/>
          </a:prstGeom>
        </p:spPr>
      </p:pic>
      <p:sp>
        <p:nvSpPr>
          <p:cNvPr id="18" name="橢圓 17">
            <a:extLst>
              <a:ext uri="{FF2B5EF4-FFF2-40B4-BE49-F238E27FC236}">
                <a16:creationId xmlns:a16="http://schemas.microsoft.com/office/drawing/2014/main" id="{23EC4432-CA19-05CC-351A-9604B34E4923}"/>
              </a:ext>
            </a:extLst>
          </p:cNvPr>
          <p:cNvSpPr/>
          <p:nvPr/>
        </p:nvSpPr>
        <p:spPr>
          <a:xfrm>
            <a:off x="8580520" y="5205822"/>
            <a:ext cx="8382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/>
              <a:t>6</a:t>
            </a:r>
            <a:endParaRPr lang="zh-TW" altLang="en-US" sz="5400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1B17C1B0-95E0-BE6C-19D9-BF85FC12C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60489" y="4568098"/>
            <a:ext cx="3230524" cy="2008682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6C3D274-83A5-7F3A-58A1-71B4AD9AE2DA}"/>
              </a:ext>
            </a:extLst>
          </p:cNvPr>
          <p:cNvSpPr/>
          <p:nvPr/>
        </p:nvSpPr>
        <p:spPr>
          <a:xfrm>
            <a:off x="3489156" y="3638447"/>
            <a:ext cx="2133601" cy="57292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總題數</a:t>
            </a:r>
            <a:r>
              <a:rPr lang="en-US" altLang="zh-TW" sz="4800" b="1" dirty="0"/>
              <a:t>63</a:t>
            </a:r>
            <a:r>
              <a:rPr lang="zh-TW" altLang="en-US" sz="4800" b="1" dirty="0"/>
              <a:t>題</a:t>
            </a:r>
          </a:p>
        </p:txBody>
      </p:sp>
    </p:spTree>
    <p:extLst>
      <p:ext uri="{BB962C8B-B14F-4D97-AF65-F5344CB8AC3E}">
        <p14:creationId xmlns:p14="http://schemas.microsoft.com/office/powerpoint/2010/main" val="13899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D83F3-E41E-E01F-F594-3C3932D17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D82111B-1C56-22BA-09B4-E8A7DB1316E6}"/>
              </a:ext>
            </a:extLst>
          </p:cNvPr>
          <p:cNvSpPr txBox="1">
            <a:spLocks/>
          </p:cNvSpPr>
          <p:nvPr/>
        </p:nvSpPr>
        <p:spPr>
          <a:xfrm>
            <a:off x="1905000" y="3086100"/>
            <a:ext cx="14935200" cy="1471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8000" b="1" dirty="0">
                <a:solidFill>
                  <a:schemeClr val="bg1"/>
                </a:solidFill>
              </a:rPr>
              <a:t>1-2 </a:t>
            </a:r>
            <a:r>
              <a:rPr lang="zh-TW" altLang="en-US" sz="8000" b="1" dirty="0">
                <a:solidFill>
                  <a:schemeClr val="bg1"/>
                </a:solidFill>
              </a:rPr>
              <a:t>現在的你！ 要去哪？？？？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B0FBB10-058E-2EF8-83FC-D31D582ECA88}"/>
              </a:ext>
            </a:extLst>
          </p:cNvPr>
          <p:cNvSpPr txBox="1">
            <a:spLocks/>
          </p:cNvSpPr>
          <p:nvPr/>
        </p:nvSpPr>
        <p:spPr>
          <a:xfrm>
            <a:off x="5486400" y="566738"/>
            <a:ext cx="8839200" cy="2087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3800">
                <a:solidFill>
                  <a:schemeClr val="accent4">
                    <a:lumMod val="40000"/>
                    <a:lumOff val="60000"/>
                  </a:schemeClr>
                </a:solidFill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01 </a:t>
            </a:r>
            <a:r>
              <a:rPr lang="zh-TW" altLang="en-US" sz="13800">
                <a:solidFill>
                  <a:schemeClr val="accent4">
                    <a:lumMod val="40000"/>
                    <a:lumOff val="60000"/>
                  </a:schemeClr>
                </a:solidFill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定位</a:t>
            </a:r>
            <a:endParaRPr lang="zh-TW" altLang="en-US" sz="13800" dirty="0">
              <a:solidFill>
                <a:schemeClr val="accent4">
                  <a:lumMod val="40000"/>
                  <a:lumOff val="60000"/>
                </a:schemeClr>
              </a:solidFill>
              <a:latin typeface="何某手寫-SemiBold" panose="020B0500000000000000" pitchFamily="34" charset="-120"/>
              <a:ea typeface="何某手寫-SemiBold" panose="020B0500000000000000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A9F1D913-5352-C6C2-F600-F196D636818F}"/>
              </a:ext>
            </a:extLst>
          </p:cNvPr>
          <p:cNvSpPr/>
          <p:nvPr/>
        </p:nvSpPr>
        <p:spPr>
          <a:xfrm>
            <a:off x="1866901" y="4914900"/>
            <a:ext cx="4381500" cy="3429000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800" b="1" dirty="0">
                <a:solidFill>
                  <a:srgbClr val="799A9F"/>
                </a:solidFill>
                <a:latin typeface="+mn-ea"/>
              </a:rPr>
              <a:t>保</a:t>
            </a:r>
            <a:r>
              <a:rPr lang="en-US" altLang="zh-TW" sz="13800" b="1" dirty="0">
                <a:solidFill>
                  <a:srgbClr val="799A9F"/>
                </a:solidFill>
                <a:latin typeface="+mn-ea"/>
              </a:rPr>
              <a:t>B</a:t>
            </a:r>
            <a:endParaRPr lang="zh-TW" altLang="en-US" sz="13800" b="1" dirty="0">
              <a:solidFill>
                <a:srgbClr val="799A9F"/>
              </a:solidFill>
              <a:latin typeface="+mn-ea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00A7FAB-58B0-5042-39EC-E1F00A95A5C0}"/>
              </a:ext>
            </a:extLst>
          </p:cNvPr>
          <p:cNvSpPr/>
          <p:nvPr/>
        </p:nvSpPr>
        <p:spPr>
          <a:xfrm>
            <a:off x="6953250" y="4914900"/>
            <a:ext cx="4381500" cy="3429000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800" b="1" dirty="0">
                <a:solidFill>
                  <a:srgbClr val="799A9F"/>
                </a:solidFill>
                <a:latin typeface="+mn-ea"/>
              </a:rPr>
              <a:t>多</a:t>
            </a:r>
            <a:r>
              <a:rPr lang="en-US" altLang="zh-TW" sz="13800" b="1" dirty="0">
                <a:solidFill>
                  <a:srgbClr val="799A9F"/>
                </a:solidFill>
                <a:latin typeface="+mn-ea"/>
              </a:rPr>
              <a:t>+</a:t>
            </a:r>
            <a:endParaRPr lang="zh-TW" altLang="en-US" sz="13800" b="1" dirty="0">
              <a:solidFill>
                <a:srgbClr val="799A9F"/>
              </a:solidFill>
              <a:latin typeface="+mn-ea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B67E1CF8-D962-7F77-D261-BF7F8354A8B7}"/>
              </a:ext>
            </a:extLst>
          </p:cNvPr>
          <p:cNvSpPr/>
          <p:nvPr/>
        </p:nvSpPr>
        <p:spPr>
          <a:xfrm>
            <a:off x="12134850" y="4914900"/>
            <a:ext cx="4381500" cy="3429000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800" b="1" dirty="0">
                <a:solidFill>
                  <a:srgbClr val="799A9F"/>
                </a:solidFill>
                <a:latin typeface="+mn-ea"/>
              </a:rPr>
              <a:t>增</a:t>
            </a:r>
            <a:r>
              <a:rPr lang="en-US" altLang="zh-TW" sz="13800" b="1" dirty="0">
                <a:solidFill>
                  <a:srgbClr val="799A9F"/>
                </a:solidFill>
                <a:latin typeface="+mn-ea"/>
              </a:rPr>
              <a:t>A</a:t>
            </a:r>
            <a:endParaRPr lang="zh-TW" altLang="en-US" sz="13800" b="1" dirty="0">
              <a:solidFill>
                <a:srgbClr val="799A9F"/>
              </a:solidFill>
              <a:latin typeface="+mn-ea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F4E9E50-F76D-F388-9A14-EDD310F05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231" y="0"/>
            <a:ext cx="4158631" cy="29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2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7DF40-3F07-3F64-F88A-C7BD0B783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006B2D-DA31-18CF-C559-2162988F6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3084" y="2171700"/>
            <a:ext cx="8839200" cy="2087562"/>
          </a:xfrm>
        </p:spPr>
        <p:txBody>
          <a:bodyPr>
            <a:normAutofit/>
          </a:bodyPr>
          <a:lstStyle/>
          <a:p>
            <a:r>
              <a:rPr lang="en-US" altLang="zh-TW" sz="13800" dirty="0">
                <a:solidFill>
                  <a:schemeClr val="accent4">
                    <a:lumMod val="40000"/>
                    <a:lumOff val="60000"/>
                  </a:schemeClr>
                </a:solidFill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02 </a:t>
            </a:r>
            <a:r>
              <a:rPr lang="zh-TW" alt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定向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64C22D2-F9B4-D234-E6B6-34A211794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4792662"/>
            <a:ext cx="9137984" cy="2438400"/>
          </a:xfrm>
        </p:spPr>
        <p:txBody>
          <a:bodyPr>
            <a:normAutofit/>
          </a:bodyPr>
          <a:lstStyle/>
          <a:p>
            <a:r>
              <a:rPr lang="zh-TW" altLang="en-US" sz="7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掌握會考題型方向</a:t>
            </a:r>
            <a:endParaRPr lang="en-US" altLang="zh-TW" sz="7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何某手寫-SemiBold" panose="020B0500000000000000" pitchFamily="34" charset="-120"/>
              <a:ea typeface="何某手寫-SemiBold" panose="020B0500000000000000" pitchFamily="34" charset="-120"/>
            </a:endParaRPr>
          </a:p>
          <a:p>
            <a:r>
              <a:rPr lang="zh-TW" altLang="en-US" sz="4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不要放</a:t>
            </a:r>
            <a:r>
              <a:rPr lang="en-US" altLang="zh-TW" sz="4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~</a:t>
            </a:r>
            <a:r>
              <a:rPr lang="zh-TW" altLang="en-US" sz="4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不要慌</a:t>
            </a:r>
            <a:r>
              <a:rPr lang="en-US" altLang="zh-TW" sz="4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~</a:t>
            </a:r>
            <a:r>
              <a:rPr lang="zh-TW" altLang="en-US" sz="4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何某手寫-SemiBold" panose="020B0500000000000000" pitchFamily="34" charset="-120"/>
                <a:ea typeface="何某手寫-SemiBold" panose="020B0500000000000000" pitchFamily="34" charset="-120"/>
              </a:rPr>
              <a:t>不要盲目亂讀</a:t>
            </a:r>
            <a:endParaRPr lang="zh-TW" altLang="en-US" sz="4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何某手寫-SemiBold" panose="020B0500000000000000" pitchFamily="34" charset="-120"/>
              <a:ea typeface="何某手寫-SemiBold" panose="020B0500000000000000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4ECD7F6-7830-928B-A89C-125FA18CD1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0516" y="2280515"/>
            <a:ext cx="5899484" cy="57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4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CB49B3-F0C5-9F54-6269-E5653E4B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1181100"/>
            <a:ext cx="8289759" cy="914400"/>
          </a:xfrm>
        </p:spPr>
        <p:txBody>
          <a:bodyPr>
            <a:normAutofit/>
          </a:bodyPr>
          <a:lstStyle/>
          <a:p>
            <a:r>
              <a:rPr lang="zh-TW" altLang="en-US" sz="6000" b="1" dirty="0"/>
              <a:t>歷屆會考出題分布</a:t>
            </a:r>
            <a:r>
              <a:rPr lang="en-US" altLang="zh-TW" sz="6000" b="1" dirty="0"/>
              <a:t>_</a:t>
            </a:r>
            <a:r>
              <a:rPr lang="zh-TW" alt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公民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F51B09E-5488-FED8-6E96-EB7DE2837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731214"/>
              </p:ext>
            </p:extLst>
          </p:nvPr>
        </p:nvGraphicFramePr>
        <p:xfrm>
          <a:off x="266701" y="2128079"/>
          <a:ext cx="17181096" cy="7543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43402697"/>
                    </a:ext>
                  </a:extLst>
                </a:gridCol>
                <a:gridCol w="3418974">
                  <a:extLst>
                    <a:ext uri="{9D8B030D-6E8A-4147-A177-3AD203B41FA5}">
                      <a16:colId xmlns:a16="http://schemas.microsoft.com/office/drawing/2014/main" val="3302313560"/>
                    </a:ext>
                  </a:extLst>
                </a:gridCol>
                <a:gridCol w="3418974">
                  <a:extLst>
                    <a:ext uri="{9D8B030D-6E8A-4147-A177-3AD203B41FA5}">
                      <a16:colId xmlns:a16="http://schemas.microsoft.com/office/drawing/2014/main" val="2431976775"/>
                    </a:ext>
                  </a:extLst>
                </a:gridCol>
                <a:gridCol w="3418974">
                  <a:extLst>
                    <a:ext uri="{9D8B030D-6E8A-4147-A177-3AD203B41FA5}">
                      <a16:colId xmlns:a16="http://schemas.microsoft.com/office/drawing/2014/main" val="3208992564"/>
                    </a:ext>
                  </a:extLst>
                </a:gridCol>
                <a:gridCol w="3418974">
                  <a:extLst>
                    <a:ext uri="{9D8B030D-6E8A-4147-A177-3AD203B41FA5}">
                      <a16:colId xmlns:a16="http://schemas.microsoft.com/office/drawing/2014/main" val="1783686288"/>
                    </a:ext>
                  </a:extLst>
                </a:gridCol>
              </a:tblGrid>
              <a:tr h="101849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800" b="1" dirty="0">
                          <a:solidFill>
                            <a:schemeClr val="tx1"/>
                          </a:solidFill>
                        </a:rPr>
                        <a:t>主題</a:t>
                      </a:r>
                    </a:p>
                  </a:txBody>
                  <a:tcPr>
                    <a:solidFill>
                      <a:srgbClr val="799A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>
                          <a:solidFill>
                            <a:schemeClr val="tx1"/>
                          </a:solidFill>
                        </a:rPr>
                        <a:t>110</a:t>
                      </a:r>
                      <a:r>
                        <a:rPr lang="zh-TW" altLang="en-US" sz="4800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>
                          <a:solidFill>
                            <a:schemeClr val="tx1"/>
                          </a:solidFill>
                        </a:rPr>
                        <a:t>111</a:t>
                      </a:r>
                      <a:r>
                        <a:rPr lang="zh-TW" altLang="en-US" sz="4800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>
                          <a:solidFill>
                            <a:schemeClr val="tx1"/>
                          </a:solidFill>
                        </a:rPr>
                        <a:t>112</a:t>
                      </a:r>
                      <a:r>
                        <a:rPr lang="zh-TW" altLang="en-US" sz="4800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>
                          <a:solidFill>
                            <a:schemeClr val="tx1"/>
                          </a:solidFill>
                        </a:rPr>
                        <a:t>113</a:t>
                      </a:r>
                      <a:r>
                        <a:rPr lang="zh-TW" altLang="en-US" sz="4800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>
                    <a:solidFill>
                      <a:srgbClr val="CC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010985"/>
                  </a:ext>
                </a:extLst>
              </a:tr>
              <a:tr h="143286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4400" b="1" dirty="0"/>
                        <a:t>01</a:t>
                      </a:r>
                      <a:r>
                        <a:rPr lang="zh-TW" altLang="en-US" sz="4400" b="1" dirty="0"/>
                        <a:t>個人家庭</a:t>
                      </a:r>
                      <a:endParaRPr lang="en-US" altLang="zh-TW" sz="4400" b="1" dirty="0"/>
                    </a:p>
                    <a:p>
                      <a:pPr algn="l"/>
                      <a:r>
                        <a:rPr lang="zh-TW" altLang="en-US" sz="4400" b="1" dirty="0"/>
                        <a:t>校園部落</a:t>
                      </a:r>
                    </a:p>
                  </a:txBody>
                  <a:tcPr>
                    <a:solidFill>
                      <a:srgbClr val="799A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1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3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4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/>
                        <a:t>2</a:t>
                      </a:r>
                      <a:endParaRPr lang="zh-TW" altLang="en-US" sz="54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66807"/>
                  </a:ext>
                </a:extLst>
              </a:tr>
              <a:tr h="101849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4800" b="1" dirty="0"/>
                        <a:t>02</a:t>
                      </a:r>
                      <a:r>
                        <a:rPr lang="zh-TW" altLang="en-US" sz="4800" b="1" dirty="0"/>
                        <a:t>社會</a:t>
                      </a:r>
                    </a:p>
                  </a:txBody>
                  <a:tcPr>
                    <a:solidFill>
                      <a:srgbClr val="799A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3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3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2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/>
                        <a:t>2</a:t>
                      </a:r>
                      <a:endParaRPr lang="zh-TW" altLang="en-US" sz="54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952342"/>
                  </a:ext>
                </a:extLst>
              </a:tr>
              <a:tr h="101849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4800" b="1" dirty="0"/>
                        <a:t>03</a:t>
                      </a:r>
                      <a:r>
                        <a:rPr lang="zh-TW" altLang="en-US" sz="4800" b="1" dirty="0"/>
                        <a:t>政治</a:t>
                      </a:r>
                    </a:p>
                  </a:txBody>
                  <a:tcPr>
                    <a:solidFill>
                      <a:srgbClr val="799A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6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4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4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/>
                        <a:t>6</a:t>
                      </a:r>
                      <a:endParaRPr lang="zh-TW" altLang="en-US" sz="54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882644"/>
                  </a:ext>
                </a:extLst>
              </a:tr>
              <a:tr h="101849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4800" b="1" dirty="0"/>
                        <a:t>04</a:t>
                      </a:r>
                      <a:r>
                        <a:rPr lang="zh-TW" altLang="en-US" sz="4800" b="1" dirty="0"/>
                        <a:t>法律</a:t>
                      </a:r>
                    </a:p>
                  </a:txBody>
                  <a:tcPr>
                    <a:solidFill>
                      <a:srgbClr val="799A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6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4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2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/>
                        <a:t>4</a:t>
                      </a:r>
                      <a:endParaRPr lang="zh-TW" altLang="en-US" sz="54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776634"/>
                  </a:ext>
                </a:extLst>
              </a:tr>
              <a:tr h="101849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4800" b="1" dirty="0"/>
                        <a:t>05</a:t>
                      </a:r>
                      <a:r>
                        <a:rPr lang="zh-TW" altLang="en-US" sz="4800" b="1" dirty="0"/>
                        <a:t>經濟</a:t>
                      </a:r>
                    </a:p>
                  </a:txBody>
                  <a:tcPr>
                    <a:solidFill>
                      <a:srgbClr val="799A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4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3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4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/>
                        <a:t>3</a:t>
                      </a:r>
                      <a:endParaRPr lang="zh-TW" altLang="en-US" sz="54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8879"/>
                  </a:ext>
                </a:extLst>
              </a:tr>
              <a:tr h="101849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4800" b="1" dirty="0"/>
                        <a:t>06</a:t>
                      </a:r>
                      <a:r>
                        <a:rPr lang="zh-TW" altLang="en-US" sz="4800" b="1" dirty="0"/>
                        <a:t>全球</a:t>
                      </a:r>
                    </a:p>
                  </a:txBody>
                  <a:tcPr>
                    <a:solidFill>
                      <a:srgbClr val="799A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1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1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/>
                        <a:t>2</a:t>
                      </a:r>
                      <a:endParaRPr lang="zh-TW" altLang="en-US" sz="60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/>
                        <a:t>1</a:t>
                      </a:r>
                      <a:endParaRPr lang="zh-TW" altLang="en-US" sz="5400" dirty="0"/>
                    </a:p>
                  </a:txBody>
                  <a:tcPr>
                    <a:solidFill>
                      <a:srgbClr val="CC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459110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5D5CBD66-40FF-9880-44E1-129CDFE07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6642" y="2153479"/>
            <a:ext cx="8001000" cy="3276175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F4F75965-C085-0A64-13EF-186EFD78DA22}"/>
              </a:ext>
            </a:extLst>
          </p:cNvPr>
          <p:cNvSpPr/>
          <p:nvPr/>
        </p:nvSpPr>
        <p:spPr>
          <a:xfrm>
            <a:off x="-609600" y="445294"/>
            <a:ext cx="10134600" cy="1471612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6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E8F282CC-AF3B-2011-5717-A42CC47725BD}"/>
              </a:ext>
            </a:extLst>
          </p:cNvPr>
          <p:cNvSpPr txBox="1">
            <a:spLocks/>
          </p:cNvSpPr>
          <p:nvPr/>
        </p:nvSpPr>
        <p:spPr>
          <a:xfrm>
            <a:off x="228601" y="622020"/>
            <a:ext cx="8915400" cy="1244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7200" b="1" dirty="0"/>
              <a:t>2-1</a:t>
            </a:r>
            <a:r>
              <a:rPr lang="zh-TW" altLang="en-US" sz="7200" b="1" dirty="0"/>
              <a:t> 考什麼知識點？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C430ACF-A83B-919A-4B04-31C312588AD6}"/>
              </a:ext>
            </a:extLst>
          </p:cNvPr>
          <p:cNvSpPr/>
          <p:nvPr/>
        </p:nvSpPr>
        <p:spPr>
          <a:xfrm>
            <a:off x="228601" y="5600700"/>
            <a:ext cx="17219196" cy="2057400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52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034F4B34-CB7E-E804-058D-AD9BF5514A2A}"/>
              </a:ext>
            </a:extLst>
          </p:cNvPr>
          <p:cNvSpPr/>
          <p:nvPr/>
        </p:nvSpPr>
        <p:spPr>
          <a:xfrm>
            <a:off x="-609600" y="502926"/>
            <a:ext cx="12344400" cy="1471612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84620F1E-7F77-F8D7-D3DC-0BA7CE5A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90"/>
            <a:ext cx="10972801" cy="1244880"/>
          </a:xfrm>
        </p:spPr>
        <p:txBody>
          <a:bodyPr>
            <a:normAutofit/>
          </a:bodyPr>
          <a:lstStyle/>
          <a:p>
            <a:r>
              <a:rPr lang="en-US" altLang="zh-TW" sz="7200" b="1" dirty="0"/>
              <a:t>2-2</a:t>
            </a:r>
            <a:r>
              <a:rPr lang="zh-TW" altLang="en-US" sz="7200" b="1" dirty="0"/>
              <a:t> 考什麼能力？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D22AA6C-74D6-BDEB-3BCA-5BDB2D1CB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73035"/>
              </p:ext>
            </p:extLst>
          </p:nvPr>
        </p:nvGraphicFramePr>
        <p:xfrm>
          <a:off x="2209800" y="2705100"/>
          <a:ext cx="15316200" cy="625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1794">
                  <a:extLst>
                    <a:ext uri="{9D8B030D-6E8A-4147-A177-3AD203B41FA5}">
                      <a16:colId xmlns:a16="http://schemas.microsoft.com/office/drawing/2014/main" val="2443402697"/>
                    </a:ext>
                  </a:extLst>
                </a:gridCol>
                <a:gridCol w="3614406">
                  <a:extLst>
                    <a:ext uri="{9D8B030D-6E8A-4147-A177-3AD203B41FA5}">
                      <a16:colId xmlns:a16="http://schemas.microsoft.com/office/drawing/2014/main" val="3302313560"/>
                    </a:ext>
                  </a:extLst>
                </a:gridCol>
              </a:tblGrid>
              <a:tr h="101849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5400" b="1" dirty="0">
                          <a:solidFill>
                            <a:schemeClr val="tx1"/>
                          </a:solidFill>
                        </a:rPr>
                        <a:t>分項能力</a:t>
                      </a:r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>
                          <a:solidFill>
                            <a:schemeClr val="tx1"/>
                          </a:solidFill>
                        </a:rPr>
                        <a:t>113</a:t>
                      </a:r>
                      <a:r>
                        <a:rPr lang="zh-TW" altLang="en-US" sz="5400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>
                    <a:solidFill>
                      <a:srgbClr val="CC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010985"/>
                  </a:ext>
                </a:extLst>
              </a:tr>
              <a:tr h="88651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6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理解</a:t>
                      </a:r>
                      <a:r>
                        <a:rPr lang="zh-TW" altLang="en-US" sz="4800" b="1" dirty="0">
                          <a:latin typeface="+mn-ea"/>
                          <a:ea typeface="+mn-ea"/>
                        </a:rPr>
                        <a:t>學科基本知識</a:t>
                      </a:r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>
                          <a:latin typeface="+mn-ea"/>
                          <a:ea typeface="+mn-ea"/>
                        </a:rPr>
                        <a:t>16</a:t>
                      </a:r>
                      <a:endParaRPr lang="zh-TW" altLang="en-US" sz="48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CC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66807"/>
                  </a:ext>
                </a:extLst>
              </a:tr>
              <a:tr h="117607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6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擷取訊息</a:t>
                      </a:r>
                      <a:r>
                        <a:rPr lang="zh-TW" altLang="en-US" sz="4800" b="1" dirty="0">
                          <a:latin typeface="+mn-ea"/>
                          <a:ea typeface="+mn-ea"/>
                        </a:rPr>
                        <a:t>加以</a:t>
                      </a:r>
                      <a:r>
                        <a:rPr lang="zh-TW" altLang="en-US" sz="6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比較</a:t>
                      </a:r>
                      <a:r>
                        <a:rPr lang="zh-TW" altLang="en-US" sz="4800" b="1" dirty="0">
                          <a:latin typeface="+mn-ea"/>
                          <a:ea typeface="+mn-ea"/>
                        </a:rPr>
                        <a:t>或作出合理</a:t>
                      </a:r>
                      <a:r>
                        <a:rPr lang="zh-TW" altLang="en-US" sz="6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推論</a:t>
                      </a:r>
                      <a:endParaRPr lang="zh-TW" altLang="en-US" sz="48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>
                          <a:latin typeface="+mn-ea"/>
                          <a:ea typeface="+mn-ea"/>
                        </a:rPr>
                        <a:t>6</a:t>
                      </a:r>
                      <a:endParaRPr lang="zh-TW" altLang="en-US" sz="48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CC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952342"/>
                  </a:ext>
                </a:extLst>
              </a:tr>
              <a:tr h="1018490">
                <a:tc>
                  <a:txBody>
                    <a:bodyPr/>
                    <a:lstStyle/>
                    <a:p>
                      <a:r>
                        <a:rPr lang="zh-TW" altLang="en-US" sz="6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轉譯</a:t>
                      </a:r>
                      <a:r>
                        <a:rPr lang="zh-TW" altLang="en-US" sz="4800" b="1" dirty="0">
                          <a:latin typeface="+mn-ea"/>
                          <a:ea typeface="+mn-ea"/>
                        </a:rPr>
                        <a:t>以不同方式呈現的社會領域相關資料</a:t>
                      </a:r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>
                          <a:latin typeface="+mn-ea"/>
                          <a:ea typeface="+mn-ea"/>
                        </a:rPr>
                        <a:t>15</a:t>
                      </a:r>
                      <a:endParaRPr lang="zh-TW" altLang="en-US" sz="48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CC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882644"/>
                  </a:ext>
                </a:extLst>
              </a:tr>
              <a:tr h="101849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6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探究</a:t>
                      </a:r>
                      <a:r>
                        <a:rPr lang="zh-TW" altLang="en-US" sz="4800" b="1" dirty="0">
                          <a:latin typeface="+mn-ea"/>
                          <a:ea typeface="+mn-ea"/>
                        </a:rPr>
                        <a:t>生活與學術情境問題</a:t>
                      </a:r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>
                          <a:latin typeface="+mn-ea"/>
                          <a:ea typeface="+mn-ea"/>
                        </a:rPr>
                        <a:t>17</a:t>
                      </a:r>
                      <a:endParaRPr lang="zh-TW" altLang="en-US" sz="48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CC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776634"/>
                  </a:ext>
                </a:extLst>
              </a:tr>
              <a:tr h="101849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800" b="1" dirty="0">
                          <a:latin typeface="+mn-ea"/>
                          <a:ea typeface="+mn-ea"/>
                        </a:rPr>
                        <a:t>                                                                     共</a:t>
                      </a:r>
                    </a:p>
                  </a:txBody>
                  <a:tcPr>
                    <a:solidFill>
                      <a:srgbClr val="CC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>
                          <a:latin typeface="+mn-ea"/>
                          <a:ea typeface="+mn-ea"/>
                        </a:rPr>
                        <a:t>54</a:t>
                      </a:r>
                      <a:r>
                        <a:rPr lang="zh-TW" altLang="en-US" sz="4800" dirty="0">
                          <a:latin typeface="+mn-ea"/>
                          <a:ea typeface="+mn-ea"/>
                        </a:rPr>
                        <a:t>題</a:t>
                      </a:r>
                    </a:p>
                  </a:txBody>
                  <a:tcPr>
                    <a:solidFill>
                      <a:srgbClr val="CC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34624"/>
                  </a:ext>
                </a:extLst>
              </a:tr>
            </a:tbl>
          </a:graphicData>
        </a:graphic>
      </p:graphicFrame>
      <p:sp>
        <p:nvSpPr>
          <p:cNvPr id="5" name="矩形: 圓角 4">
            <a:extLst>
              <a:ext uri="{FF2B5EF4-FFF2-40B4-BE49-F238E27FC236}">
                <a16:creationId xmlns:a16="http://schemas.microsoft.com/office/drawing/2014/main" id="{59A825B0-F486-2046-6221-12AB956336A3}"/>
              </a:ext>
            </a:extLst>
          </p:cNvPr>
          <p:cNvSpPr/>
          <p:nvPr/>
        </p:nvSpPr>
        <p:spPr>
          <a:xfrm>
            <a:off x="7581900" y="3314700"/>
            <a:ext cx="3124200" cy="1330792"/>
          </a:xfrm>
          <a:prstGeom prst="roundRect">
            <a:avLst>
              <a:gd name="adj" fmla="val 2893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>
                <a:solidFill>
                  <a:schemeClr val="tx1"/>
                </a:solidFill>
              </a:rPr>
              <a:t>知識點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FDB25DC7-8BE9-6D6B-140C-54E7E0AB83B1}"/>
              </a:ext>
            </a:extLst>
          </p:cNvPr>
          <p:cNvSpPr/>
          <p:nvPr/>
        </p:nvSpPr>
        <p:spPr>
          <a:xfrm>
            <a:off x="533400" y="3699435"/>
            <a:ext cx="1646321" cy="4267200"/>
          </a:xfrm>
          <a:prstGeom prst="roundRect">
            <a:avLst>
              <a:gd name="adj" fmla="val 2893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/>
                </a:solidFill>
              </a:rPr>
              <a:t>能力</a:t>
            </a:r>
          </a:p>
        </p:txBody>
      </p:sp>
    </p:spTree>
    <p:extLst>
      <p:ext uri="{BB962C8B-B14F-4D97-AF65-F5344CB8AC3E}">
        <p14:creationId xmlns:p14="http://schemas.microsoft.com/office/powerpoint/2010/main" val="182209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A5126-F74C-7F39-001A-8076DF8E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416345"/>
            <a:ext cx="15659100" cy="923330"/>
          </a:xfrm>
        </p:spPr>
        <p:txBody>
          <a:bodyPr/>
          <a:lstStyle/>
          <a:p>
            <a:r>
              <a:rPr lang="zh-TW" altLang="en-US" dirty="0"/>
              <a:t>目標：了解兒童及少年福利與權益保障法立法目的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FFCF915-6628-5A87-FA4E-5BB5A76C13FF}"/>
              </a:ext>
            </a:extLst>
          </p:cNvPr>
          <p:cNvSpPr txBox="1"/>
          <p:nvPr/>
        </p:nvSpPr>
        <p:spPr>
          <a:xfrm>
            <a:off x="888991" y="3547373"/>
            <a:ext cx="15468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5400" dirty="0"/>
              <a:t>10.</a:t>
            </a:r>
            <a:r>
              <a:rPr lang="zh-TW" altLang="en-US" sz="5400" dirty="0"/>
              <a:t>圖</a:t>
            </a:r>
            <a:r>
              <a:rPr lang="en-US" altLang="zh-TW" sz="5400" dirty="0"/>
              <a:t>(</a:t>
            </a:r>
            <a:r>
              <a:rPr lang="zh-TW" altLang="en-US" sz="5400" dirty="0"/>
              <a:t>五</a:t>
            </a:r>
            <a:r>
              <a:rPr lang="en-US" altLang="zh-TW" sz="5400" dirty="0"/>
              <a:t>)</a:t>
            </a:r>
            <a:r>
              <a:rPr lang="zh-TW" altLang="en-US" sz="5400" dirty="0"/>
              <a:t>是老師在黑板上解釋某法律的部分內容，</a:t>
            </a:r>
          </a:p>
          <a:p>
            <a:r>
              <a:rPr lang="zh-TW" altLang="en-US" sz="5400" dirty="0"/>
              <a:t>根據圖中內容判斷，下列何者是該法律最主要的</a:t>
            </a:r>
          </a:p>
          <a:p>
            <a:r>
              <a:rPr lang="zh-TW" altLang="en-US" sz="5400" dirty="0"/>
              <a:t>立法目的？</a:t>
            </a:r>
          </a:p>
          <a:p>
            <a:r>
              <a:rPr lang="en-US" altLang="zh-TW" sz="5400" dirty="0"/>
              <a:t>(A)</a:t>
            </a:r>
            <a:r>
              <a:rPr lang="zh-TW" altLang="en-US" sz="5400" dirty="0"/>
              <a:t>避免家庭暴力事件的發生 </a:t>
            </a:r>
          </a:p>
          <a:p>
            <a:r>
              <a:rPr lang="en-US" altLang="zh-TW" sz="5400" dirty="0"/>
              <a:t>(B)</a:t>
            </a:r>
            <a:r>
              <a:rPr lang="zh-TW" altLang="en-US" sz="5400" dirty="0"/>
              <a:t>處理兒童及少年犯罪事件</a:t>
            </a:r>
          </a:p>
          <a:p>
            <a:r>
              <a:rPr lang="en-US" altLang="zh-TW" sz="5400" dirty="0"/>
              <a:t>(C)</a:t>
            </a:r>
            <a:r>
              <a:rPr lang="zh-TW" altLang="en-US" sz="5400" dirty="0"/>
              <a:t>確保兒童及少年身心發展 </a:t>
            </a:r>
          </a:p>
          <a:p>
            <a:r>
              <a:rPr lang="en-US" altLang="zh-TW" sz="5400" dirty="0"/>
              <a:t>(D)</a:t>
            </a:r>
            <a:r>
              <a:rPr lang="zh-TW" altLang="en-US" sz="5400" dirty="0"/>
              <a:t>維護社會秩序及善良風俗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3E26EA5-12D5-7F37-BCAB-F1AA6FDB2127}"/>
              </a:ext>
            </a:extLst>
          </p:cNvPr>
          <p:cNvSpPr txBox="1"/>
          <p:nvPr/>
        </p:nvSpPr>
        <p:spPr>
          <a:xfrm>
            <a:off x="5334000" y="1188889"/>
            <a:ext cx="5943600" cy="923330"/>
          </a:xfrm>
          <a:prstGeom prst="rect">
            <a:avLst/>
          </a:prstGeom>
          <a:noFill/>
          <a:ln w="76200">
            <a:solidFill>
              <a:srgbClr val="CCD8DA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C00000"/>
                </a:solidFill>
              </a:rPr>
              <a:t>理解學科基本知識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C3A8AD1-1721-131A-DAA6-AF5526A90B47}"/>
              </a:ext>
            </a:extLst>
          </p:cNvPr>
          <p:cNvSpPr/>
          <p:nvPr/>
        </p:nvSpPr>
        <p:spPr>
          <a:xfrm>
            <a:off x="838200" y="1033102"/>
            <a:ext cx="3810000" cy="1295400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>
                <a:solidFill>
                  <a:schemeClr val="tx1"/>
                </a:solidFill>
              </a:rPr>
              <a:t>兒少法</a:t>
            </a:r>
          </a:p>
        </p:txBody>
      </p:sp>
      <p:grpSp>
        <p:nvGrpSpPr>
          <p:cNvPr id="8" name="Group 91">
            <a:extLst>
              <a:ext uri="{FF2B5EF4-FFF2-40B4-BE49-F238E27FC236}">
                <a16:creationId xmlns:a16="http://schemas.microsoft.com/office/drawing/2014/main" id="{B611016B-7891-7896-CFAA-C0FE5456838E}"/>
              </a:ext>
            </a:extLst>
          </p:cNvPr>
          <p:cNvGrpSpPr>
            <a:grpSpLocks/>
          </p:cNvGrpSpPr>
          <p:nvPr/>
        </p:nvGrpSpPr>
        <p:grpSpPr>
          <a:xfrm>
            <a:off x="10883900" y="5559215"/>
            <a:ext cx="5867400" cy="4114800"/>
            <a:chOff x="1850" y="3065"/>
            <a:chExt cx="1946757" cy="1010949"/>
          </a:xfrm>
        </p:grpSpPr>
        <p:sp>
          <p:nvSpPr>
            <p:cNvPr id="9" name="Graphic 92">
              <a:extLst>
                <a:ext uri="{FF2B5EF4-FFF2-40B4-BE49-F238E27FC236}">
                  <a16:creationId xmlns:a16="http://schemas.microsoft.com/office/drawing/2014/main" id="{00481F98-F1CE-79D5-42BF-AF99BB186B9C}"/>
                </a:ext>
              </a:extLst>
            </p:cNvPr>
            <p:cNvSpPr/>
            <p:nvPr/>
          </p:nvSpPr>
          <p:spPr>
            <a:xfrm>
              <a:off x="34715" y="3069"/>
              <a:ext cx="1913889" cy="995044"/>
            </a:xfrm>
            <a:custGeom>
              <a:avLst/>
              <a:gdLst/>
              <a:ahLst/>
              <a:cxnLst/>
              <a:rect l="l" t="t" r="r" b="b"/>
              <a:pathLst>
                <a:path w="1913889" h="995044">
                  <a:moveTo>
                    <a:pt x="26097" y="994990"/>
                  </a:moveTo>
                  <a:lnTo>
                    <a:pt x="0" y="16011"/>
                  </a:lnTo>
                  <a:lnTo>
                    <a:pt x="26097" y="0"/>
                  </a:lnTo>
                  <a:lnTo>
                    <a:pt x="1913564" y="0"/>
                  </a:lnTo>
                  <a:lnTo>
                    <a:pt x="1913564" y="982488"/>
                  </a:lnTo>
                  <a:lnTo>
                    <a:pt x="1887478" y="993767"/>
                  </a:lnTo>
                  <a:lnTo>
                    <a:pt x="26097" y="994990"/>
                  </a:lnTo>
                  <a:close/>
                </a:path>
              </a:pathLst>
            </a:custGeom>
            <a:solidFill>
              <a:srgbClr val="97999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sp>
          <p:nvSpPr>
            <p:cNvPr id="10" name="Graphic 93">
              <a:extLst>
                <a:ext uri="{FF2B5EF4-FFF2-40B4-BE49-F238E27FC236}">
                  <a16:creationId xmlns:a16="http://schemas.microsoft.com/office/drawing/2014/main" id="{D875E34E-362E-CD41-ACF4-ADF8018FF867}"/>
                </a:ext>
              </a:extLst>
            </p:cNvPr>
            <p:cNvSpPr/>
            <p:nvPr/>
          </p:nvSpPr>
          <p:spPr>
            <a:xfrm>
              <a:off x="34714" y="3065"/>
              <a:ext cx="1913889" cy="995044"/>
            </a:xfrm>
            <a:custGeom>
              <a:avLst/>
              <a:gdLst/>
              <a:ahLst/>
              <a:cxnLst/>
              <a:rect l="l" t="t" r="r" b="b"/>
              <a:pathLst>
                <a:path w="1913889" h="995044">
                  <a:moveTo>
                    <a:pt x="26097" y="994990"/>
                  </a:moveTo>
                  <a:lnTo>
                    <a:pt x="1887478" y="993780"/>
                  </a:lnTo>
                  <a:lnTo>
                    <a:pt x="1913564" y="982500"/>
                  </a:lnTo>
                  <a:lnTo>
                    <a:pt x="1913564" y="976051"/>
                  </a:lnTo>
                  <a:lnTo>
                    <a:pt x="1913564" y="38373"/>
                  </a:lnTo>
                  <a:lnTo>
                    <a:pt x="1913564" y="0"/>
                  </a:lnTo>
                  <a:lnTo>
                    <a:pt x="26097" y="0"/>
                  </a:lnTo>
                  <a:lnTo>
                    <a:pt x="0" y="16011"/>
                  </a:lnTo>
                  <a:lnTo>
                    <a:pt x="26097" y="994990"/>
                  </a:lnTo>
                  <a:close/>
                </a:path>
              </a:pathLst>
            </a:custGeom>
            <a:ln w="4911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sp>
          <p:nvSpPr>
            <p:cNvPr id="11" name="Graphic 94">
              <a:extLst>
                <a:ext uri="{FF2B5EF4-FFF2-40B4-BE49-F238E27FC236}">
                  <a16:creationId xmlns:a16="http://schemas.microsoft.com/office/drawing/2014/main" id="{F95E2197-0026-134C-D04F-8A472E1ED2F5}"/>
                </a:ext>
              </a:extLst>
            </p:cNvPr>
            <p:cNvSpPr/>
            <p:nvPr/>
          </p:nvSpPr>
          <p:spPr>
            <a:xfrm>
              <a:off x="34715" y="19080"/>
              <a:ext cx="1887855" cy="906780"/>
            </a:xfrm>
            <a:custGeom>
              <a:avLst/>
              <a:gdLst/>
              <a:ahLst/>
              <a:cxnLst/>
              <a:rect l="l" t="t" r="r" b="b"/>
              <a:pathLst>
                <a:path w="1887855" h="906780">
                  <a:moveTo>
                    <a:pt x="0" y="906455"/>
                  </a:moveTo>
                  <a:lnTo>
                    <a:pt x="1887478" y="906455"/>
                  </a:lnTo>
                  <a:lnTo>
                    <a:pt x="1887478" y="0"/>
                  </a:lnTo>
                  <a:lnTo>
                    <a:pt x="0" y="0"/>
                  </a:lnTo>
                  <a:lnTo>
                    <a:pt x="0" y="906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sp>
          <p:nvSpPr>
            <p:cNvPr id="12" name="Graphic 95">
              <a:extLst>
                <a:ext uri="{FF2B5EF4-FFF2-40B4-BE49-F238E27FC236}">
                  <a16:creationId xmlns:a16="http://schemas.microsoft.com/office/drawing/2014/main" id="{14A5E30E-2DA9-00FF-465C-FFDA804F4206}"/>
                </a:ext>
              </a:extLst>
            </p:cNvPr>
            <p:cNvSpPr/>
            <p:nvPr/>
          </p:nvSpPr>
          <p:spPr>
            <a:xfrm>
              <a:off x="34718" y="3065"/>
              <a:ext cx="1913889" cy="995044"/>
            </a:xfrm>
            <a:custGeom>
              <a:avLst/>
              <a:gdLst/>
              <a:ahLst/>
              <a:cxnLst/>
              <a:rect l="l" t="t" r="r" b="b"/>
              <a:pathLst>
                <a:path w="1913889" h="995044">
                  <a:moveTo>
                    <a:pt x="0" y="994990"/>
                  </a:moveTo>
                  <a:lnTo>
                    <a:pt x="1887478" y="993780"/>
                  </a:lnTo>
                  <a:lnTo>
                    <a:pt x="1887478" y="16011"/>
                  </a:lnTo>
                  <a:lnTo>
                    <a:pt x="0" y="16011"/>
                  </a:lnTo>
                  <a:lnTo>
                    <a:pt x="0" y="994990"/>
                  </a:lnTo>
                  <a:close/>
                </a:path>
                <a:path w="1913889" h="995044">
                  <a:moveTo>
                    <a:pt x="1887478" y="16011"/>
                  </a:moveTo>
                  <a:lnTo>
                    <a:pt x="1913564" y="0"/>
                  </a:lnTo>
                </a:path>
              </a:pathLst>
            </a:custGeom>
            <a:ln w="38100">
              <a:solidFill>
                <a:srgbClr val="FF2A9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sp>
          <p:nvSpPr>
            <p:cNvPr id="13" name="Graphic 96">
              <a:extLst>
                <a:ext uri="{FF2B5EF4-FFF2-40B4-BE49-F238E27FC236}">
                  <a16:creationId xmlns:a16="http://schemas.microsoft.com/office/drawing/2014/main" id="{324FABED-8AEE-6874-DFE4-40D25F9F34D8}"/>
                </a:ext>
              </a:extLst>
            </p:cNvPr>
            <p:cNvSpPr/>
            <p:nvPr/>
          </p:nvSpPr>
          <p:spPr>
            <a:xfrm>
              <a:off x="34715" y="925535"/>
              <a:ext cx="1887855" cy="73025"/>
            </a:xfrm>
            <a:custGeom>
              <a:avLst/>
              <a:gdLst/>
              <a:ahLst/>
              <a:cxnLst/>
              <a:rect l="l" t="t" r="r" b="b"/>
              <a:pathLst>
                <a:path w="1887855" h="73025">
                  <a:moveTo>
                    <a:pt x="0" y="72521"/>
                  </a:moveTo>
                  <a:lnTo>
                    <a:pt x="0" y="0"/>
                  </a:lnTo>
                  <a:lnTo>
                    <a:pt x="1887478" y="0"/>
                  </a:lnTo>
                  <a:lnTo>
                    <a:pt x="1887478" y="71310"/>
                  </a:lnTo>
                  <a:lnTo>
                    <a:pt x="0" y="72521"/>
                  </a:lnTo>
                  <a:close/>
                </a:path>
              </a:pathLst>
            </a:custGeom>
            <a:solidFill>
              <a:srgbClr val="A1A3A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sp>
          <p:nvSpPr>
            <p:cNvPr id="14" name="Graphic 97">
              <a:extLst>
                <a:ext uri="{FF2B5EF4-FFF2-40B4-BE49-F238E27FC236}">
                  <a16:creationId xmlns:a16="http://schemas.microsoft.com/office/drawing/2014/main" id="{61C1AD70-EAF5-B020-7CFC-0A984D5ACECA}"/>
                </a:ext>
              </a:extLst>
            </p:cNvPr>
            <p:cNvSpPr/>
            <p:nvPr/>
          </p:nvSpPr>
          <p:spPr>
            <a:xfrm>
              <a:off x="34718" y="925534"/>
              <a:ext cx="1887855" cy="73025"/>
            </a:xfrm>
            <a:custGeom>
              <a:avLst/>
              <a:gdLst/>
              <a:ahLst/>
              <a:cxnLst/>
              <a:rect l="l" t="t" r="r" b="b"/>
              <a:pathLst>
                <a:path w="1887855" h="73025">
                  <a:moveTo>
                    <a:pt x="0" y="72521"/>
                  </a:moveTo>
                  <a:lnTo>
                    <a:pt x="1887478" y="71310"/>
                  </a:lnTo>
                  <a:lnTo>
                    <a:pt x="1887478" y="0"/>
                  </a:lnTo>
                  <a:lnTo>
                    <a:pt x="0" y="0"/>
                  </a:lnTo>
                  <a:lnTo>
                    <a:pt x="0" y="72521"/>
                  </a:lnTo>
                  <a:close/>
                </a:path>
              </a:pathLst>
            </a:custGeom>
            <a:ln w="6177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sp>
          <p:nvSpPr>
            <p:cNvPr id="15" name="Graphic 98">
              <a:extLst>
                <a:ext uri="{FF2B5EF4-FFF2-40B4-BE49-F238E27FC236}">
                  <a16:creationId xmlns:a16="http://schemas.microsoft.com/office/drawing/2014/main" id="{3B4122DD-7C7E-9B18-9313-E0FB82A6CBCC}"/>
                </a:ext>
              </a:extLst>
            </p:cNvPr>
            <p:cNvSpPr/>
            <p:nvPr/>
          </p:nvSpPr>
          <p:spPr>
            <a:xfrm>
              <a:off x="1493955" y="865693"/>
              <a:ext cx="315595" cy="112395"/>
            </a:xfrm>
            <a:custGeom>
              <a:avLst/>
              <a:gdLst/>
              <a:ahLst/>
              <a:cxnLst/>
              <a:rect l="l" t="t" r="r" b="b"/>
              <a:pathLst>
                <a:path w="315595" h="112395">
                  <a:moveTo>
                    <a:pt x="152716" y="111937"/>
                  </a:moveTo>
                  <a:lnTo>
                    <a:pt x="47723" y="107969"/>
                  </a:lnTo>
                  <a:lnTo>
                    <a:pt x="0" y="88310"/>
                  </a:lnTo>
                  <a:lnTo>
                    <a:pt x="2070" y="57515"/>
                  </a:lnTo>
                  <a:lnTo>
                    <a:pt x="9785" y="29047"/>
                  </a:lnTo>
                  <a:lnTo>
                    <a:pt x="25401" y="8133"/>
                  </a:lnTo>
                  <a:lnTo>
                    <a:pt x="51175" y="0"/>
                  </a:lnTo>
                  <a:lnTo>
                    <a:pt x="267839" y="0"/>
                  </a:lnTo>
                  <a:lnTo>
                    <a:pt x="299731" y="1646"/>
                  </a:lnTo>
                  <a:lnTo>
                    <a:pt x="314277" y="13168"/>
                  </a:lnTo>
                  <a:lnTo>
                    <a:pt x="315003" y="44443"/>
                  </a:lnTo>
                  <a:lnTo>
                    <a:pt x="305432" y="105347"/>
                  </a:lnTo>
                  <a:lnTo>
                    <a:pt x="257708" y="108351"/>
                  </a:lnTo>
                  <a:lnTo>
                    <a:pt x="152716" y="111937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sp>
          <p:nvSpPr>
            <p:cNvPr id="16" name="Graphic 99">
              <a:extLst>
                <a:ext uri="{FF2B5EF4-FFF2-40B4-BE49-F238E27FC236}">
                  <a16:creationId xmlns:a16="http://schemas.microsoft.com/office/drawing/2014/main" id="{B95E4061-FFA7-4E64-3493-32B891933E72}"/>
                </a:ext>
              </a:extLst>
            </p:cNvPr>
            <p:cNvSpPr/>
            <p:nvPr/>
          </p:nvSpPr>
          <p:spPr>
            <a:xfrm>
              <a:off x="1493955" y="865693"/>
              <a:ext cx="315595" cy="112395"/>
            </a:xfrm>
            <a:custGeom>
              <a:avLst/>
              <a:gdLst/>
              <a:ahLst/>
              <a:cxnLst/>
              <a:rect l="l" t="t" r="r" b="b"/>
              <a:pathLst>
                <a:path w="315595" h="112395">
                  <a:moveTo>
                    <a:pt x="305432" y="105347"/>
                  </a:moveTo>
                  <a:lnTo>
                    <a:pt x="315003" y="44443"/>
                  </a:lnTo>
                  <a:lnTo>
                    <a:pt x="314277" y="13168"/>
                  </a:lnTo>
                  <a:lnTo>
                    <a:pt x="299731" y="1646"/>
                  </a:lnTo>
                  <a:lnTo>
                    <a:pt x="267839" y="0"/>
                  </a:lnTo>
                  <a:lnTo>
                    <a:pt x="51175" y="0"/>
                  </a:lnTo>
                  <a:lnTo>
                    <a:pt x="25401" y="8133"/>
                  </a:lnTo>
                  <a:lnTo>
                    <a:pt x="9785" y="29047"/>
                  </a:lnTo>
                  <a:lnTo>
                    <a:pt x="2070" y="57515"/>
                  </a:lnTo>
                  <a:lnTo>
                    <a:pt x="0" y="88310"/>
                  </a:lnTo>
                  <a:lnTo>
                    <a:pt x="47723" y="107969"/>
                  </a:lnTo>
                  <a:lnTo>
                    <a:pt x="152716" y="111937"/>
                  </a:lnTo>
                  <a:lnTo>
                    <a:pt x="257708" y="108351"/>
                  </a:lnTo>
                  <a:lnTo>
                    <a:pt x="305432" y="105347"/>
                  </a:lnTo>
                  <a:close/>
                </a:path>
              </a:pathLst>
            </a:custGeom>
            <a:ln w="6157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sp>
          <p:nvSpPr>
            <p:cNvPr id="17" name="Graphic 100">
              <a:extLst>
                <a:ext uri="{FF2B5EF4-FFF2-40B4-BE49-F238E27FC236}">
                  <a16:creationId xmlns:a16="http://schemas.microsoft.com/office/drawing/2014/main" id="{0C413CF2-37EA-0B38-6A01-A883A6313A92}"/>
                </a:ext>
              </a:extLst>
            </p:cNvPr>
            <p:cNvSpPr/>
            <p:nvPr/>
          </p:nvSpPr>
          <p:spPr>
            <a:xfrm>
              <a:off x="1472141" y="856399"/>
              <a:ext cx="315595" cy="121285"/>
            </a:xfrm>
            <a:custGeom>
              <a:avLst/>
              <a:gdLst/>
              <a:ahLst/>
              <a:cxnLst/>
              <a:rect l="l" t="t" r="r" b="b"/>
              <a:pathLst>
                <a:path w="315595" h="121285">
                  <a:moveTo>
                    <a:pt x="152722" y="121229"/>
                  </a:moveTo>
                  <a:lnTo>
                    <a:pt x="47725" y="116930"/>
                  </a:lnTo>
                  <a:lnTo>
                    <a:pt x="0" y="95637"/>
                  </a:lnTo>
                  <a:lnTo>
                    <a:pt x="2071" y="62289"/>
                  </a:lnTo>
                  <a:lnTo>
                    <a:pt x="9788" y="31459"/>
                  </a:lnTo>
                  <a:lnTo>
                    <a:pt x="25401" y="8808"/>
                  </a:lnTo>
                  <a:lnTo>
                    <a:pt x="51163" y="0"/>
                  </a:lnTo>
                  <a:lnTo>
                    <a:pt x="267851" y="0"/>
                  </a:lnTo>
                  <a:lnTo>
                    <a:pt x="299742" y="1782"/>
                  </a:lnTo>
                  <a:lnTo>
                    <a:pt x="314289" y="14261"/>
                  </a:lnTo>
                  <a:lnTo>
                    <a:pt x="315015" y="48133"/>
                  </a:lnTo>
                  <a:lnTo>
                    <a:pt x="305444" y="114094"/>
                  </a:lnTo>
                  <a:lnTo>
                    <a:pt x="257718" y="117347"/>
                  </a:lnTo>
                  <a:lnTo>
                    <a:pt x="152722" y="121229"/>
                  </a:lnTo>
                  <a:close/>
                </a:path>
              </a:pathLst>
            </a:custGeom>
            <a:solidFill>
              <a:srgbClr val="ADAFB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sp>
          <p:nvSpPr>
            <p:cNvPr id="18" name="Graphic 101">
              <a:extLst>
                <a:ext uri="{FF2B5EF4-FFF2-40B4-BE49-F238E27FC236}">
                  <a16:creationId xmlns:a16="http://schemas.microsoft.com/office/drawing/2014/main" id="{256FBA4A-90E7-5F1E-6F2B-A92CA1677C81}"/>
                </a:ext>
              </a:extLst>
            </p:cNvPr>
            <p:cNvSpPr/>
            <p:nvPr/>
          </p:nvSpPr>
          <p:spPr>
            <a:xfrm>
              <a:off x="1472141" y="856399"/>
              <a:ext cx="315595" cy="121285"/>
            </a:xfrm>
            <a:custGeom>
              <a:avLst/>
              <a:gdLst/>
              <a:ahLst/>
              <a:cxnLst/>
              <a:rect l="l" t="t" r="r" b="b"/>
              <a:pathLst>
                <a:path w="315595" h="121285">
                  <a:moveTo>
                    <a:pt x="305444" y="114094"/>
                  </a:moveTo>
                  <a:lnTo>
                    <a:pt x="315015" y="48133"/>
                  </a:lnTo>
                  <a:lnTo>
                    <a:pt x="314289" y="14261"/>
                  </a:lnTo>
                  <a:lnTo>
                    <a:pt x="299742" y="1782"/>
                  </a:lnTo>
                  <a:lnTo>
                    <a:pt x="267851" y="0"/>
                  </a:lnTo>
                  <a:lnTo>
                    <a:pt x="51163" y="0"/>
                  </a:lnTo>
                  <a:lnTo>
                    <a:pt x="25401" y="8808"/>
                  </a:lnTo>
                  <a:lnTo>
                    <a:pt x="9788" y="31459"/>
                  </a:lnTo>
                  <a:lnTo>
                    <a:pt x="2071" y="62289"/>
                  </a:lnTo>
                  <a:lnTo>
                    <a:pt x="0" y="95637"/>
                  </a:lnTo>
                  <a:lnTo>
                    <a:pt x="47725" y="116930"/>
                  </a:lnTo>
                  <a:lnTo>
                    <a:pt x="152722" y="121229"/>
                  </a:lnTo>
                  <a:lnTo>
                    <a:pt x="257718" y="117347"/>
                  </a:lnTo>
                  <a:lnTo>
                    <a:pt x="305444" y="114094"/>
                  </a:lnTo>
                  <a:close/>
                </a:path>
              </a:pathLst>
            </a:custGeom>
            <a:ln w="6154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pic>
          <p:nvPicPr>
            <p:cNvPr id="19" name="Image 102">
              <a:extLst>
                <a:ext uri="{FF2B5EF4-FFF2-40B4-BE49-F238E27FC236}">
                  <a16:creationId xmlns:a16="http://schemas.microsoft.com/office/drawing/2014/main" id="{7B1B17FC-A0BF-0031-CFC8-EF708EB1081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460" y="847174"/>
              <a:ext cx="82019" cy="133090"/>
            </a:xfrm>
            <a:prstGeom prst="rect">
              <a:avLst/>
            </a:prstGeom>
          </p:spPr>
        </p:pic>
        <p:pic>
          <p:nvPicPr>
            <p:cNvPr id="20" name="Image 103">
              <a:extLst>
                <a:ext uri="{FF2B5EF4-FFF2-40B4-BE49-F238E27FC236}">
                  <a16:creationId xmlns:a16="http://schemas.microsoft.com/office/drawing/2014/main" id="{4626E2D1-C323-5DF6-5EBC-F755670402F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8335" y="821096"/>
              <a:ext cx="136032" cy="162288"/>
            </a:xfrm>
            <a:prstGeom prst="rect">
              <a:avLst/>
            </a:prstGeom>
          </p:spPr>
        </p:pic>
        <p:pic>
          <p:nvPicPr>
            <p:cNvPr id="21" name="Image 104">
              <a:extLst>
                <a:ext uri="{FF2B5EF4-FFF2-40B4-BE49-F238E27FC236}">
                  <a16:creationId xmlns:a16="http://schemas.microsoft.com/office/drawing/2014/main" id="{789CB7E4-F0D5-B0F8-62AA-8ED6F5AB11D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0" y="940977"/>
              <a:ext cx="1883054" cy="72529"/>
            </a:xfrm>
            <a:prstGeom prst="rect">
              <a:avLst/>
            </a:prstGeom>
          </p:spPr>
        </p:pic>
        <p:sp>
          <p:nvSpPr>
            <p:cNvPr id="22" name="Graphic 105">
              <a:extLst>
                <a:ext uri="{FF2B5EF4-FFF2-40B4-BE49-F238E27FC236}">
                  <a16:creationId xmlns:a16="http://schemas.microsoft.com/office/drawing/2014/main" id="{DF777002-1141-4945-DE7B-72A16B696C9A}"/>
                </a:ext>
              </a:extLst>
            </p:cNvPr>
            <p:cNvSpPr/>
            <p:nvPr/>
          </p:nvSpPr>
          <p:spPr>
            <a:xfrm>
              <a:off x="1853" y="940989"/>
              <a:ext cx="1883410" cy="73025"/>
            </a:xfrm>
            <a:custGeom>
              <a:avLst/>
              <a:gdLst/>
              <a:ahLst/>
              <a:cxnLst/>
              <a:rect l="l" t="t" r="r" b="b"/>
              <a:pathLst>
                <a:path w="1883410" h="73025">
                  <a:moveTo>
                    <a:pt x="0" y="72521"/>
                  </a:moveTo>
                  <a:lnTo>
                    <a:pt x="1883050" y="72521"/>
                  </a:lnTo>
                  <a:lnTo>
                    <a:pt x="1883050" y="0"/>
                  </a:lnTo>
                  <a:lnTo>
                    <a:pt x="0" y="0"/>
                  </a:lnTo>
                  <a:lnTo>
                    <a:pt x="0" y="72521"/>
                  </a:lnTo>
                  <a:close/>
                </a:path>
              </a:pathLst>
            </a:custGeom>
            <a:ln w="3706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sp>
          <p:nvSpPr>
            <p:cNvPr id="23" name="Graphic 106">
              <a:extLst>
                <a:ext uri="{FF2B5EF4-FFF2-40B4-BE49-F238E27FC236}">
                  <a16:creationId xmlns:a16="http://schemas.microsoft.com/office/drawing/2014/main" id="{ED72DED6-5A6F-6D64-7DD4-E8A3F3347F30}"/>
                </a:ext>
              </a:extLst>
            </p:cNvPr>
            <p:cNvSpPr/>
            <p:nvPr/>
          </p:nvSpPr>
          <p:spPr>
            <a:xfrm>
              <a:off x="1884903" y="936809"/>
              <a:ext cx="37465" cy="76835"/>
            </a:xfrm>
            <a:custGeom>
              <a:avLst/>
              <a:gdLst/>
              <a:ahLst/>
              <a:cxnLst/>
              <a:rect l="l" t="t" r="r" b="b"/>
              <a:pathLst>
                <a:path w="37465" h="76835">
                  <a:moveTo>
                    <a:pt x="0" y="76697"/>
                  </a:moveTo>
                  <a:lnTo>
                    <a:pt x="0" y="4175"/>
                  </a:lnTo>
                  <a:lnTo>
                    <a:pt x="16426" y="0"/>
                  </a:lnTo>
                  <a:lnTo>
                    <a:pt x="16426" y="57214"/>
                  </a:lnTo>
                  <a:lnTo>
                    <a:pt x="37292" y="48343"/>
                  </a:lnTo>
                  <a:lnTo>
                    <a:pt x="37292" y="60031"/>
                  </a:lnTo>
                  <a:lnTo>
                    <a:pt x="0" y="76697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sp>
          <p:nvSpPr>
            <p:cNvPr id="24" name="Graphic 107">
              <a:extLst>
                <a:ext uri="{FF2B5EF4-FFF2-40B4-BE49-F238E27FC236}">
                  <a16:creationId xmlns:a16="http://schemas.microsoft.com/office/drawing/2014/main" id="{8432B3EF-DE35-6CDB-68BA-52E9AA955439}"/>
                </a:ext>
              </a:extLst>
            </p:cNvPr>
            <p:cNvSpPr/>
            <p:nvPr/>
          </p:nvSpPr>
          <p:spPr>
            <a:xfrm>
              <a:off x="1884903" y="936809"/>
              <a:ext cx="37465" cy="76835"/>
            </a:xfrm>
            <a:custGeom>
              <a:avLst/>
              <a:gdLst/>
              <a:ahLst/>
              <a:cxnLst/>
              <a:rect l="l" t="t" r="r" b="b"/>
              <a:pathLst>
                <a:path w="37465" h="76835">
                  <a:moveTo>
                    <a:pt x="37292" y="60031"/>
                  </a:moveTo>
                  <a:lnTo>
                    <a:pt x="0" y="76697"/>
                  </a:lnTo>
                  <a:lnTo>
                    <a:pt x="0" y="4175"/>
                  </a:lnTo>
                  <a:lnTo>
                    <a:pt x="16426" y="0"/>
                  </a:lnTo>
                  <a:lnTo>
                    <a:pt x="16426" y="57214"/>
                  </a:lnTo>
                  <a:lnTo>
                    <a:pt x="37292" y="48343"/>
                  </a:lnTo>
                  <a:lnTo>
                    <a:pt x="37292" y="60031"/>
                  </a:lnTo>
                  <a:close/>
                </a:path>
              </a:pathLst>
            </a:custGeom>
            <a:ln w="362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sp>
          <p:nvSpPr>
            <p:cNvPr id="25" name="Graphic 108">
              <a:extLst>
                <a:ext uri="{FF2B5EF4-FFF2-40B4-BE49-F238E27FC236}">
                  <a16:creationId xmlns:a16="http://schemas.microsoft.com/office/drawing/2014/main" id="{7761241E-8733-9857-23CD-5FB19E98E4C4}"/>
                </a:ext>
              </a:extLst>
            </p:cNvPr>
            <p:cNvSpPr/>
            <p:nvPr/>
          </p:nvSpPr>
          <p:spPr>
            <a:xfrm>
              <a:off x="1853" y="935281"/>
              <a:ext cx="1899920" cy="5715"/>
            </a:xfrm>
            <a:custGeom>
              <a:avLst/>
              <a:gdLst/>
              <a:ahLst/>
              <a:cxnLst/>
              <a:rect l="l" t="t" r="r" b="b"/>
              <a:pathLst>
                <a:path w="1899920" h="5715">
                  <a:moveTo>
                    <a:pt x="1883050" y="5695"/>
                  </a:moveTo>
                  <a:lnTo>
                    <a:pt x="0" y="5695"/>
                  </a:lnTo>
                  <a:lnTo>
                    <a:pt x="14530" y="0"/>
                  </a:lnTo>
                  <a:lnTo>
                    <a:pt x="1899477" y="1531"/>
                  </a:lnTo>
                  <a:lnTo>
                    <a:pt x="1883050" y="56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sp>
          <p:nvSpPr>
            <p:cNvPr id="26" name="Graphic 109">
              <a:extLst>
                <a:ext uri="{FF2B5EF4-FFF2-40B4-BE49-F238E27FC236}">
                  <a16:creationId xmlns:a16="http://schemas.microsoft.com/office/drawing/2014/main" id="{FD9D38E9-DD4E-7AE6-CD84-326AF9C69B15}"/>
                </a:ext>
              </a:extLst>
            </p:cNvPr>
            <p:cNvSpPr/>
            <p:nvPr/>
          </p:nvSpPr>
          <p:spPr>
            <a:xfrm>
              <a:off x="1853" y="935281"/>
              <a:ext cx="1899920" cy="5715"/>
            </a:xfrm>
            <a:custGeom>
              <a:avLst/>
              <a:gdLst/>
              <a:ahLst/>
              <a:cxnLst/>
              <a:rect l="l" t="t" r="r" b="b"/>
              <a:pathLst>
                <a:path w="1899920" h="5715">
                  <a:moveTo>
                    <a:pt x="1899477" y="1531"/>
                  </a:moveTo>
                  <a:lnTo>
                    <a:pt x="1883050" y="5695"/>
                  </a:lnTo>
                  <a:lnTo>
                    <a:pt x="0" y="5695"/>
                  </a:lnTo>
                  <a:lnTo>
                    <a:pt x="14530" y="0"/>
                  </a:lnTo>
                  <a:lnTo>
                    <a:pt x="1899477" y="1531"/>
                  </a:lnTo>
                  <a:close/>
                </a:path>
              </a:pathLst>
            </a:custGeom>
            <a:ln w="3706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highlight>
                  <a:srgbClr val="FFFF00"/>
                </a:highlight>
              </a:endParaRPr>
            </a:p>
          </p:txBody>
        </p:sp>
        <p:pic>
          <p:nvPicPr>
            <p:cNvPr id="27" name="Image 110">
              <a:extLst>
                <a:ext uri="{FF2B5EF4-FFF2-40B4-BE49-F238E27FC236}">
                  <a16:creationId xmlns:a16="http://schemas.microsoft.com/office/drawing/2014/main" id="{F7ABB0C4-1F0D-F52B-53EB-B39F50D0C55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90" y="105695"/>
              <a:ext cx="125280" cy="129006"/>
            </a:xfrm>
            <a:prstGeom prst="rect">
              <a:avLst/>
            </a:prstGeom>
          </p:spPr>
        </p:pic>
        <p:pic>
          <p:nvPicPr>
            <p:cNvPr id="28" name="Image 111">
              <a:extLst>
                <a:ext uri="{FF2B5EF4-FFF2-40B4-BE49-F238E27FC236}">
                  <a16:creationId xmlns:a16="http://schemas.microsoft.com/office/drawing/2014/main" id="{FC95088F-00A9-DCD6-254A-E58E02FB39A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290" y="476333"/>
              <a:ext cx="125280" cy="129006"/>
            </a:xfrm>
            <a:prstGeom prst="rect">
              <a:avLst/>
            </a:prstGeom>
          </p:spPr>
        </p:pic>
        <p:pic>
          <p:nvPicPr>
            <p:cNvPr id="29" name="Image 112">
              <a:extLst>
                <a:ext uri="{FF2B5EF4-FFF2-40B4-BE49-F238E27FC236}">
                  <a16:creationId xmlns:a16="http://schemas.microsoft.com/office/drawing/2014/main" id="{9B584BFD-DE96-BED2-2D2B-D05B95B9523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167" y="103814"/>
              <a:ext cx="1497867" cy="689404"/>
            </a:xfrm>
            <a:prstGeom prst="rect">
              <a:avLst/>
            </a:prstGeom>
          </p:spPr>
        </p:pic>
      </p:grp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C8E7BE3-B5A6-BDE6-D8E7-9F96E18B28B8}"/>
              </a:ext>
            </a:extLst>
          </p:cNvPr>
          <p:cNvSpPr txBox="1"/>
          <p:nvPr/>
        </p:nvSpPr>
        <p:spPr>
          <a:xfrm>
            <a:off x="1028700" y="176878"/>
            <a:ext cx="12382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chemeClr val="bg1"/>
                </a:solidFill>
              </a:rPr>
              <a:t>113</a:t>
            </a:r>
            <a:r>
              <a:rPr lang="zh-TW" altLang="en-US" sz="4000" dirty="0">
                <a:solidFill>
                  <a:schemeClr val="bg1"/>
                </a:solidFill>
              </a:rPr>
              <a:t>會考 通過率  全國</a:t>
            </a:r>
            <a:r>
              <a:rPr lang="en-US" altLang="zh-TW" sz="4000" dirty="0">
                <a:solidFill>
                  <a:schemeClr val="bg1"/>
                </a:solidFill>
              </a:rPr>
              <a:t>:0.93   </a:t>
            </a:r>
            <a:r>
              <a:rPr lang="zh-TW" altLang="en-US" sz="4000" dirty="0">
                <a:solidFill>
                  <a:schemeClr val="bg1"/>
                </a:solidFill>
              </a:rPr>
              <a:t>新竹</a:t>
            </a:r>
            <a:r>
              <a:rPr lang="en-US" altLang="zh-TW" sz="4000" dirty="0">
                <a:solidFill>
                  <a:schemeClr val="bg1"/>
                </a:solidFill>
              </a:rPr>
              <a:t>:0.96  </a:t>
            </a: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三民</a:t>
            </a:r>
            <a:r>
              <a:rPr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:0.98</a:t>
            </a: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0E8FA577-FC20-B400-AAF3-0A86DB3E9DD3}"/>
              </a:ext>
            </a:extLst>
          </p:cNvPr>
          <p:cNvSpPr/>
          <p:nvPr/>
        </p:nvSpPr>
        <p:spPr>
          <a:xfrm>
            <a:off x="13639802" y="230919"/>
            <a:ext cx="4381500" cy="1828800"/>
          </a:xfrm>
          <a:prstGeom prst="roundRect">
            <a:avLst>
              <a:gd name="adj" fmla="val 28931"/>
            </a:avLst>
          </a:prstGeom>
          <a:solidFill>
            <a:srgbClr val="CC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800" b="1" dirty="0">
                <a:solidFill>
                  <a:srgbClr val="799A9F"/>
                </a:solidFill>
                <a:latin typeface="+mn-ea"/>
              </a:rPr>
              <a:t>保</a:t>
            </a:r>
            <a:r>
              <a:rPr lang="en-US" altLang="zh-TW" sz="13800" b="1" dirty="0">
                <a:solidFill>
                  <a:srgbClr val="799A9F"/>
                </a:solidFill>
                <a:latin typeface="+mn-ea"/>
              </a:rPr>
              <a:t>B</a:t>
            </a:r>
            <a:endParaRPr lang="zh-TW" altLang="en-US" sz="13800" b="1" dirty="0">
              <a:solidFill>
                <a:srgbClr val="799A9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4936137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993</Words>
  <Application>Microsoft Office PowerPoint</Application>
  <PresentationFormat>自訂</PresentationFormat>
  <Paragraphs>218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何某手寫-SemiBold</vt:lpstr>
      <vt:lpstr>TimesNewRomanPSMT</vt:lpstr>
      <vt:lpstr>華康儷粗圓</vt:lpstr>
      <vt:lpstr>Arial</vt:lpstr>
      <vt:lpstr>DFKaiShu-SB-Estd-BF</vt:lpstr>
      <vt:lpstr>自訂設計</vt:lpstr>
      <vt:lpstr>113九年級學習分享  社會科_公民篇</vt:lpstr>
      <vt:lpstr>01:04~01:26</vt:lpstr>
      <vt:lpstr>01 定位</vt:lpstr>
      <vt:lpstr>1-1 現在的你！ 在哪裡？？？？</vt:lpstr>
      <vt:lpstr>PowerPoint 簡報</vt:lpstr>
      <vt:lpstr>02 定向</vt:lpstr>
      <vt:lpstr>歷屆會考出題分布_公民</vt:lpstr>
      <vt:lpstr>2-2 考什麼能力？</vt:lpstr>
      <vt:lpstr>目標：了解兒童及少年福利與權益保障法立法目的</vt:lpstr>
      <vt:lpstr>目標：檢視法院處理刑事案件的相關統計資料，解析調解管道對於司法工作負擔的影響。</vt:lpstr>
      <vt:lpstr>目標：解析無酬勞動對我國勞動力的影響，並藉此提出相關建議。</vt:lpstr>
      <vt:lpstr>03 定力</vt:lpstr>
      <vt:lpstr>了解會考從哪裡出題？ 重點一定要念到</vt:lpstr>
      <vt:lpstr>歷屆在手 打遍天下</vt:lpstr>
      <vt:lpstr>PowerPoint 簡報</vt:lpstr>
      <vt:lpstr>錯題等於 得分關鍵</vt:lpstr>
      <vt:lpstr>PowerPoint 簡報</vt:lpstr>
      <vt:lpstr>公民掌握 專有名詞</vt:lpstr>
      <vt:lpstr>PowerPoint 簡報</vt:lpstr>
      <vt:lpstr>PowerPoint 簡報</vt:lpstr>
      <vt:lpstr>PowerPoint 簡報</vt:lpstr>
      <vt:lpstr>讀書寫進度</vt:lpstr>
      <vt:lpstr>盡己所能 不留遺憾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Minimalist Business Pitch Deck Presentation</dc:title>
  <cp:lastModifiedBy>dino 依諄</cp:lastModifiedBy>
  <cp:revision>50</cp:revision>
  <dcterms:created xsi:type="dcterms:W3CDTF">2006-08-16T00:00:00Z</dcterms:created>
  <dcterms:modified xsi:type="dcterms:W3CDTF">2025-01-07T15:14:07Z</dcterms:modified>
  <dc:identifier>DAGbYjwfi7s</dc:identifier>
</cp:coreProperties>
</file>