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60" r:id="rId3"/>
    <p:sldId id="257" r:id="rId4"/>
    <p:sldId id="261" r:id="rId5"/>
    <p:sldId id="275" r:id="rId6"/>
    <p:sldId id="267" r:id="rId7"/>
    <p:sldId id="287" r:id="rId8"/>
    <p:sldId id="268" r:id="rId9"/>
    <p:sldId id="278" r:id="rId10"/>
    <p:sldId id="288" r:id="rId11"/>
    <p:sldId id="281" r:id="rId12"/>
    <p:sldId id="285" r:id="rId13"/>
    <p:sldId id="286" r:id="rId14"/>
    <p:sldId id="289" r:id="rId15"/>
    <p:sldId id="258" r:id="rId16"/>
    <p:sldId id="291" r:id="rId17"/>
    <p:sldId id="292" r:id="rId18"/>
    <p:sldId id="293" r:id="rId19"/>
    <p:sldId id="259" r:id="rId20"/>
    <p:sldId id="290" r:id="rId21"/>
    <p:sldId id="294" r:id="rId22"/>
    <p:sldId id="295" r:id="rId23"/>
    <p:sldId id="296" r:id="rId24"/>
    <p:sldId id="263" r:id="rId25"/>
    <p:sldId id="299" r:id="rId26"/>
    <p:sldId id="276" r:id="rId27"/>
    <p:sldId id="297" r:id="rId28"/>
    <p:sldId id="264" r:id="rId29"/>
    <p:sldId id="269" r:id="rId30"/>
    <p:sldId id="270" r:id="rId31"/>
    <p:sldId id="271" r:id="rId32"/>
    <p:sldId id="272" r:id="rId33"/>
    <p:sldId id="302" r:id="rId34"/>
    <p:sldId id="303" r:id="rId35"/>
    <p:sldId id="277" r:id="rId36"/>
    <p:sldId id="304" r:id="rId37"/>
    <p:sldId id="306" r:id="rId38"/>
    <p:sldId id="307" r:id="rId39"/>
    <p:sldId id="308" r:id="rId40"/>
    <p:sldId id="282" r:id="rId41"/>
    <p:sldId id="301" r:id="rId42"/>
    <p:sldId id="30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0523"/>
  </p:normalViewPr>
  <p:slideViewPr>
    <p:cSldViewPr snapToGrid="0">
      <p:cViewPr>
        <p:scale>
          <a:sx n="83" d="100"/>
          <a:sy n="83" d="100"/>
        </p:scale>
        <p:origin x="49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2D988-3A6F-5E49-BE70-64076138AF40}" type="doc">
      <dgm:prSet loTypeId="urn:microsoft.com/office/officeart/2005/8/layout/hProcess9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135E6A9C-3938-AA49-BA3F-BC829463FAE0}">
      <dgm:prSet phldrT="[文字]" custT="1"/>
      <dgm:spPr/>
      <dgm:t>
        <a:bodyPr/>
        <a:lstStyle/>
        <a:p>
          <a:r>
            <a:rPr lang="zh-TW" altLang="en-US" sz="4400" dirty="0">
              <a:latin typeface="Hannotate TC" panose="03000500000000000000" pitchFamily="66" charset="-120"/>
              <a:ea typeface="Hannotate TC" panose="03000500000000000000" pitchFamily="66" charset="-120"/>
            </a:rPr>
            <a:t>設未知</a:t>
          </a:r>
        </a:p>
      </dgm:t>
    </dgm:pt>
    <dgm:pt modelId="{332EAD9C-DED3-454C-8AB3-9C33EE16609F}" type="parTrans" cxnId="{6AEAA159-DF9F-1748-8B61-134849CA7C8A}">
      <dgm:prSet/>
      <dgm:spPr/>
      <dgm:t>
        <a:bodyPr/>
        <a:lstStyle/>
        <a:p>
          <a:endParaRPr lang="zh-TW" altLang="en-US"/>
        </a:p>
      </dgm:t>
    </dgm:pt>
    <dgm:pt modelId="{8FB63D79-E83A-B84B-A9F7-E0B062C3EB10}" type="sibTrans" cxnId="{6AEAA159-DF9F-1748-8B61-134849CA7C8A}">
      <dgm:prSet/>
      <dgm:spPr/>
      <dgm:t>
        <a:bodyPr/>
        <a:lstStyle/>
        <a:p>
          <a:endParaRPr lang="zh-TW" altLang="en-US"/>
        </a:p>
      </dgm:t>
    </dgm:pt>
    <dgm:pt modelId="{E160EBF3-13B0-174D-BC07-3A561E2FD868}">
      <dgm:prSet phldrT="[文字]" custT="1"/>
      <dgm:spPr/>
      <dgm:t>
        <a:bodyPr/>
        <a:lstStyle/>
        <a:p>
          <a:r>
            <a:rPr lang="zh-TW" altLang="en-US" sz="4400" dirty="0">
              <a:latin typeface="Hannotate TC" panose="03000500000000000000" pitchFamily="66" charset="-120"/>
              <a:ea typeface="Hannotate TC" panose="03000500000000000000" pitchFamily="66" charset="-120"/>
            </a:rPr>
            <a:t>列方程</a:t>
          </a:r>
        </a:p>
      </dgm:t>
    </dgm:pt>
    <dgm:pt modelId="{E554AA2B-3D8C-FF49-A00F-68DAF5B95B2E}" type="parTrans" cxnId="{FA01F0FD-5F4E-404D-B7EA-E3A8B5054E51}">
      <dgm:prSet/>
      <dgm:spPr/>
      <dgm:t>
        <a:bodyPr/>
        <a:lstStyle/>
        <a:p>
          <a:endParaRPr lang="zh-TW" altLang="en-US"/>
        </a:p>
      </dgm:t>
    </dgm:pt>
    <dgm:pt modelId="{C227D886-8425-3744-AEF9-B3AF8A412E7F}" type="sibTrans" cxnId="{FA01F0FD-5F4E-404D-B7EA-E3A8B5054E51}">
      <dgm:prSet/>
      <dgm:spPr/>
      <dgm:t>
        <a:bodyPr/>
        <a:lstStyle/>
        <a:p>
          <a:endParaRPr lang="zh-TW" altLang="en-US"/>
        </a:p>
      </dgm:t>
    </dgm:pt>
    <dgm:pt modelId="{6B7DEA84-C407-9D4F-BD5F-62B66BF44ED5}">
      <dgm:prSet phldrT="[文字]" custT="1"/>
      <dgm:spPr/>
      <dgm:t>
        <a:bodyPr/>
        <a:lstStyle/>
        <a:p>
          <a:r>
            <a:rPr lang="zh-TW" altLang="en-US" sz="4400" dirty="0">
              <a:latin typeface="Hannotate TC" panose="03000500000000000000" pitchFamily="66" charset="-120"/>
              <a:ea typeface="Hannotate TC" panose="03000500000000000000" pitchFamily="66" charset="-120"/>
            </a:rPr>
            <a:t>找出解</a:t>
          </a:r>
        </a:p>
      </dgm:t>
    </dgm:pt>
    <dgm:pt modelId="{45D8E1A0-EE6A-AD46-B2A0-8E6B42DD67F5}" type="parTrans" cxnId="{A0C92595-D9B8-5247-941F-8C6016C93971}">
      <dgm:prSet/>
      <dgm:spPr/>
      <dgm:t>
        <a:bodyPr/>
        <a:lstStyle/>
        <a:p>
          <a:endParaRPr lang="zh-TW" altLang="en-US"/>
        </a:p>
      </dgm:t>
    </dgm:pt>
    <dgm:pt modelId="{BBE5D995-1BB9-0243-9123-CE023658B828}" type="sibTrans" cxnId="{A0C92595-D9B8-5247-941F-8C6016C93971}">
      <dgm:prSet/>
      <dgm:spPr/>
      <dgm:t>
        <a:bodyPr/>
        <a:lstStyle/>
        <a:p>
          <a:endParaRPr lang="zh-TW" altLang="en-US"/>
        </a:p>
      </dgm:t>
    </dgm:pt>
    <dgm:pt modelId="{F1150490-184D-8049-882D-7C4EFD1AC3E6}">
      <dgm:prSet custT="1"/>
      <dgm:spPr/>
      <dgm:t>
        <a:bodyPr/>
        <a:lstStyle/>
        <a:p>
          <a:r>
            <a:rPr lang="zh-TW" altLang="en-US" sz="4400" dirty="0">
              <a:latin typeface="Hannotate TC" panose="03000500000000000000" pitchFamily="66" charset="-120"/>
              <a:ea typeface="Hannotate TC" panose="03000500000000000000" pitchFamily="66" charset="-120"/>
            </a:rPr>
            <a:t>合理性</a:t>
          </a:r>
        </a:p>
      </dgm:t>
    </dgm:pt>
    <dgm:pt modelId="{D882607F-A7EC-0447-A474-141B259215C2}" type="parTrans" cxnId="{6EC604C5-7E1A-4244-BD62-8CBFDD22AACF}">
      <dgm:prSet/>
      <dgm:spPr/>
      <dgm:t>
        <a:bodyPr/>
        <a:lstStyle/>
        <a:p>
          <a:endParaRPr lang="zh-TW" altLang="en-US"/>
        </a:p>
      </dgm:t>
    </dgm:pt>
    <dgm:pt modelId="{FA07A1A7-48BC-5E42-89E5-64CC4D6AE408}" type="sibTrans" cxnId="{6EC604C5-7E1A-4244-BD62-8CBFDD22AACF}">
      <dgm:prSet/>
      <dgm:spPr/>
      <dgm:t>
        <a:bodyPr/>
        <a:lstStyle/>
        <a:p>
          <a:endParaRPr lang="zh-TW" altLang="en-US"/>
        </a:p>
      </dgm:t>
    </dgm:pt>
    <dgm:pt modelId="{C31F750F-9C3F-8046-BD50-5218DF2B2E83}" type="pres">
      <dgm:prSet presAssocID="{70D2D988-3A6F-5E49-BE70-64076138AF40}" presName="CompostProcess" presStyleCnt="0">
        <dgm:presLayoutVars>
          <dgm:dir/>
          <dgm:resizeHandles val="exact"/>
        </dgm:presLayoutVars>
      </dgm:prSet>
      <dgm:spPr/>
    </dgm:pt>
    <dgm:pt modelId="{01C6DF0F-16D7-9C48-8FEE-C7EB62C9BA7D}" type="pres">
      <dgm:prSet presAssocID="{70D2D988-3A6F-5E49-BE70-64076138AF40}" presName="arrow" presStyleLbl="bgShp" presStyleIdx="0" presStyleCnt="1"/>
      <dgm:spPr/>
    </dgm:pt>
    <dgm:pt modelId="{9519DCB8-991D-AE45-A008-20B92DE8A0ED}" type="pres">
      <dgm:prSet presAssocID="{70D2D988-3A6F-5E49-BE70-64076138AF40}" presName="linearProcess" presStyleCnt="0"/>
      <dgm:spPr/>
    </dgm:pt>
    <dgm:pt modelId="{E56D7003-E826-0948-B330-EBB73F44EDD1}" type="pres">
      <dgm:prSet presAssocID="{135E6A9C-3938-AA49-BA3F-BC829463FAE0}" presName="textNode" presStyleLbl="node1" presStyleIdx="0" presStyleCnt="4" custScaleX="92234">
        <dgm:presLayoutVars>
          <dgm:bulletEnabled val="1"/>
        </dgm:presLayoutVars>
      </dgm:prSet>
      <dgm:spPr/>
    </dgm:pt>
    <dgm:pt modelId="{B002D8AD-1616-0E4C-9839-623263F26EBB}" type="pres">
      <dgm:prSet presAssocID="{8FB63D79-E83A-B84B-A9F7-E0B062C3EB10}" presName="sibTrans" presStyleCnt="0"/>
      <dgm:spPr/>
    </dgm:pt>
    <dgm:pt modelId="{671919F6-B436-534E-A674-4B8B048250D0}" type="pres">
      <dgm:prSet presAssocID="{E160EBF3-13B0-174D-BC07-3A561E2FD868}" presName="textNode" presStyleLbl="node1" presStyleIdx="1" presStyleCnt="4" custScaleX="92234">
        <dgm:presLayoutVars>
          <dgm:bulletEnabled val="1"/>
        </dgm:presLayoutVars>
      </dgm:prSet>
      <dgm:spPr/>
    </dgm:pt>
    <dgm:pt modelId="{EC04276A-33EE-114B-AAF4-F497E0D00D4D}" type="pres">
      <dgm:prSet presAssocID="{C227D886-8425-3744-AEF9-B3AF8A412E7F}" presName="sibTrans" presStyleCnt="0"/>
      <dgm:spPr/>
    </dgm:pt>
    <dgm:pt modelId="{D33DD7AF-A496-FE42-8A6F-C03F44F349C1}" type="pres">
      <dgm:prSet presAssocID="{6B7DEA84-C407-9D4F-BD5F-62B66BF44ED5}" presName="textNode" presStyleLbl="node1" presStyleIdx="2" presStyleCnt="4" custScaleX="92234">
        <dgm:presLayoutVars>
          <dgm:bulletEnabled val="1"/>
        </dgm:presLayoutVars>
      </dgm:prSet>
      <dgm:spPr/>
    </dgm:pt>
    <dgm:pt modelId="{D9B3825A-E6AA-EF49-9C93-4FE82251A4EA}" type="pres">
      <dgm:prSet presAssocID="{BBE5D995-1BB9-0243-9123-CE023658B828}" presName="sibTrans" presStyleCnt="0"/>
      <dgm:spPr/>
    </dgm:pt>
    <dgm:pt modelId="{20CD97F2-576E-674F-BFD9-84D6A80C719A}" type="pres">
      <dgm:prSet presAssocID="{F1150490-184D-8049-882D-7C4EFD1AC3E6}" presName="textNode" presStyleLbl="node1" presStyleIdx="3" presStyleCnt="4" custScaleX="92234">
        <dgm:presLayoutVars>
          <dgm:bulletEnabled val="1"/>
        </dgm:presLayoutVars>
      </dgm:prSet>
      <dgm:spPr/>
    </dgm:pt>
  </dgm:ptLst>
  <dgm:cxnLst>
    <dgm:cxn modelId="{C08FB516-428F-0645-AE1F-EA9D5550DE87}" type="presOf" srcId="{6B7DEA84-C407-9D4F-BD5F-62B66BF44ED5}" destId="{D33DD7AF-A496-FE42-8A6F-C03F44F349C1}" srcOrd="0" destOrd="0" presId="urn:microsoft.com/office/officeart/2005/8/layout/hProcess9"/>
    <dgm:cxn modelId="{30F1C958-90F5-6D4B-A48D-EF78A8043707}" type="presOf" srcId="{F1150490-184D-8049-882D-7C4EFD1AC3E6}" destId="{20CD97F2-576E-674F-BFD9-84D6A80C719A}" srcOrd="0" destOrd="0" presId="urn:microsoft.com/office/officeart/2005/8/layout/hProcess9"/>
    <dgm:cxn modelId="{6AEAA159-DF9F-1748-8B61-134849CA7C8A}" srcId="{70D2D988-3A6F-5E49-BE70-64076138AF40}" destId="{135E6A9C-3938-AA49-BA3F-BC829463FAE0}" srcOrd="0" destOrd="0" parTransId="{332EAD9C-DED3-454C-8AB3-9C33EE16609F}" sibTransId="{8FB63D79-E83A-B84B-A9F7-E0B062C3EB10}"/>
    <dgm:cxn modelId="{A0C92595-D9B8-5247-941F-8C6016C93971}" srcId="{70D2D988-3A6F-5E49-BE70-64076138AF40}" destId="{6B7DEA84-C407-9D4F-BD5F-62B66BF44ED5}" srcOrd="2" destOrd="0" parTransId="{45D8E1A0-EE6A-AD46-B2A0-8E6B42DD67F5}" sibTransId="{BBE5D995-1BB9-0243-9123-CE023658B828}"/>
    <dgm:cxn modelId="{1C7C48C2-938B-8A4D-A85A-0A1EEED1DF86}" type="presOf" srcId="{70D2D988-3A6F-5E49-BE70-64076138AF40}" destId="{C31F750F-9C3F-8046-BD50-5218DF2B2E83}" srcOrd="0" destOrd="0" presId="urn:microsoft.com/office/officeart/2005/8/layout/hProcess9"/>
    <dgm:cxn modelId="{6EC604C5-7E1A-4244-BD62-8CBFDD22AACF}" srcId="{70D2D988-3A6F-5E49-BE70-64076138AF40}" destId="{F1150490-184D-8049-882D-7C4EFD1AC3E6}" srcOrd="3" destOrd="0" parTransId="{D882607F-A7EC-0447-A474-141B259215C2}" sibTransId="{FA07A1A7-48BC-5E42-89E5-64CC4D6AE408}"/>
    <dgm:cxn modelId="{A4C62ED4-2CC7-6047-8D72-F7E522D83749}" type="presOf" srcId="{E160EBF3-13B0-174D-BC07-3A561E2FD868}" destId="{671919F6-B436-534E-A674-4B8B048250D0}" srcOrd="0" destOrd="0" presId="urn:microsoft.com/office/officeart/2005/8/layout/hProcess9"/>
    <dgm:cxn modelId="{1A1971D8-3AE2-FE49-B61A-737E46D5245E}" type="presOf" srcId="{135E6A9C-3938-AA49-BA3F-BC829463FAE0}" destId="{E56D7003-E826-0948-B330-EBB73F44EDD1}" srcOrd="0" destOrd="0" presId="urn:microsoft.com/office/officeart/2005/8/layout/hProcess9"/>
    <dgm:cxn modelId="{FA01F0FD-5F4E-404D-B7EA-E3A8B5054E51}" srcId="{70D2D988-3A6F-5E49-BE70-64076138AF40}" destId="{E160EBF3-13B0-174D-BC07-3A561E2FD868}" srcOrd="1" destOrd="0" parTransId="{E554AA2B-3D8C-FF49-A00F-68DAF5B95B2E}" sibTransId="{C227D886-8425-3744-AEF9-B3AF8A412E7F}"/>
    <dgm:cxn modelId="{76CEBBD5-996F-924B-B2D2-222345122046}" type="presParOf" srcId="{C31F750F-9C3F-8046-BD50-5218DF2B2E83}" destId="{01C6DF0F-16D7-9C48-8FEE-C7EB62C9BA7D}" srcOrd="0" destOrd="0" presId="urn:microsoft.com/office/officeart/2005/8/layout/hProcess9"/>
    <dgm:cxn modelId="{7F345BF1-E57B-C845-9420-87E3CC057263}" type="presParOf" srcId="{C31F750F-9C3F-8046-BD50-5218DF2B2E83}" destId="{9519DCB8-991D-AE45-A008-20B92DE8A0ED}" srcOrd="1" destOrd="0" presId="urn:microsoft.com/office/officeart/2005/8/layout/hProcess9"/>
    <dgm:cxn modelId="{60D4A551-746B-CB41-9830-7FFD90534D30}" type="presParOf" srcId="{9519DCB8-991D-AE45-A008-20B92DE8A0ED}" destId="{E56D7003-E826-0948-B330-EBB73F44EDD1}" srcOrd="0" destOrd="0" presId="urn:microsoft.com/office/officeart/2005/8/layout/hProcess9"/>
    <dgm:cxn modelId="{605FB9CF-BFBA-ED4B-BD0B-A13981C56A76}" type="presParOf" srcId="{9519DCB8-991D-AE45-A008-20B92DE8A0ED}" destId="{B002D8AD-1616-0E4C-9839-623263F26EBB}" srcOrd="1" destOrd="0" presId="urn:microsoft.com/office/officeart/2005/8/layout/hProcess9"/>
    <dgm:cxn modelId="{F53A9BE0-6382-B34E-90D6-9AD5A9D1B91E}" type="presParOf" srcId="{9519DCB8-991D-AE45-A008-20B92DE8A0ED}" destId="{671919F6-B436-534E-A674-4B8B048250D0}" srcOrd="2" destOrd="0" presId="urn:microsoft.com/office/officeart/2005/8/layout/hProcess9"/>
    <dgm:cxn modelId="{DB884A03-33E3-C046-9BF4-95DA379D187F}" type="presParOf" srcId="{9519DCB8-991D-AE45-A008-20B92DE8A0ED}" destId="{EC04276A-33EE-114B-AAF4-F497E0D00D4D}" srcOrd="3" destOrd="0" presId="urn:microsoft.com/office/officeart/2005/8/layout/hProcess9"/>
    <dgm:cxn modelId="{EDA4F278-9584-6D4F-8DF5-2E692266A413}" type="presParOf" srcId="{9519DCB8-991D-AE45-A008-20B92DE8A0ED}" destId="{D33DD7AF-A496-FE42-8A6F-C03F44F349C1}" srcOrd="4" destOrd="0" presId="urn:microsoft.com/office/officeart/2005/8/layout/hProcess9"/>
    <dgm:cxn modelId="{215A7464-4D0B-AB4E-AF5B-A152E92A878D}" type="presParOf" srcId="{9519DCB8-991D-AE45-A008-20B92DE8A0ED}" destId="{D9B3825A-E6AA-EF49-9C93-4FE82251A4EA}" srcOrd="5" destOrd="0" presId="urn:microsoft.com/office/officeart/2005/8/layout/hProcess9"/>
    <dgm:cxn modelId="{95949EBF-963D-D348-871E-EA1E2165CBD7}" type="presParOf" srcId="{9519DCB8-991D-AE45-A008-20B92DE8A0ED}" destId="{20CD97F2-576E-674F-BFD9-84D6A80C719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6DF0F-16D7-9C48-8FEE-C7EB62C9BA7D}">
      <dsp:nvSpPr>
        <dsp:cNvPr id="0" name=""/>
        <dsp:cNvSpPr/>
      </dsp:nvSpPr>
      <dsp:spPr>
        <a:xfrm>
          <a:off x="750093" y="0"/>
          <a:ext cx="8501061" cy="4809595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D7003-E826-0948-B330-EBB73F44EDD1}">
      <dsp:nvSpPr>
        <dsp:cNvPr id="0" name=""/>
        <dsp:cNvSpPr/>
      </dsp:nvSpPr>
      <dsp:spPr>
        <a:xfrm>
          <a:off x="1074" y="1442878"/>
          <a:ext cx="2222022" cy="19238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Hannotate TC" panose="03000500000000000000" pitchFamily="66" charset="-120"/>
              <a:ea typeface="Hannotate TC" panose="03000500000000000000" pitchFamily="66" charset="-120"/>
            </a:rPr>
            <a:t>設未知</a:t>
          </a:r>
        </a:p>
      </dsp:txBody>
      <dsp:txXfrm>
        <a:off x="94988" y="1536792"/>
        <a:ext cx="2034194" cy="1736010"/>
      </dsp:txXfrm>
    </dsp:sp>
    <dsp:sp modelId="{671919F6-B436-534E-A674-4B8B048250D0}">
      <dsp:nvSpPr>
        <dsp:cNvPr id="0" name=""/>
        <dsp:cNvSpPr/>
      </dsp:nvSpPr>
      <dsp:spPr>
        <a:xfrm>
          <a:off x="2593433" y="1442878"/>
          <a:ext cx="2222022" cy="1923838"/>
        </a:xfrm>
        <a:prstGeom prst="roundRect">
          <a:avLst/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Hannotate TC" panose="03000500000000000000" pitchFamily="66" charset="-120"/>
              <a:ea typeface="Hannotate TC" panose="03000500000000000000" pitchFamily="66" charset="-120"/>
            </a:rPr>
            <a:t>列方程</a:t>
          </a:r>
        </a:p>
      </dsp:txBody>
      <dsp:txXfrm>
        <a:off x="2687347" y="1536792"/>
        <a:ext cx="2034194" cy="1736010"/>
      </dsp:txXfrm>
    </dsp:sp>
    <dsp:sp modelId="{D33DD7AF-A496-FE42-8A6F-C03F44F349C1}">
      <dsp:nvSpPr>
        <dsp:cNvPr id="0" name=""/>
        <dsp:cNvSpPr/>
      </dsp:nvSpPr>
      <dsp:spPr>
        <a:xfrm>
          <a:off x="5185793" y="1442878"/>
          <a:ext cx="2222022" cy="1923838"/>
        </a:xfrm>
        <a:prstGeom prst="roundRect">
          <a:avLst/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Hannotate TC" panose="03000500000000000000" pitchFamily="66" charset="-120"/>
              <a:ea typeface="Hannotate TC" panose="03000500000000000000" pitchFamily="66" charset="-120"/>
            </a:rPr>
            <a:t>找出解</a:t>
          </a:r>
        </a:p>
      </dsp:txBody>
      <dsp:txXfrm>
        <a:off x="5279707" y="1536792"/>
        <a:ext cx="2034194" cy="1736010"/>
      </dsp:txXfrm>
    </dsp:sp>
    <dsp:sp modelId="{20CD97F2-576E-674F-BFD9-84D6A80C719A}">
      <dsp:nvSpPr>
        <dsp:cNvPr id="0" name=""/>
        <dsp:cNvSpPr/>
      </dsp:nvSpPr>
      <dsp:spPr>
        <a:xfrm>
          <a:off x="7778152" y="1442878"/>
          <a:ext cx="2222022" cy="1923838"/>
        </a:xfrm>
        <a:prstGeom prst="roundRect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Hannotate TC" panose="03000500000000000000" pitchFamily="66" charset="-120"/>
              <a:ea typeface="Hannotate TC" panose="03000500000000000000" pitchFamily="66" charset="-120"/>
            </a:rPr>
            <a:t>合理性</a:t>
          </a:r>
        </a:p>
      </dsp:txBody>
      <dsp:txXfrm>
        <a:off x="7872066" y="1536792"/>
        <a:ext cx="2034194" cy="1736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0A09A-A84A-9043-8BCD-4B789D9FC1E8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2727D-7498-9A47-B054-DA8D4D8580F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2921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kumimoji="1" lang="zh-CN" altLang="en-US" dirty="0"/>
              <a:t>理性做決策</a:t>
            </a:r>
            <a:endParaRPr kumimoji="1" lang="en-US" altLang="zh-CN" dirty="0"/>
          </a:p>
          <a:p>
            <a:pPr marL="228600" indent="-228600">
              <a:buAutoNum type="arabicPeriod"/>
            </a:pPr>
            <a:endParaRPr kumimoji="1" lang="en-US" altLang="zh-CN" dirty="0"/>
          </a:p>
          <a:p>
            <a:pPr marL="228600" indent="-228600">
              <a:buAutoNum type="arabicPeriod"/>
            </a:pPr>
            <a:r>
              <a:rPr kumimoji="1" lang="zh-CN" altLang="en-US" dirty="0"/>
              <a:t>七上一元一次方程式、七下比例式</a:t>
            </a:r>
            <a:endParaRPr kumimoji="1"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61920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6353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幾乎每個代數章節的最後一章都叫做應用問題</a:t>
            </a:r>
            <a:endParaRPr kumimoji="1" lang="en-US" altLang="zh-TW" dirty="0"/>
          </a:p>
          <a:p>
            <a:r>
              <a:rPr kumimoji="1" lang="zh-TW" altLang="en-US" dirty="0"/>
              <a:t>連結回到前面說的「與生活連結」</a:t>
            </a:r>
            <a:endParaRPr kumimoji="1" lang="en-US" altLang="zh-TW" dirty="0"/>
          </a:p>
          <a:p>
            <a:r>
              <a:rPr kumimoji="1" lang="zh-TW" altLang="en-US" dirty="0"/>
              <a:t>連結如何建立？有這四個步驟</a:t>
            </a:r>
            <a:endParaRPr kumimoji="1" lang="en-US" altLang="zh-TW" dirty="0"/>
          </a:p>
          <a:p>
            <a:r>
              <a:rPr kumimoji="1" lang="zh-TW" altLang="en-US" dirty="0"/>
              <a:t>＊設未知：題目問什麼就假設什麼？</a:t>
            </a:r>
            <a:endParaRPr kumimoji="1" lang="en-US" altLang="zh-TW" dirty="0"/>
          </a:p>
          <a:p>
            <a:r>
              <a:rPr kumimoji="1" lang="zh-TW" altLang="en-US" dirty="0"/>
              <a:t>＊列方程：找到翻譯</a:t>
            </a:r>
            <a:r>
              <a:rPr kumimoji="1" lang="en-US" altLang="zh-TW" dirty="0"/>
              <a:t>/</a:t>
            </a:r>
            <a:r>
              <a:rPr kumimoji="1" lang="zh-TW" altLang="en-US" dirty="0"/>
              <a:t>連結的契機「誰比誰多多少」「誰是誰的幾倍」「誰和誰一樣多」「誰跟誰總共多少」</a:t>
            </a:r>
            <a:endParaRPr kumimoji="1" lang="en-US" altLang="zh-TW" dirty="0"/>
          </a:p>
          <a:p>
            <a:r>
              <a:rPr kumimoji="1" lang="zh-TW" altLang="en-US" dirty="0"/>
              <a:t>＊找出解：運用工具找出解</a:t>
            </a:r>
            <a:endParaRPr kumimoji="1" lang="en-US" altLang="zh-TW" dirty="0"/>
          </a:p>
          <a:p>
            <a:r>
              <a:rPr kumimoji="1" lang="zh-TW" altLang="en-US" dirty="0"/>
              <a:t>＊合理性：自問自答「這個數字，在這個情境下，代表什麼意義？」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2727D-7498-9A47-B054-DA8D4D8580F2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2216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國中幾何章節大概在講這些東西</a:t>
            </a:r>
            <a:endParaRPr kumimoji="1" lang="en-US" altLang="zh-TW" dirty="0"/>
          </a:p>
          <a:p>
            <a:r>
              <a:rPr kumimoji="1" lang="zh-TW" altLang="en-US" dirty="0"/>
              <a:t>第一步就是必須要熟悉定義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2727D-7498-9A47-B054-DA8D4D8580F2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53262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當你把數學視為考試工具，他永遠看起來這麼嚇人</a:t>
            </a:r>
            <a:endParaRPr kumimoji="1" lang="en-US" altLang="zh-TW" dirty="0"/>
          </a:p>
          <a:p>
            <a:r>
              <a:rPr kumimoji="1" lang="zh-TW" altLang="en-US" dirty="0"/>
              <a:t>但當你把它當成日常生活中的朋友，他就不會「不會就是不會」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5221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kumimoji="1" lang="zh-CN" altLang="en-US" dirty="0"/>
              <a:t>理性做決策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0107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八下等比數列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2727D-7498-9A47-B054-DA8D4D8580F2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7908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遲早要自己做「投資理財」、面對「房貸信貸」，這些東西的算法就不單單只是加減乘除而已了！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45973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2. </a:t>
            </a:r>
            <a:r>
              <a:rPr kumimoji="1" lang="zh-TW" altLang="en-US" dirty="0"/>
              <a:t>避免受騙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七下 統計 平均數 中位數 眾數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7947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2. </a:t>
            </a:r>
            <a:r>
              <a:rPr kumimoji="1" lang="zh-TW" altLang="en-US" dirty="0"/>
              <a:t>避免受騙</a:t>
            </a:r>
            <a:endParaRPr kumimoji="1" lang="en-US" altLang="zh-TW" dirty="0"/>
          </a:p>
          <a:p>
            <a:r>
              <a:rPr kumimoji="1" lang="zh-TW" altLang="en-US" dirty="0"/>
              <a:t>國運籤：共</a:t>
            </a:r>
            <a:r>
              <a:rPr kumimoji="1" lang="en-US" altLang="zh-TW" dirty="0"/>
              <a:t>60</a:t>
            </a:r>
            <a:r>
              <a:rPr kumimoji="1" lang="zh-TW" altLang="en-US" dirty="0"/>
              <a:t>支籤，每支抽出來職三次聖杯才會中。</a:t>
            </a:r>
            <a:r>
              <a:rPr kumimoji="1" lang="en-US" altLang="zh-TW" dirty="0"/>
              <a:t>60</a:t>
            </a:r>
            <a:r>
              <a:rPr kumimoji="1" lang="zh-TW" altLang="en-US" dirty="0"/>
              <a:t>支籤都沒中的機率大約</a:t>
            </a:r>
            <a:r>
              <a:rPr kumimoji="1" lang="en-US" altLang="zh-TW" dirty="0"/>
              <a:t>0.03% </a:t>
            </a:r>
            <a:r>
              <a:rPr kumimoji="1" lang="zh-TW" altLang="en-US" dirty="0"/>
              <a:t>其實比中千元發票機率還要高！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30114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10% </a:t>
            </a:r>
          </a:p>
          <a:p>
            <a:r>
              <a:rPr kumimoji="1" lang="zh-TW" altLang="en-US" dirty="0"/>
              <a:t>第一次 </a:t>
            </a:r>
            <a:r>
              <a:rPr kumimoji="1" lang="en-US" altLang="zh-TW" dirty="0"/>
              <a:t>4/175</a:t>
            </a:r>
            <a:r>
              <a:rPr kumimoji="1" lang="zh-TW" altLang="en-US" dirty="0"/>
              <a:t> </a:t>
            </a:r>
            <a:r>
              <a:rPr kumimoji="1" lang="en-US" altLang="zh-TW" dirty="0"/>
              <a:t>10</a:t>
            </a:r>
            <a:r>
              <a:rPr kumimoji="1" lang="zh-TW" altLang="en-US" dirty="0"/>
              <a:t>萬分之一</a:t>
            </a:r>
            <a:endParaRPr kumimoji="1" lang="en-US" altLang="zh-TW" dirty="0"/>
          </a:p>
          <a:p>
            <a:r>
              <a:rPr kumimoji="1" lang="zh-TW" altLang="en-US" dirty="0"/>
              <a:t>第二次 </a:t>
            </a:r>
            <a:r>
              <a:rPr kumimoji="1" lang="en-US" altLang="zh-TW" dirty="0"/>
              <a:t>7/300 500</a:t>
            </a:r>
            <a:r>
              <a:rPr kumimoji="1" lang="zh-TW" altLang="en-US" dirty="0"/>
              <a:t>萬分之一</a:t>
            </a:r>
            <a:endParaRPr kumimoji="1" lang="en-US" altLang="zh-TW" dirty="0"/>
          </a:p>
          <a:p>
            <a:r>
              <a:rPr kumimoji="1" lang="zh-TW" altLang="en-US" dirty="0"/>
              <a:t>合計 </a:t>
            </a:r>
            <a:r>
              <a:rPr kumimoji="1" lang="en-US" altLang="zh-TW" dirty="0"/>
              <a:t>11/475 200</a:t>
            </a:r>
            <a:r>
              <a:rPr kumimoji="1" lang="zh-TW" altLang="en-US" dirty="0"/>
              <a:t>億分之一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高中數學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97852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每次有颱風假，能做的只有上市長粉專留言嗎？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2727D-7498-9A47-B054-DA8D4D8580F2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32243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九上 比例線段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2727D-7498-9A47-B054-DA8D4D8580F2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776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12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2020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687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678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5691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799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804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986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393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>
            <a:spLocks noGrp="1"/>
          </p:cNvSpPr>
          <p:nvPr>
            <p:ph type="title"/>
          </p:nvPr>
        </p:nvSpPr>
        <p:spPr>
          <a:xfrm>
            <a:off x="1187450" y="2571750"/>
            <a:ext cx="9810750" cy="17145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大標題文字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02419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橘色日落映襯下的吉薩金字塔"/>
          <p:cNvSpPr>
            <a:spLocks noGrp="1"/>
          </p:cNvSpPr>
          <p:nvPr>
            <p:ph type="pic" idx="21"/>
          </p:nvPr>
        </p:nvSpPr>
        <p:spPr>
          <a:xfrm>
            <a:off x="5499100" y="965200"/>
            <a:ext cx="7583643" cy="500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大標題文字"/>
          <p:cNvSpPr txBox="1">
            <a:spLocks noGrp="1"/>
          </p:cNvSpPr>
          <p:nvPr>
            <p:ph type="title"/>
          </p:nvPr>
        </p:nvSpPr>
        <p:spPr>
          <a:xfrm>
            <a:off x="908050" y="971550"/>
            <a:ext cx="5251450" cy="2813050"/>
          </a:xfrm>
          <a:prstGeom prst="rect">
            <a:avLst/>
          </a:prstGeom>
        </p:spPr>
        <p:txBody>
          <a:bodyPr anchor="b"/>
          <a:lstStyle>
            <a:lvl1pPr algn="ctr">
              <a:defRPr sz="4700"/>
            </a:lvl1pPr>
          </a:lstStyle>
          <a:p>
            <a:r>
              <a:t>大標題文字</a:t>
            </a:r>
          </a:p>
        </p:txBody>
      </p:sp>
      <p:sp>
        <p:nvSpPr>
          <p:cNvPr id="4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908050" y="3778250"/>
            <a:ext cx="5251450" cy="2108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00"/>
            </a:lvl1pPr>
            <a:lvl2pPr marL="0" indent="0" algn="ctr">
              <a:spcBef>
                <a:spcPts val="0"/>
              </a:spcBef>
              <a:buSzTx/>
              <a:buNone/>
              <a:defRPr sz="2500"/>
            </a:lvl2pPr>
            <a:lvl3pPr marL="0" indent="0" algn="ctr">
              <a:spcBef>
                <a:spcPts val="0"/>
              </a:spcBef>
              <a:buSzTx/>
              <a:buNone/>
              <a:defRPr sz="2500"/>
            </a:lvl3pPr>
            <a:lvl4pPr marL="0" indent="0" algn="ctr">
              <a:spcBef>
                <a:spcPts val="0"/>
              </a:spcBef>
              <a:buSzTx/>
              <a:buNone/>
              <a:defRPr sz="2500"/>
            </a:lvl4pPr>
            <a:lvl5pPr marL="0" indent="0" algn="ctr">
              <a:spcBef>
                <a:spcPts val="0"/>
              </a:spcBef>
              <a:buSzTx/>
              <a:buNone/>
              <a:defRPr sz="25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894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46841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橘色日落映襯下的吉薩金字塔"/>
          <p:cNvSpPr>
            <a:spLocks noGrp="1"/>
          </p:cNvSpPr>
          <p:nvPr>
            <p:ph type="pic" idx="21"/>
          </p:nvPr>
        </p:nvSpPr>
        <p:spPr>
          <a:xfrm>
            <a:off x="0" y="-908050"/>
            <a:ext cx="12192000" cy="80444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5412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443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7042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33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20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73077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87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0781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B2B2710-FBB5-A248-86AD-DB702FF91595}" type="datetimeFigureOut">
              <a:rPr kumimoji="1" lang="zh-TW" altLang="en-US" smtClean="0"/>
              <a:t>2024/12/17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27498E8-F530-E342-B1C4-65A5568B82D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4899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361E5E-3756-D125-992C-7EEF8BBAD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>
                <a:latin typeface="Hannotate TC" panose="03000500000000000000" pitchFamily="66" charset="-120"/>
                <a:ea typeface="Hannotate TC" panose="03000500000000000000" pitchFamily="66" charset="-120"/>
              </a:rPr>
              <a:t>國中數學 怎麼學？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FECA7DB-3C68-FA91-2D87-261D61677D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zh-TW" altLang="en-US" dirty="0">
                <a:latin typeface="Hannotate TC" panose="03000500000000000000" pitchFamily="66" charset="-120"/>
                <a:ea typeface="Hannotate TC" panose="03000500000000000000" pitchFamily="66" charset="-120"/>
              </a:rPr>
              <a:t>那些生活中的代數與幾何</a:t>
            </a:r>
            <a:endParaRPr kumimoji="1" lang="en-US" altLang="zh-TW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algn="r"/>
            <a:r>
              <a:rPr kumimoji="1" lang="zh-TW" altLang="en-US" dirty="0">
                <a:latin typeface="Hannotate TC" panose="03000500000000000000" pitchFamily="66" charset="-120"/>
                <a:ea typeface="Hannotate TC" panose="03000500000000000000" pitchFamily="66" charset="-120"/>
              </a:rPr>
              <a:t>李世韡 老師 </a:t>
            </a:r>
            <a:endParaRPr kumimoji="1" lang="en-US" altLang="zh-TW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algn="r"/>
            <a:r>
              <a:rPr kumimoji="1" lang="en-US" altLang="zh-TW" dirty="0">
                <a:latin typeface="Hannotate TC" panose="03000500000000000000" pitchFamily="66" charset="-120"/>
                <a:ea typeface="Hannotate TC" panose="03000500000000000000" pitchFamily="66" charset="-120"/>
              </a:rPr>
              <a:t>2024/12/17</a:t>
            </a:r>
            <a:endParaRPr kumimoji="1" lang="zh-TW" altLang="en-US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551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D7CE438-097E-EC4C-F72C-3839C76D21DE}"/>
              </a:ext>
            </a:extLst>
          </p:cNvPr>
          <p:cNvSpPr/>
          <p:nvPr/>
        </p:nvSpPr>
        <p:spPr>
          <a:xfrm>
            <a:off x="2146300" y="2497976"/>
            <a:ext cx="78994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115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理性做決策</a:t>
            </a:r>
          </a:p>
        </p:txBody>
      </p:sp>
    </p:spTree>
    <p:extLst>
      <p:ext uri="{BB962C8B-B14F-4D97-AF65-F5344CB8AC3E}">
        <p14:creationId xmlns:p14="http://schemas.microsoft.com/office/powerpoint/2010/main" val="19237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37DF85C-1810-7748-A8CB-F256B4A38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488" y="787000"/>
            <a:ext cx="7728608" cy="5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C05E0C7-A23B-414C-B75B-FF5EF7077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701" y="772781"/>
            <a:ext cx="7792598" cy="53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7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C427EA-B30B-9CA7-834B-DF6A27A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pic>
        <p:nvPicPr>
          <p:cNvPr id="1026" name="Picture 2" descr="心得】關於丁特天堂M紫布事件(算我輸我改標題別再離題了) @場外休憩區哈啦板- 巴哈姆特">
            <a:extLst>
              <a:ext uri="{FF2B5EF4-FFF2-40B4-BE49-F238E27FC236}">
                <a16:creationId xmlns:a16="http://schemas.microsoft.com/office/drawing/2014/main" id="{881BB6AC-4980-A747-A796-C1CDD704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93" y="982132"/>
            <a:ext cx="8738814" cy="489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35FFA52-E78E-4EB2-2BC2-E88EFF50E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12333" y="703504"/>
            <a:ext cx="6767334" cy="5450992"/>
          </a:xfrm>
        </p:spPr>
      </p:pic>
    </p:spTree>
    <p:extLst>
      <p:ext uri="{BB962C8B-B14F-4D97-AF65-F5344CB8AC3E}">
        <p14:creationId xmlns:p14="http://schemas.microsoft.com/office/powerpoint/2010/main" val="266348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D7CE438-097E-EC4C-F72C-3839C76D21DE}"/>
              </a:ext>
            </a:extLst>
          </p:cNvPr>
          <p:cNvSpPr/>
          <p:nvPr/>
        </p:nvSpPr>
        <p:spPr>
          <a:xfrm>
            <a:off x="2146300" y="2497976"/>
            <a:ext cx="78994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115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避免被欺騙</a:t>
            </a:r>
          </a:p>
        </p:txBody>
      </p:sp>
    </p:spTree>
    <p:extLst>
      <p:ext uri="{BB962C8B-B14F-4D97-AF65-F5344CB8AC3E}">
        <p14:creationId xmlns:p14="http://schemas.microsoft.com/office/powerpoint/2010/main" val="18979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914DC7-0D62-5218-8613-C47FC03D9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z="44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13FCEC-58BE-A5CE-8384-9CD24790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2052" name="Picture 4" descr="未提供相片說明。">
            <a:extLst>
              <a:ext uri="{FF2B5EF4-FFF2-40B4-BE49-F238E27FC236}">
                <a16:creationId xmlns:a16="http://schemas.microsoft.com/office/drawing/2014/main" id="{FFAB32B7-8EF9-0C72-2414-90A037FA9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7" b="44858"/>
          <a:stretch/>
        </p:blipFill>
        <p:spPr bwMode="auto">
          <a:xfrm>
            <a:off x="3169183" y="358754"/>
            <a:ext cx="5853632" cy="61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914DC7-0D62-5218-8613-C47FC03D9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13FCEC-58BE-A5CE-8384-9CD24790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2056" name="Picture 8" descr="未提供相片說明。">
            <a:extLst>
              <a:ext uri="{FF2B5EF4-FFF2-40B4-BE49-F238E27FC236}">
                <a16:creationId xmlns:a16="http://schemas.microsoft.com/office/drawing/2014/main" id="{F45515B1-EF56-97F3-BF14-46D981F4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35208"/>
          <a:stretch/>
        </p:blipFill>
        <p:spPr bwMode="auto">
          <a:xfrm>
            <a:off x="1919284" y="371308"/>
            <a:ext cx="4924430" cy="611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FE49594-48B2-1B97-5D3C-E4BB272A01CB}"/>
              </a:ext>
            </a:extLst>
          </p:cNvPr>
          <p:cNvSpPr/>
          <p:nvPr/>
        </p:nvSpPr>
        <p:spPr>
          <a:xfrm>
            <a:off x="2047870" y="4314824"/>
            <a:ext cx="1681167" cy="700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6" name="Picture 8" descr="未提供相片說明。">
            <a:extLst>
              <a:ext uri="{FF2B5EF4-FFF2-40B4-BE49-F238E27FC236}">
                <a16:creationId xmlns:a16="http://schemas.microsoft.com/office/drawing/2014/main" id="{68A3B358-5BF5-2A68-D819-39D191693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t="44445" r="63740" b="48996"/>
          <a:stretch/>
        </p:blipFill>
        <p:spPr bwMode="auto">
          <a:xfrm>
            <a:off x="5183382" y="2543677"/>
            <a:ext cx="6435342" cy="271898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F74CD459-92F8-A962-AD7A-3AE3FF7E0910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 flipV="1">
            <a:off x="3729037" y="3903171"/>
            <a:ext cx="1454345" cy="7616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19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914DC7-0D62-5218-8613-C47FC03D9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13FCEC-58BE-A5CE-8384-9CD24790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2058" name="Picture 10" descr="未提供相片說明。">
            <a:extLst>
              <a:ext uri="{FF2B5EF4-FFF2-40B4-BE49-F238E27FC236}">
                <a16:creationId xmlns:a16="http://schemas.microsoft.com/office/drawing/2014/main" id="{5388884D-C3E3-9786-28E8-E2FA894F1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21875" r="4241" b="31458"/>
          <a:stretch/>
        </p:blipFill>
        <p:spPr bwMode="auto">
          <a:xfrm>
            <a:off x="3362324" y="189088"/>
            <a:ext cx="5467352" cy="64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8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53AA33-23E7-3A98-7613-C57FBD07D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0A27A06-46C9-21F3-5729-7374965F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pic>
        <p:nvPicPr>
          <p:cNvPr id="1026" name="Picture 2" descr="未提供相片說明。">
            <a:extLst>
              <a:ext uri="{FF2B5EF4-FFF2-40B4-BE49-F238E27FC236}">
                <a16:creationId xmlns:a16="http://schemas.microsoft.com/office/drawing/2014/main" id="{DFEDE805-1563-B840-2D6F-A970361BD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b="6875"/>
          <a:stretch/>
        </p:blipFill>
        <p:spPr bwMode="auto">
          <a:xfrm>
            <a:off x="4005259" y="86058"/>
            <a:ext cx="4181480" cy="66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277C3837-6544-017E-9E14-A53CDDF4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53AA33-23E7-3A98-7613-C57FBD07D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1028" name="Picture 4" descr="未提供相片說明。">
            <a:extLst>
              <a:ext uri="{FF2B5EF4-FFF2-40B4-BE49-F238E27FC236}">
                <a16:creationId xmlns:a16="http://schemas.microsoft.com/office/drawing/2014/main" id="{891297C5-2906-0CB0-5DDF-486B6B1FB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0"/>
            <a:ext cx="3851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未提供相片說明。">
            <a:extLst>
              <a:ext uri="{FF2B5EF4-FFF2-40B4-BE49-F238E27FC236}">
                <a16:creationId xmlns:a16="http://schemas.microsoft.com/office/drawing/2014/main" id="{A817312D-014E-4E53-5E69-80F075007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65208" r="3668" b="14321"/>
          <a:stretch/>
        </p:blipFill>
        <p:spPr bwMode="auto">
          <a:xfrm>
            <a:off x="1328737" y="4471988"/>
            <a:ext cx="3200400" cy="140388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未提供相片說明。">
            <a:extLst>
              <a:ext uri="{FF2B5EF4-FFF2-40B4-BE49-F238E27FC236}">
                <a16:creationId xmlns:a16="http://schemas.microsoft.com/office/drawing/2014/main" id="{08B260D1-0A0F-C640-5BAB-C2C118BE6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65208" r="3668" b="14321"/>
          <a:stretch/>
        </p:blipFill>
        <p:spPr bwMode="auto">
          <a:xfrm>
            <a:off x="4978140" y="2009513"/>
            <a:ext cx="7213860" cy="316441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D20A8311-B10B-2707-3817-521F6236784C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4529137" y="3591721"/>
            <a:ext cx="449003" cy="15822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7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88578B0-1E92-C04A-8F40-9612C614F1D2}"/>
              </a:ext>
            </a:extLst>
          </p:cNvPr>
          <p:cNvSpPr txBox="1"/>
          <p:nvPr/>
        </p:nvSpPr>
        <p:spPr>
          <a:xfrm>
            <a:off x="1694795" y="1536174"/>
            <a:ext cx="880241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再要好的朋友都有可能會有背叛</a:t>
            </a:r>
            <a:endParaRPr kumimoji="1" lang="en-US" altLang="zh-TW" sz="48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algn="ctr"/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再相愛的伴侶都有可能會有欺騙</a:t>
            </a:r>
            <a:endParaRPr kumimoji="1" lang="en-US" altLang="zh-TW" sz="48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algn="ctr"/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但數學不會</a:t>
            </a:r>
            <a:endParaRPr kumimoji="1" lang="en-US" altLang="zh-TW" sz="48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algn="ctr"/>
            <a:endParaRPr kumimoji="1" lang="en-US" altLang="zh-TW" sz="48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algn="ctr"/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數學不會就是不會</a:t>
            </a:r>
          </a:p>
        </p:txBody>
      </p:sp>
    </p:spTree>
    <p:extLst>
      <p:ext uri="{BB962C8B-B14F-4D97-AF65-F5344CB8AC3E}">
        <p14:creationId xmlns:p14="http://schemas.microsoft.com/office/powerpoint/2010/main" val="9354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D7CE438-097E-EC4C-F72C-3839C76D21DE}"/>
              </a:ext>
            </a:extLst>
          </p:cNvPr>
          <p:cNvSpPr/>
          <p:nvPr/>
        </p:nvSpPr>
        <p:spPr>
          <a:xfrm>
            <a:off x="2146300" y="2497976"/>
            <a:ext cx="78994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115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預測未知</a:t>
            </a:r>
          </a:p>
        </p:txBody>
      </p:sp>
    </p:spTree>
    <p:extLst>
      <p:ext uri="{BB962C8B-B14F-4D97-AF65-F5344CB8AC3E}">
        <p14:creationId xmlns:p14="http://schemas.microsoft.com/office/powerpoint/2010/main" val="336443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860FCA-0032-A04C-9321-362B83CD5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sz="3200" dirty="0">
                <a:latin typeface="BiauKai" panose="02010601000101010101" pitchFamily="2" charset="-120"/>
                <a:ea typeface="Hannotate TC" panose="03000500000000000000" pitchFamily="66" charset="-120"/>
              </a:rPr>
              <a:t>課本＆習作</a:t>
            </a:r>
            <a:endParaRPr kumimoji="1" lang="en-US" altLang="zh-CN" sz="3200" dirty="0">
              <a:latin typeface="BiauKai" panose="02010601000101010101" pitchFamily="2" charset="-120"/>
              <a:ea typeface="BiauKai" panose="02010601000101010101" pitchFamily="2" charset="-120"/>
            </a:endParaRPr>
          </a:p>
          <a:p>
            <a:pPr marL="0" indent="0">
              <a:buNone/>
            </a:pPr>
            <a:endParaRPr kumimoji="1" lang="en-US" altLang="zh-CN" sz="3200" dirty="0">
              <a:latin typeface="BiauKai" panose="02010601000101010101" pitchFamily="2" charset="-120"/>
              <a:ea typeface="BiauKai" panose="02010601000101010101" pitchFamily="2" charset="-120"/>
            </a:endParaRPr>
          </a:p>
          <a:p>
            <a:r>
              <a:rPr kumimoji="1" lang="zh-CN" altLang="en-US" sz="3200" dirty="0">
                <a:latin typeface="BiauKai" panose="02010601000101010101" pitchFamily="2" charset="-120"/>
                <a:ea typeface="Hannotate TC" panose="03000500000000000000" pitchFamily="66" charset="-120"/>
              </a:rPr>
              <a:t>確實訂正</a:t>
            </a:r>
            <a:endParaRPr kumimoji="1" lang="zh-TW" altLang="en-US" sz="32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A42CA36-93A3-EF47-826B-97B71545B01E}"/>
              </a:ext>
            </a:extLst>
          </p:cNvPr>
          <p:cNvSpPr/>
          <p:nvPr/>
        </p:nvSpPr>
        <p:spPr>
          <a:xfrm>
            <a:off x="4437030" y="2818449"/>
            <a:ext cx="54168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7200" dirty="0">
                <a:latin typeface="BiauKai" panose="02010601000101010101" pitchFamily="2" charset="-120"/>
                <a:ea typeface="BiauKai" panose="02010601000101010101" pitchFamily="2" charset="-120"/>
              </a:rPr>
              <a:t>從 </a:t>
            </a:r>
            <a:r>
              <a:rPr kumimoji="1" lang="zh-TW" altLang="en-US" sz="7200" b="1" u="sng" dirty="0">
                <a:latin typeface="BiauKai" panose="02010601000101010101" pitchFamily="2" charset="-120"/>
                <a:ea typeface="BiauKai" panose="02010601000101010101" pitchFamily="2" charset="-120"/>
              </a:rPr>
              <a:t>定義</a:t>
            </a:r>
            <a:r>
              <a:rPr kumimoji="1" lang="zh-TW" altLang="en-US" sz="7200" b="1" dirty="0">
                <a:latin typeface="BiauKai" panose="02010601000101010101" pitchFamily="2" charset="-120"/>
                <a:ea typeface="BiauKai" panose="02010601000101010101" pitchFamily="2" charset="-120"/>
              </a:rPr>
              <a:t> </a:t>
            </a:r>
            <a:r>
              <a:rPr kumimoji="1" lang="zh-TW" altLang="en-US" sz="7200" dirty="0">
                <a:latin typeface="BiauKai" panose="02010601000101010101" pitchFamily="2" charset="-120"/>
                <a:ea typeface="BiauKai" panose="02010601000101010101" pitchFamily="2" charset="-120"/>
              </a:rPr>
              <a:t>出發</a:t>
            </a:r>
          </a:p>
        </p:txBody>
      </p:sp>
    </p:spTree>
    <p:extLst>
      <p:ext uri="{BB962C8B-B14F-4D97-AF65-F5344CB8AC3E}">
        <p14:creationId xmlns:p14="http://schemas.microsoft.com/office/powerpoint/2010/main" val="12424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860FCA-0032-A04C-9321-362B83CD5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sz="3200" dirty="0">
                <a:latin typeface="BiauKai" panose="02010601000101010101" pitchFamily="2" charset="-120"/>
                <a:ea typeface="BiauKai" panose="02010601000101010101" pitchFamily="2" charset="-120"/>
              </a:rPr>
              <a:t>與生活連結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338546F-5449-F64A-B93D-CB07E12FE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265" y="354734"/>
            <a:ext cx="4637902" cy="61485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360C454-7721-C14F-9E81-136E1009C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632" y="965094"/>
            <a:ext cx="5305168" cy="49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3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怎麼學數學？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FDEC8A-DD9F-AC4D-8D31-4370AF7C5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27"/>
          <a:stretch/>
        </p:blipFill>
        <p:spPr>
          <a:xfrm>
            <a:off x="1670202" y="1980561"/>
            <a:ext cx="9311140" cy="4113949"/>
          </a:xfrm>
          <a:prstGeom prst="rect">
            <a:avLst/>
          </a:prstGeom>
        </p:spPr>
      </p:pic>
      <p:pic>
        <p:nvPicPr>
          <p:cNvPr id="1026" name="Picture 2" descr="修但幾咧">
            <a:extLst>
              <a:ext uri="{FF2B5EF4-FFF2-40B4-BE49-F238E27FC236}">
                <a16:creationId xmlns:a16="http://schemas.microsoft.com/office/drawing/2014/main" id="{94B20C6D-E255-F946-9DBA-6AC091C81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057" y="939452"/>
            <a:ext cx="7620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4FF42E9-3ECE-374A-91DE-E521E66A0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812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067A1-0493-0441-BBE3-35CC5A3F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6D964-844B-104E-AD8E-CD889FBD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4000" dirty="0">
                <a:solidFill>
                  <a:schemeClr val="bg1">
                    <a:lumMod val="8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為什麼要學數學？</a:t>
            </a:r>
            <a:endParaRPr kumimoji="1" lang="en-US" altLang="zh-TW" sz="4000" dirty="0">
              <a:solidFill>
                <a:schemeClr val="bg1">
                  <a:lumMod val="85000"/>
                </a:schemeClr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40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怎麼學代數？</a:t>
            </a:r>
            <a:endParaRPr kumimoji="1" lang="en-US" altLang="zh-TW" sz="40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4000" dirty="0">
                <a:solidFill>
                  <a:schemeClr val="bg1">
                    <a:lumMod val="8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怎麼學幾何？</a:t>
            </a:r>
            <a:endParaRPr kumimoji="1" lang="en-US" altLang="zh-TW" sz="4000" dirty="0">
              <a:solidFill>
                <a:schemeClr val="bg1">
                  <a:lumMod val="85000"/>
                </a:schemeClr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663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怎麼學代數？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B1A23DA-8789-7703-7286-9FBD44F43829}"/>
              </a:ext>
            </a:extLst>
          </p:cNvPr>
          <p:cNvGraphicFramePr/>
          <p:nvPr/>
        </p:nvGraphicFramePr>
        <p:xfrm>
          <a:off x="1095375" y="1585913"/>
          <a:ext cx="10001249" cy="4809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203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C6DF0F-16D7-9C48-8FEE-C7EB62C9BA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1C6DF0F-16D7-9C48-8FEE-C7EB62C9BA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6D7003-E826-0948-B330-EBB73F44E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E56D7003-E826-0948-B330-EBB73F44E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1919F6-B436-534E-A674-4B8B04825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671919F6-B436-534E-A674-4B8B048250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3DD7AF-A496-FE42-8A6F-C03F44F34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D33DD7AF-A496-FE42-8A6F-C03F44F349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CD97F2-576E-674F-BFD9-84D6A80C7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20CD97F2-576E-674F-BFD9-84D6A80C7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怎麼學代數？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860FCA-0032-A04C-9321-362B83CD5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971276"/>
            <a:ext cx="9601196" cy="3318936"/>
          </a:xfrm>
        </p:spPr>
        <p:txBody>
          <a:bodyPr>
            <a:normAutofit/>
          </a:bodyPr>
          <a:lstStyle/>
          <a:p>
            <a:endParaRPr kumimoji="1" lang="zh-TW" altLang="en-US" sz="32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3182E18-93AE-2542-BC54-F36D8A8A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025157"/>
            <a:ext cx="9288842" cy="447381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FDCB0EFA-0452-B041-A918-6270F7261697}"/>
              </a:ext>
            </a:extLst>
          </p:cNvPr>
          <p:cNvSpPr/>
          <p:nvPr/>
        </p:nvSpPr>
        <p:spPr>
          <a:xfrm>
            <a:off x="4061546" y="3111824"/>
            <a:ext cx="610466" cy="472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A7F94961-5545-4542-99B6-1103778A3FDA}"/>
              </a:ext>
            </a:extLst>
          </p:cNvPr>
          <p:cNvSpPr/>
          <p:nvPr/>
        </p:nvSpPr>
        <p:spPr>
          <a:xfrm>
            <a:off x="3224646" y="3492824"/>
            <a:ext cx="789709" cy="472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1FECA3F-4066-AA4A-BADD-A0ED62275542}"/>
              </a:ext>
            </a:extLst>
          </p:cNvPr>
          <p:cNvCxnSpPr/>
          <p:nvPr/>
        </p:nvCxnSpPr>
        <p:spPr>
          <a:xfrm>
            <a:off x="2651760" y="3492824"/>
            <a:ext cx="3779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>
            <a:extLst>
              <a:ext uri="{FF2B5EF4-FFF2-40B4-BE49-F238E27FC236}">
                <a16:creationId xmlns:a16="http://schemas.microsoft.com/office/drawing/2014/main" id="{6D610CB5-4B30-2742-A5EB-5C3E4A6CD3E7}"/>
              </a:ext>
            </a:extLst>
          </p:cNvPr>
          <p:cNvSpPr/>
          <p:nvPr/>
        </p:nvSpPr>
        <p:spPr>
          <a:xfrm>
            <a:off x="7156566" y="3569025"/>
            <a:ext cx="789709" cy="472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4EF48FCA-89F8-0F4D-AE7F-0240C67784AB}"/>
              </a:ext>
            </a:extLst>
          </p:cNvPr>
          <p:cNvSpPr/>
          <p:nvPr/>
        </p:nvSpPr>
        <p:spPr>
          <a:xfrm>
            <a:off x="7156566" y="4574865"/>
            <a:ext cx="789709" cy="472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CBBE08DA-0127-9140-9535-08602AFAE423}"/>
              </a:ext>
            </a:extLst>
          </p:cNvPr>
          <p:cNvCxnSpPr>
            <a:cxnSpLocks/>
            <a:stCxn id="6" idx="5"/>
          </p:cNvCxnSpPr>
          <p:nvPr/>
        </p:nvCxnSpPr>
        <p:spPr>
          <a:xfrm flipV="1">
            <a:off x="3898705" y="3881445"/>
            <a:ext cx="3257861" cy="146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箭頭接點 14">
            <a:extLst>
              <a:ext uri="{FF2B5EF4-FFF2-40B4-BE49-F238E27FC236}">
                <a16:creationId xmlns:a16="http://schemas.microsoft.com/office/drawing/2014/main" id="{26332C3F-D21B-0044-B231-481DCC4A0A03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3898705" y="3896077"/>
            <a:ext cx="3257861" cy="1006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橢圓 4">
            <a:extLst>
              <a:ext uri="{FF2B5EF4-FFF2-40B4-BE49-F238E27FC236}">
                <a16:creationId xmlns:a16="http://schemas.microsoft.com/office/drawing/2014/main" id="{9CCA963F-BDC5-87B2-7695-83E838D4BD22}"/>
              </a:ext>
            </a:extLst>
          </p:cNvPr>
          <p:cNvSpPr/>
          <p:nvPr/>
        </p:nvSpPr>
        <p:spPr>
          <a:xfrm>
            <a:off x="5832327" y="3100252"/>
            <a:ext cx="666581" cy="472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014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怎麼學代數？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860FCA-0032-A04C-9321-362B83CD5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828398"/>
            <a:ext cx="9601196" cy="3318936"/>
          </a:xfrm>
        </p:spPr>
        <p:txBody>
          <a:bodyPr>
            <a:normAutofit/>
          </a:bodyPr>
          <a:lstStyle/>
          <a:p>
            <a:endParaRPr kumimoji="1" lang="zh-TW" altLang="en-US" sz="32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6FA20AB-08F2-324E-AEB8-761C5CA5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30" y="2059361"/>
            <a:ext cx="9994140" cy="407469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493D29F0-27C6-C846-B9E6-9C9BD70A3839}"/>
              </a:ext>
            </a:extLst>
          </p:cNvPr>
          <p:cNvSpPr/>
          <p:nvPr/>
        </p:nvSpPr>
        <p:spPr>
          <a:xfrm>
            <a:off x="3635298" y="2512861"/>
            <a:ext cx="981307" cy="412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C64172F4-4B82-5643-8167-BE709DF9B260}"/>
              </a:ext>
            </a:extLst>
          </p:cNvPr>
          <p:cNvSpPr/>
          <p:nvPr/>
        </p:nvSpPr>
        <p:spPr>
          <a:xfrm>
            <a:off x="4616605" y="2512861"/>
            <a:ext cx="981307" cy="412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D9A88483-36ED-DE4A-9ED4-1F562A70B143}"/>
              </a:ext>
            </a:extLst>
          </p:cNvPr>
          <p:cNvCxnSpPr/>
          <p:nvPr/>
        </p:nvCxnSpPr>
        <p:spPr>
          <a:xfrm>
            <a:off x="6918960" y="2925456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6CBF95A-E22F-684A-B1DC-CFE24DABE944}"/>
              </a:ext>
            </a:extLst>
          </p:cNvPr>
          <p:cNvCxnSpPr>
            <a:cxnSpLocks/>
          </p:cNvCxnSpPr>
          <p:nvPr/>
        </p:nvCxnSpPr>
        <p:spPr>
          <a:xfrm>
            <a:off x="2016512" y="3291216"/>
            <a:ext cx="3759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>
            <a:extLst>
              <a:ext uri="{FF2B5EF4-FFF2-40B4-BE49-F238E27FC236}">
                <a16:creationId xmlns:a16="http://schemas.microsoft.com/office/drawing/2014/main" id="{5390F347-FDE1-304D-A065-F1DFFF17F959}"/>
              </a:ext>
            </a:extLst>
          </p:cNvPr>
          <p:cNvSpPr/>
          <p:nvPr/>
        </p:nvSpPr>
        <p:spPr>
          <a:xfrm>
            <a:off x="5846214" y="3746186"/>
            <a:ext cx="981307" cy="412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0E47F85-23CD-56E4-71C3-F80E0C82217F}"/>
              </a:ext>
            </a:extLst>
          </p:cNvPr>
          <p:cNvCxnSpPr/>
          <p:nvPr/>
        </p:nvCxnSpPr>
        <p:spPr>
          <a:xfrm>
            <a:off x="3100251" y="4149886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橢圓 10">
            <a:extLst>
              <a:ext uri="{FF2B5EF4-FFF2-40B4-BE49-F238E27FC236}">
                <a16:creationId xmlns:a16="http://schemas.microsoft.com/office/drawing/2014/main" id="{ADE706E5-3C67-6EA4-5248-511E5C9BD7E4}"/>
              </a:ext>
            </a:extLst>
          </p:cNvPr>
          <p:cNvSpPr/>
          <p:nvPr/>
        </p:nvSpPr>
        <p:spPr>
          <a:xfrm>
            <a:off x="4957942" y="3746186"/>
            <a:ext cx="458792" cy="412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46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067A1-0493-0441-BBE3-35CC5A3F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6D964-844B-104E-AD8E-CD889FBD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4000" dirty="0">
                <a:solidFill>
                  <a:schemeClr val="bg1">
                    <a:lumMod val="8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為什麼要學數學？</a:t>
            </a:r>
            <a:endParaRPr kumimoji="1" lang="en-US" altLang="zh-TW" sz="4000" dirty="0">
              <a:solidFill>
                <a:schemeClr val="bg1">
                  <a:lumMod val="85000"/>
                </a:schemeClr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4000" dirty="0">
                <a:solidFill>
                  <a:schemeClr val="bg1">
                    <a:lumMod val="8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怎麼學代數？</a:t>
            </a:r>
            <a:endParaRPr kumimoji="1" lang="en-US" altLang="zh-TW" sz="4000" dirty="0">
              <a:solidFill>
                <a:schemeClr val="bg1">
                  <a:lumMod val="85000"/>
                </a:schemeClr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40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怎麼學幾何？</a:t>
            </a:r>
            <a:endParaRPr kumimoji="1" lang="en-US" altLang="zh-TW" sz="40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836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休息一下 來玩個遊戲吧！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休息一下</a:t>
            </a:r>
            <a:r>
              <a:rPr dirty="0">
                <a:latin typeface="Hannotate TC" panose="03000500000000000000" pitchFamily="66" charset="-120"/>
                <a:ea typeface="Hannotate TC" panose="03000500000000000000" pitchFamily="66" charset="-120"/>
              </a:rPr>
              <a:t> </a:t>
            </a:r>
            <a:r>
              <a:rPr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來玩個遊戲吧</a:t>
            </a:r>
            <a:r>
              <a:rPr dirty="0">
                <a:latin typeface="Hannotate TC" panose="03000500000000000000" pitchFamily="66" charset="-120"/>
                <a:ea typeface="Hannotate TC" panose="03000500000000000000" pitchFamily="66" charset="-120"/>
              </a:rPr>
              <a:t>！</a:t>
            </a:r>
          </a:p>
        </p:txBody>
      </p:sp>
      <p:pic>
        <p:nvPicPr>
          <p:cNvPr id="173" name="pasted-image.tiff" descr="pasted-image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56683" y="1038267"/>
            <a:ext cx="3278635" cy="4781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067A1-0493-0441-BBE3-35CC5A3F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6D964-844B-104E-AD8E-CD889FBD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40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為什麼要學數學？</a:t>
            </a:r>
            <a:endParaRPr kumimoji="1" lang="en-US" altLang="zh-TW" sz="40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40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怎麼學代數？</a:t>
            </a:r>
            <a:endParaRPr kumimoji="1" lang="en-US" altLang="zh-TW" sz="40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40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怎麼學幾何？</a:t>
            </a:r>
            <a:endParaRPr kumimoji="1" lang="en-US" altLang="zh-TW" sz="40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7183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這是威利…"/>
          <p:cNvSpPr txBox="1">
            <a:spLocks noGrp="1"/>
          </p:cNvSpPr>
          <p:nvPr>
            <p:ph type="title"/>
          </p:nvPr>
        </p:nvSpPr>
        <p:spPr>
          <a:xfrm>
            <a:off x="908050" y="616098"/>
            <a:ext cx="5251450" cy="539100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60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這是威利</a:t>
            </a:r>
            <a:endParaRPr sz="60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spcBef>
                <a:spcPts val="2100"/>
              </a:spcBef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無論他去到哪</a:t>
            </a:r>
            <a:endParaRPr sz="32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spcBef>
                <a:spcPts val="2100"/>
              </a:spcBef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總是穿著紅白條紋毛衣</a:t>
            </a:r>
            <a:endParaRPr sz="32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spcBef>
                <a:spcPts val="2100"/>
              </a:spcBef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戴著眼鏡與針織帽</a:t>
            </a:r>
            <a:endParaRPr sz="32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spcBef>
                <a:spcPts val="2100"/>
              </a:spcBef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穿著牛仔褲</a:t>
            </a:r>
            <a:endParaRPr sz="32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spcBef>
                <a:spcPts val="2100"/>
              </a:spcBef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拿著拐杖</a:t>
            </a:r>
            <a:endParaRPr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</p:txBody>
      </p:sp>
      <p:grpSp>
        <p:nvGrpSpPr>
          <p:cNvPr id="178" name="pasted-image.tiff"/>
          <p:cNvGrpSpPr/>
          <p:nvPr/>
        </p:nvGrpSpPr>
        <p:grpSpPr>
          <a:xfrm>
            <a:off x="7490086" y="927100"/>
            <a:ext cx="2329929" cy="5080000"/>
            <a:chOff x="0" y="0"/>
            <a:chExt cx="4659856" cy="10160000"/>
          </a:xfrm>
        </p:grpSpPr>
        <p:pic>
          <p:nvPicPr>
            <p:cNvPr id="177" name="pasted-image.tiff" descr="pasted-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4405857" cy="9829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pasted-image.tiff" descr="pasted-image.tif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659857" cy="101600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 bldLvl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image.tiff" descr="pasted-image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7453" y="341474"/>
            <a:ext cx="11351422" cy="6179331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71D7485C-3C03-5561-11C6-3E4486D71F06}"/>
              </a:ext>
            </a:extLst>
          </p:cNvPr>
          <p:cNvSpPr/>
          <p:nvPr/>
        </p:nvSpPr>
        <p:spPr>
          <a:xfrm>
            <a:off x="8736706" y="170481"/>
            <a:ext cx="2836190" cy="60598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90" y="274443"/>
            <a:ext cx="8395220" cy="629641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搜尋"/>
          <p:cNvSpPr/>
          <p:nvPr/>
        </p:nvSpPr>
        <p:spPr>
          <a:xfrm>
            <a:off x="5707675" y="5100951"/>
            <a:ext cx="1818185" cy="2131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FF462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699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fast" advClick="1" p14:dur="699">
        <p:wipe dir="l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怎麼學幾何？</a:t>
            </a:r>
          </a:p>
        </p:txBody>
      </p:sp>
      <p:sp>
        <p:nvSpPr>
          <p:cNvPr id="6" name="休息一下 來玩個遊戲吧！">
            <a:extLst>
              <a:ext uri="{FF2B5EF4-FFF2-40B4-BE49-F238E27FC236}">
                <a16:creationId xmlns:a16="http://schemas.microsoft.com/office/drawing/2014/main" id="{A05E0D1F-4D09-0C42-E54B-A38EF702D920}"/>
              </a:ext>
            </a:extLst>
          </p:cNvPr>
          <p:cNvSpPr txBox="1">
            <a:spLocks/>
          </p:cNvSpPr>
          <p:nvPr/>
        </p:nvSpPr>
        <p:spPr>
          <a:xfrm>
            <a:off x="1187450" y="2571750"/>
            <a:ext cx="9810750" cy="17145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4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從 </a:t>
            </a:r>
            <a:r>
              <a:rPr lang="zh-TW" altLang="en-US" sz="5400" b="1" u="sng" dirty="0">
                <a:latin typeface="Hannotate TC" panose="03000500000000000000" pitchFamily="66" charset="-120"/>
                <a:ea typeface="Hannotate TC" panose="03000500000000000000" pitchFamily="66" charset="-120"/>
              </a:rPr>
              <a:t>定義</a:t>
            </a:r>
            <a:r>
              <a:rPr lang="zh-TW" altLang="en-US" sz="54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 出發！！</a:t>
            </a:r>
          </a:p>
        </p:txBody>
      </p:sp>
    </p:spTree>
    <p:extLst>
      <p:ext uri="{BB962C8B-B14F-4D97-AF65-F5344CB8AC3E}">
        <p14:creationId xmlns:p14="http://schemas.microsoft.com/office/powerpoint/2010/main" val="27637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這是威利…"/>
          <p:cNvSpPr txBox="1">
            <a:spLocks noGrp="1"/>
          </p:cNvSpPr>
          <p:nvPr>
            <p:ph type="title"/>
          </p:nvPr>
        </p:nvSpPr>
        <p:spPr>
          <a:xfrm>
            <a:off x="1342003" y="616098"/>
            <a:ext cx="5251450" cy="539100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60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這是威利</a:t>
            </a:r>
            <a:endParaRPr sz="60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spcBef>
                <a:spcPts val="2100"/>
              </a:spcBef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無論他去到哪</a:t>
            </a:r>
            <a:endParaRPr sz="32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spcBef>
                <a:spcPts val="2100"/>
              </a:spcBef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總是穿著紅白條紋毛衣</a:t>
            </a:r>
            <a:endParaRPr sz="32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spcBef>
                <a:spcPts val="2100"/>
              </a:spcBef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戴著眼鏡與針織帽</a:t>
            </a:r>
            <a:endParaRPr sz="32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spcBef>
                <a:spcPts val="2100"/>
              </a:spcBef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穿著牛仔褲</a:t>
            </a:r>
            <a:endParaRPr sz="32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spcBef>
                <a:spcPts val="2100"/>
              </a:spcBef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拿著拐杖</a:t>
            </a:r>
            <a:endParaRPr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</p:txBody>
      </p:sp>
      <p:grpSp>
        <p:nvGrpSpPr>
          <p:cNvPr id="178" name="pasted-image.tiff"/>
          <p:cNvGrpSpPr/>
          <p:nvPr/>
        </p:nvGrpSpPr>
        <p:grpSpPr>
          <a:xfrm>
            <a:off x="7490086" y="927100"/>
            <a:ext cx="2329929" cy="5080000"/>
            <a:chOff x="0" y="0"/>
            <a:chExt cx="4659856" cy="10160000"/>
          </a:xfrm>
        </p:grpSpPr>
        <p:pic>
          <p:nvPicPr>
            <p:cNvPr id="177" name="pasted-image.tiff" descr="pasted-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4405857" cy="9829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pasted-image.tiff" descr="pasted-image.tif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659857" cy="101600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0052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這是沙漏…"/>
          <p:cNvSpPr txBox="1">
            <a:spLocks noGrp="1"/>
          </p:cNvSpPr>
          <p:nvPr>
            <p:ph type="title"/>
          </p:nvPr>
        </p:nvSpPr>
        <p:spPr>
          <a:xfrm>
            <a:off x="992039" y="1602908"/>
            <a:ext cx="5251450" cy="365218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sz="60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這是沙漏</a:t>
            </a:r>
            <a:endParaRPr sz="60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lnSpc>
                <a:spcPct val="150000"/>
              </a:lnSpc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他上下平行</a:t>
            </a:r>
            <a:endParaRPr sz="32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>
              <a:lnSpc>
                <a:spcPct val="150000"/>
              </a:lnSpc>
              <a:defRPr sz="5200"/>
            </a:pPr>
            <a:r>
              <a:rPr sz="3200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中間交叉</a:t>
            </a:r>
            <a:endParaRPr sz="32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</p:txBody>
      </p:sp>
      <p:pic>
        <p:nvPicPr>
          <p:cNvPr id="199" name="截圖 2021-11-08 下午11.29.14.png" descr="截圖 2021-11-08 下午11.29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489" y="1770255"/>
            <a:ext cx="4823122" cy="3317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uiExpand="1" build="p" bldLvl="5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截圖 2021-11-08 下午11.34.15.png" descr="截圖 2021-11-08 下午11.34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041" y="286673"/>
            <a:ext cx="8669919" cy="62846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群組"/>
          <p:cNvGrpSpPr/>
          <p:nvPr/>
        </p:nvGrpSpPr>
        <p:grpSpPr>
          <a:xfrm>
            <a:off x="2527760" y="3424147"/>
            <a:ext cx="4388166" cy="2572326"/>
            <a:chOff x="15957" y="0"/>
            <a:chExt cx="8776331" cy="5144650"/>
          </a:xfrm>
        </p:grpSpPr>
        <p:sp>
          <p:nvSpPr>
            <p:cNvPr id="202" name="線條"/>
            <p:cNvSpPr/>
            <p:nvPr/>
          </p:nvSpPr>
          <p:spPr>
            <a:xfrm>
              <a:off x="2850266" y="9705"/>
              <a:ext cx="4423098" cy="1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03" name="線條"/>
            <p:cNvSpPr/>
            <p:nvPr/>
          </p:nvSpPr>
          <p:spPr>
            <a:xfrm flipV="1">
              <a:off x="4875915" y="31068"/>
              <a:ext cx="2401971" cy="1665803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04" name="線條"/>
            <p:cNvSpPr/>
            <p:nvPr/>
          </p:nvSpPr>
          <p:spPr>
            <a:xfrm flipH="1" flipV="1">
              <a:off x="2778091" y="0"/>
              <a:ext cx="2126006" cy="1727940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05" name="線條"/>
            <p:cNvSpPr/>
            <p:nvPr/>
          </p:nvSpPr>
          <p:spPr>
            <a:xfrm flipH="1" flipV="1">
              <a:off x="24908" y="5125235"/>
              <a:ext cx="8756935" cy="1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06" name="線條"/>
            <p:cNvSpPr/>
            <p:nvPr/>
          </p:nvSpPr>
          <p:spPr>
            <a:xfrm flipH="1">
              <a:off x="15957" y="1750110"/>
              <a:ext cx="4882679" cy="3332389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07" name="線條"/>
            <p:cNvSpPr/>
            <p:nvPr/>
          </p:nvSpPr>
          <p:spPr>
            <a:xfrm>
              <a:off x="4864321" y="1687957"/>
              <a:ext cx="3927968" cy="3456694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</p:grpSp>
      <p:grpSp>
        <p:nvGrpSpPr>
          <p:cNvPr id="213" name="群組"/>
          <p:cNvGrpSpPr/>
          <p:nvPr/>
        </p:nvGrpSpPr>
        <p:grpSpPr>
          <a:xfrm>
            <a:off x="2510304" y="869868"/>
            <a:ext cx="7341140" cy="5118265"/>
            <a:chOff x="0" y="0"/>
            <a:chExt cx="14682277" cy="10236529"/>
          </a:xfrm>
        </p:grpSpPr>
        <p:sp>
          <p:nvSpPr>
            <p:cNvPr id="209" name="線條"/>
            <p:cNvSpPr/>
            <p:nvPr/>
          </p:nvSpPr>
          <p:spPr>
            <a:xfrm flipV="1">
              <a:off x="8726849" y="12641"/>
              <a:ext cx="5909248" cy="10211248"/>
            </a:xfrm>
            <a:prstGeom prst="line">
              <a:avLst/>
            </a:prstGeom>
            <a:noFill/>
            <a:ln w="177800" cap="flat">
              <a:solidFill>
                <a:srgbClr val="00FF2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10" name="線條"/>
            <p:cNvSpPr/>
            <p:nvPr/>
          </p:nvSpPr>
          <p:spPr>
            <a:xfrm flipV="1">
              <a:off x="-1" y="0"/>
              <a:ext cx="14682280" cy="10236530"/>
            </a:xfrm>
            <a:prstGeom prst="line">
              <a:avLst/>
            </a:prstGeom>
            <a:noFill/>
            <a:ln w="177800" cap="flat">
              <a:solidFill>
                <a:srgbClr val="00FF2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11" name="線條"/>
            <p:cNvSpPr/>
            <p:nvPr/>
          </p:nvSpPr>
          <p:spPr>
            <a:xfrm>
              <a:off x="2907931" y="5152981"/>
              <a:ext cx="5886168" cy="5055808"/>
            </a:xfrm>
            <a:prstGeom prst="line">
              <a:avLst/>
            </a:prstGeom>
            <a:noFill/>
            <a:ln w="177800" cap="flat">
              <a:solidFill>
                <a:srgbClr val="00FF2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12" name="線條"/>
            <p:cNvSpPr/>
            <p:nvPr/>
          </p:nvSpPr>
          <p:spPr>
            <a:xfrm flipV="1">
              <a:off x="114258" y="5276043"/>
              <a:ext cx="2717622" cy="4809683"/>
            </a:xfrm>
            <a:prstGeom prst="line">
              <a:avLst/>
            </a:prstGeom>
            <a:noFill/>
            <a:ln w="177800" cap="flat">
              <a:solidFill>
                <a:srgbClr val="00FF2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</p:grpSp>
      <p:grpSp>
        <p:nvGrpSpPr>
          <p:cNvPr id="218" name="群組"/>
          <p:cNvGrpSpPr/>
          <p:nvPr/>
        </p:nvGrpSpPr>
        <p:grpSpPr>
          <a:xfrm>
            <a:off x="2534337" y="786163"/>
            <a:ext cx="7342954" cy="5195735"/>
            <a:chOff x="0" y="0"/>
            <a:chExt cx="14685906" cy="10391468"/>
          </a:xfrm>
        </p:grpSpPr>
        <p:sp>
          <p:nvSpPr>
            <p:cNvPr id="214" name="線條"/>
            <p:cNvSpPr/>
            <p:nvPr/>
          </p:nvSpPr>
          <p:spPr>
            <a:xfrm>
              <a:off x="2829738" y="5272146"/>
              <a:ext cx="8809763" cy="1"/>
            </a:xfrm>
            <a:prstGeom prst="line">
              <a:avLst/>
            </a:prstGeom>
            <a:noFill/>
            <a:ln w="177800" cap="flat">
              <a:solidFill>
                <a:srgbClr val="0161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15" name="線條"/>
            <p:cNvSpPr/>
            <p:nvPr/>
          </p:nvSpPr>
          <p:spPr>
            <a:xfrm flipV="1">
              <a:off x="73607" y="5213295"/>
              <a:ext cx="2842883" cy="5058083"/>
            </a:xfrm>
            <a:prstGeom prst="line">
              <a:avLst/>
            </a:prstGeom>
            <a:noFill/>
            <a:ln w="177800" cap="flat">
              <a:solidFill>
                <a:srgbClr val="0161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16" name="線條"/>
            <p:cNvSpPr/>
            <p:nvPr/>
          </p:nvSpPr>
          <p:spPr>
            <a:xfrm flipV="1">
              <a:off x="0" y="179881"/>
              <a:ext cx="14586150" cy="10211588"/>
            </a:xfrm>
            <a:prstGeom prst="line">
              <a:avLst/>
            </a:prstGeom>
            <a:noFill/>
            <a:ln w="177800" cap="flat">
              <a:solidFill>
                <a:srgbClr val="0161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17" name="線條"/>
            <p:cNvSpPr/>
            <p:nvPr/>
          </p:nvSpPr>
          <p:spPr>
            <a:xfrm flipV="1">
              <a:off x="11605999" y="-1"/>
              <a:ext cx="3079908" cy="5288242"/>
            </a:xfrm>
            <a:prstGeom prst="line">
              <a:avLst/>
            </a:prstGeom>
            <a:noFill/>
            <a:ln w="177800" cap="flat">
              <a:solidFill>
                <a:srgbClr val="0161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</p:grpSp>
      <p:grpSp>
        <p:nvGrpSpPr>
          <p:cNvPr id="223" name="群組"/>
          <p:cNvGrpSpPr/>
          <p:nvPr/>
        </p:nvGrpSpPr>
        <p:grpSpPr>
          <a:xfrm>
            <a:off x="3891585" y="865338"/>
            <a:ext cx="5953532" cy="3423947"/>
            <a:chOff x="0" y="0"/>
            <a:chExt cx="11907062" cy="6847891"/>
          </a:xfrm>
        </p:grpSpPr>
        <p:sp>
          <p:nvSpPr>
            <p:cNvPr id="219" name="線條"/>
            <p:cNvSpPr/>
            <p:nvPr/>
          </p:nvSpPr>
          <p:spPr>
            <a:xfrm>
              <a:off x="219625" y="5094624"/>
              <a:ext cx="8817664" cy="1"/>
            </a:xfrm>
            <a:prstGeom prst="line">
              <a:avLst/>
            </a:prstGeom>
            <a:noFill/>
            <a:ln w="177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20" name="線條"/>
            <p:cNvSpPr/>
            <p:nvPr/>
          </p:nvSpPr>
          <p:spPr>
            <a:xfrm>
              <a:off x="0" y="5079696"/>
              <a:ext cx="2154953" cy="1768196"/>
            </a:xfrm>
            <a:prstGeom prst="line">
              <a:avLst/>
            </a:prstGeom>
            <a:noFill/>
            <a:ln w="177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21" name="線條"/>
            <p:cNvSpPr/>
            <p:nvPr/>
          </p:nvSpPr>
          <p:spPr>
            <a:xfrm flipV="1">
              <a:off x="2169330" y="-1"/>
              <a:ext cx="9731127" cy="6805847"/>
            </a:xfrm>
            <a:prstGeom prst="line">
              <a:avLst/>
            </a:prstGeom>
            <a:noFill/>
            <a:ln w="177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  <p:sp>
          <p:nvSpPr>
            <p:cNvPr id="222" name="線條"/>
            <p:cNvSpPr/>
            <p:nvPr/>
          </p:nvSpPr>
          <p:spPr>
            <a:xfrm flipV="1">
              <a:off x="8958545" y="7168"/>
              <a:ext cx="2948518" cy="5054367"/>
            </a:xfrm>
            <a:prstGeom prst="line">
              <a:avLst/>
            </a:prstGeom>
            <a:noFill/>
            <a:ln w="177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4200"/>
              </a:pPr>
              <a:endParaRPr sz="2100"/>
            </a:p>
          </p:txBody>
        </p:sp>
      </p:grpSp>
      <p:pic>
        <p:nvPicPr>
          <p:cNvPr id="224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0230" y="1209158"/>
            <a:ext cx="2955058" cy="6092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5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5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5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60417 0.000000" pathEditMode="relative">
                                      <p:cBhvr>
                                        <p:cTn id="46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60417 0.000000 L 1.210417 0.000926" pathEditMode="relative">
                                      <p:cBhvr>
                                        <p:cTn id="49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 advAuto="0"/>
      <p:bldP spid="208" grpId="0" animBg="1" advAuto="0"/>
      <p:bldP spid="208" grpId="1" animBg="1" advAuto="0"/>
      <p:bldP spid="213" grpId="0" animBg="1" advAuto="0"/>
      <p:bldP spid="213" grpId="1" animBg="1" advAuto="0"/>
      <p:bldP spid="218" grpId="0" animBg="1" advAuto="0"/>
      <p:bldP spid="218" grpId="1" animBg="1" advAuto="0"/>
      <p:bldP spid="223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怎麼學幾何？</a:t>
            </a:r>
          </a:p>
        </p:txBody>
      </p:sp>
      <p:sp>
        <p:nvSpPr>
          <p:cNvPr id="6" name="休息一下 來玩個遊戲吧！">
            <a:extLst>
              <a:ext uri="{FF2B5EF4-FFF2-40B4-BE49-F238E27FC236}">
                <a16:creationId xmlns:a16="http://schemas.microsoft.com/office/drawing/2014/main" id="{A05E0D1F-4D09-0C42-E54B-A38EF702D920}"/>
              </a:ext>
            </a:extLst>
          </p:cNvPr>
          <p:cNvSpPr txBox="1">
            <a:spLocks/>
          </p:cNvSpPr>
          <p:nvPr/>
        </p:nvSpPr>
        <p:spPr>
          <a:xfrm>
            <a:off x="1187450" y="2571750"/>
            <a:ext cx="9810750" cy="17145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4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從 </a:t>
            </a:r>
            <a:r>
              <a:rPr lang="zh-TW" altLang="en-US" sz="5400" b="1" u="sng" dirty="0">
                <a:latin typeface="Hannotate TC" panose="03000500000000000000" pitchFamily="66" charset="-120"/>
                <a:ea typeface="Hannotate TC" panose="03000500000000000000" pitchFamily="66" charset="-120"/>
              </a:rPr>
              <a:t>定義</a:t>
            </a:r>
            <a:r>
              <a:rPr lang="zh-TW" altLang="en-US" sz="54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 出發！！</a:t>
            </a:r>
          </a:p>
        </p:txBody>
      </p:sp>
    </p:spTree>
    <p:extLst>
      <p:ext uri="{BB962C8B-B14F-4D97-AF65-F5344CB8AC3E}">
        <p14:creationId xmlns:p14="http://schemas.microsoft.com/office/powerpoint/2010/main" val="423016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怎麼學幾何？</a:t>
            </a:r>
          </a:p>
        </p:txBody>
      </p:sp>
      <p:sp>
        <p:nvSpPr>
          <p:cNvPr id="6" name="休息一下 來玩個遊戲吧！">
            <a:extLst>
              <a:ext uri="{FF2B5EF4-FFF2-40B4-BE49-F238E27FC236}">
                <a16:creationId xmlns:a16="http://schemas.microsoft.com/office/drawing/2014/main" id="{A05E0D1F-4D09-0C42-E54B-A38EF702D920}"/>
              </a:ext>
            </a:extLst>
          </p:cNvPr>
          <p:cNvSpPr txBox="1">
            <a:spLocks/>
          </p:cNvSpPr>
          <p:nvPr/>
        </p:nvSpPr>
        <p:spPr>
          <a:xfrm>
            <a:off x="1187449" y="2571749"/>
            <a:ext cx="4763899" cy="35655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畢氏定理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外角定理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六大基本做圖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五大全等性質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三大相似性質</a:t>
            </a:r>
          </a:p>
        </p:txBody>
      </p:sp>
      <p:sp>
        <p:nvSpPr>
          <p:cNvPr id="3" name="休息一下 來玩個遊戲吧！">
            <a:extLst>
              <a:ext uri="{FF2B5EF4-FFF2-40B4-BE49-F238E27FC236}">
                <a16:creationId xmlns:a16="http://schemas.microsoft.com/office/drawing/2014/main" id="{2AAB9B61-378A-7337-8454-39C0EA8BE37A}"/>
              </a:ext>
            </a:extLst>
          </p:cNvPr>
          <p:cNvSpPr txBox="1">
            <a:spLocks/>
          </p:cNvSpPr>
          <p:nvPr/>
        </p:nvSpPr>
        <p:spPr>
          <a:xfrm>
            <a:off x="6096000" y="2571749"/>
            <a:ext cx="4908551" cy="35655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平行線性質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特殊四邊形性質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中垂線與角平分線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三角形的三心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圓的性質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立體圖形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787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2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怎麼學幾何？</a:t>
            </a:r>
          </a:p>
        </p:txBody>
      </p:sp>
      <p:sp>
        <p:nvSpPr>
          <p:cNvPr id="6" name="休息一下 來玩個遊戲吧！">
            <a:extLst>
              <a:ext uri="{FF2B5EF4-FFF2-40B4-BE49-F238E27FC236}">
                <a16:creationId xmlns:a16="http://schemas.microsoft.com/office/drawing/2014/main" id="{A05E0D1F-4D09-0C42-E54B-A38EF702D920}"/>
              </a:ext>
            </a:extLst>
          </p:cNvPr>
          <p:cNvSpPr txBox="1">
            <a:spLocks/>
          </p:cNvSpPr>
          <p:nvPr/>
        </p:nvSpPr>
        <p:spPr>
          <a:xfrm>
            <a:off x="1187449" y="2571749"/>
            <a:ext cx="4763899" cy="35655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熟悉定義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觀察力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Hannotate TC" panose="03000500000000000000" pitchFamily="66" charset="-120"/>
                <a:ea typeface="Hannotate TC" panose="03000500000000000000" pitchFamily="66" charset="-120"/>
              </a:rPr>
              <a:t>聯想力</a:t>
            </a:r>
            <a:endParaRPr lang="en-US" altLang="zh-TW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 sz="3600" dirty="0">
              <a:latin typeface="Hannotate TC" panose="03000500000000000000" pitchFamily="66" charset="-120"/>
              <a:ea typeface="Hannotate TC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11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067A1-0493-0441-BBE3-35CC5A3F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6D964-844B-104E-AD8E-CD889FBD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40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為什麼要學數學？</a:t>
            </a:r>
            <a:endParaRPr kumimoji="1" lang="en-US" altLang="zh-TW" sz="40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4000" dirty="0">
                <a:solidFill>
                  <a:schemeClr val="bg1">
                    <a:lumMod val="8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怎麼學代數？</a:t>
            </a:r>
            <a:endParaRPr kumimoji="1" lang="en-US" altLang="zh-TW" sz="4000" dirty="0">
              <a:solidFill>
                <a:schemeClr val="bg1">
                  <a:lumMod val="85000"/>
                </a:schemeClr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4000" dirty="0">
                <a:solidFill>
                  <a:schemeClr val="bg1">
                    <a:lumMod val="8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怎麼學幾何？</a:t>
            </a:r>
            <a:endParaRPr kumimoji="1" lang="en-US" altLang="zh-TW" sz="4000" dirty="0">
              <a:solidFill>
                <a:schemeClr val="bg1">
                  <a:lumMod val="85000"/>
                </a:schemeClr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4904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橘色日落映襯下的吉薩金字塔" descr="橘色日落映襯下的吉薩金字塔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66" b="215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未提供相片說明。">
            <a:extLst>
              <a:ext uri="{FF2B5EF4-FFF2-40B4-BE49-F238E27FC236}">
                <a16:creationId xmlns:a16="http://schemas.microsoft.com/office/drawing/2014/main" id="{49E24EE9-3B9F-962D-AF4D-FF1D7688A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t="6779" r="2391" b="8701"/>
          <a:stretch/>
        </p:blipFill>
        <p:spPr bwMode="auto">
          <a:xfrm>
            <a:off x="2676041" y="207175"/>
            <a:ext cx="6839918" cy="64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4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60D324F-3F30-A946-9F14-74E5E9F22188}"/>
              </a:ext>
            </a:extLst>
          </p:cNvPr>
          <p:cNvSpPr txBox="1"/>
          <p:nvPr/>
        </p:nvSpPr>
        <p:spPr>
          <a:xfrm>
            <a:off x="5883727" y="1888139"/>
            <a:ext cx="56442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400" dirty="0">
                <a:latin typeface="BiauKai" panose="02010601000101010101" pitchFamily="2" charset="-120"/>
                <a:ea typeface="BiauKai" panose="02010601000101010101" pitchFamily="2" charset="-120"/>
              </a:rPr>
              <a:t>「</a:t>
            </a:r>
            <a:r>
              <a:rPr lang="zh-TW" altLang="en-US" sz="4400" dirty="0">
                <a:latin typeface="BiauKai" panose="02010601000101010101" pitchFamily="2" charset="-120"/>
                <a:ea typeface="BiauKai" panose="02010601000101010101" pitchFamily="2" charset="-120"/>
              </a:rPr>
              <a:t>當你手上握有鐵鎚時，全世界看起來就只剩下釘子。</a:t>
            </a:r>
            <a:r>
              <a:rPr kumimoji="1" lang="zh-TW" altLang="en-US" sz="4400" dirty="0">
                <a:latin typeface="BiauKai" panose="02010601000101010101" pitchFamily="2" charset="-120"/>
                <a:ea typeface="BiauKai" panose="02010601000101010101" pitchFamily="2" charset="-120"/>
              </a:rPr>
              <a:t>」</a:t>
            </a:r>
            <a:endParaRPr kumimoji="1" lang="en-US" altLang="zh-TW" sz="4400" dirty="0">
              <a:latin typeface="BiauKai" panose="02010601000101010101" pitchFamily="2" charset="-120"/>
              <a:ea typeface="BiauKai" panose="02010601000101010101" pitchFamily="2" charset="-120"/>
            </a:endParaRPr>
          </a:p>
          <a:p>
            <a:endParaRPr kumimoji="1" lang="en-US" altLang="zh-TW" sz="44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984211-5C50-E7C8-95AB-CFF8E368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0" y="529494"/>
            <a:ext cx="4659084" cy="588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2CE899E-9FDC-BAE0-A7A8-3E76272469B9}"/>
              </a:ext>
            </a:extLst>
          </p:cNvPr>
          <p:cNvSpPr txBox="1"/>
          <p:nvPr/>
        </p:nvSpPr>
        <p:spPr>
          <a:xfrm>
            <a:off x="5470854" y="4799036"/>
            <a:ext cx="6230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2400" dirty="0">
                <a:latin typeface="BiauKai" panose="02010601000101010101" pitchFamily="2" charset="-120"/>
                <a:ea typeface="BiauKai" panose="02010601000101010101" pitchFamily="2" charset="-120"/>
              </a:rPr>
              <a:t>馬斯洛（</a:t>
            </a:r>
            <a:r>
              <a:rPr lang="en" altLang="zh-TW" sz="2400" dirty="0">
                <a:latin typeface="BiauKai" panose="02010601000101010101" pitchFamily="2" charset="-120"/>
                <a:ea typeface="BiauKai" panose="02010601000101010101" pitchFamily="2" charset="-120"/>
              </a:rPr>
              <a:t>Abraham Harold Maslow</a:t>
            </a:r>
            <a:r>
              <a:rPr lang="zh-TW" altLang="en-US" sz="2400" dirty="0">
                <a:latin typeface="BiauKai" panose="02010601000101010101" pitchFamily="2" charset="-120"/>
                <a:ea typeface="BiauKai" panose="02010601000101010101" pitchFamily="2" charset="-120"/>
              </a:rPr>
              <a:t>）</a:t>
            </a:r>
            <a:endParaRPr kumimoji="1" lang="zh-TW" altLang="en-US" sz="44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13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25AFB2E-2D2E-F74E-9591-810A99A1AC17}"/>
              </a:ext>
            </a:extLst>
          </p:cNvPr>
          <p:cNvSpPr/>
          <p:nvPr/>
        </p:nvSpPr>
        <p:spPr>
          <a:xfrm>
            <a:off x="2146300" y="2110770"/>
            <a:ext cx="789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「我去買東西又不會用到</a:t>
            </a:r>
            <a:r>
              <a:rPr kumimoji="1" lang="en-US" altLang="zh-TW" sz="4800" i="1" dirty="0">
                <a:latin typeface="Times" pitchFamily="2" charset="0"/>
                <a:ea typeface="Hannotate SC" panose="03000500000000000000" pitchFamily="66" charset="-122"/>
              </a:rPr>
              <a:t>x</a:t>
            </a:r>
            <a:r>
              <a:rPr kumimoji="1" lang="zh-CN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，</a:t>
            </a:r>
            <a:endParaRPr kumimoji="1" lang="en-US" altLang="zh-CN" sz="48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r>
              <a:rPr kumimoji="1" lang="en-US" altLang="zh-CN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   </a:t>
            </a:r>
            <a:r>
              <a:rPr kumimoji="1" lang="zh-CN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我幹嘛要學數學？</a:t>
            </a:r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42704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048684E-BEDA-364C-A8D0-362B7ACE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403" y="1998028"/>
            <a:ext cx="5585626" cy="312200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66F1598-9404-7087-8C91-B16127C26DBB}"/>
              </a:ext>
            </a:extLst>
          </p:cNvPr>
          <p:cNvSpPr/>
          <p:nvPr/>
        </p:nvSpPr>
        <p:spPr>
          <a:xfrm>
            <a:off x="2303516" y="5264306"/>
            <a:ext cx="789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哪一個平均一個月比較便宜？</a:t>
            </a:r>
          </a:p>
        </p:txBody>
      </p:sp>
    </p:spTree>
    <p:extLst>
      <p:ext uri="{BB962C8B-B14F-4D97-AF65-F5344CB8AC3E}">
        <p14:creationId xmlns:p14="http://schemas.microsoft.com/office/powerpoint/2010/main" val="33354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66F1598-9404-7087-8C91-B16127C26DBB}"/>
              </a:ext>
            </a:extLst>
          </p:cNvPr>
          <p:cNvSpPr/>
          <p:nvPr/>
        </p:nvSpPr>
        <p:spPr>
          <a:xfrm>
            <a:off x="2303516" y="5264306"/>
            <a:ext cx="789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如何改善交通事故發生率？</a:t>
            </a:r>
          </a:p>
        </p:txBody>
      </p:sp>
      <p:pic>
        <p:nvPicPr>
          <p:cNvPr id="1026" name="Picture 2" descr="ㄏㄞˊ錢、外拋、台七乙？「山道猴子」達人必懂二十個流行梗：純正猴子系的一生- 開新聞OPEN! News">
            <a:extLst>
              <a:ext uri="{FF2B5EF4-FFF2-40B4-BE49-F238E27FC236}">
                <a16:creationId xmlns:a16="http://schemas.microsoft.com/office/drawing/2014/main" id="{8F92889D-E7AC-1E1A-3E61-31A22E73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639" y="1958526"/>
            <a:ext cx="6296722" cy="330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5160789-AD37-E21F-E0AA-62CB58199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22" y="180590"/>
            <a:ext cx="10156556" cy="649682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CBC9F93-6BE2-BE41-E4E4-328064995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5" t="41829" r="46236" b="34542"/>
          <a:stretch/>
        </p:blipFill>
        <p:spPr>
          <a:xfrm>
            <a:off x="1030936" y="1836723"/>
            <a:ext cx="10143342" cy="3262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4DB89A34-9B66-EAF4-5B5C-08B1D7A1E19D}"/>
              </a:ext>
            </a:extLst>
          </p:cNvPr>
          <p:cNvSpPr/>
          <p:nvPr/>
        </p:nvSpPr>
        <p:spPr>
          <a:xfrm>
            <a:off x="9597702" y="1836723"/>
            <a:ext cx="1223234" cy="493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13CDCE0-91AD-984F-5B0E-823634B01F38}"/>
              </a:ext>
            </a:extLst>
          </p:cNvPr>
          <p:cNvCxnSpPr>
            <a:cxnSpLocks/>
            <a:endCxn id="10" idx="4"/>
          </p:cNvCxnSpPr>
          <p:nvPr/>
        </p:nvCxnSpPr>
        <p:spPr>
          <a:xfrm>
            <a:off x="1582377" y="2330589"/>
            <a:ext cx="8626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>
            <a:extLst>
              <a:ext uri="{FF2B5EF4-FFF2-40B4-BE49-F238E27FC236}">
                <a16:creationId xmlns:a16="http://schemas.microsoft.com/office/drawing/2014/main" id="{6961DA8F-8FC6-3429-8D64-2AA01AA47148}"/>
              </a:ext>
            </a:extLst>
          </p:cNvPr>
          <p:cNvSpPr/>
          <p:nvPr/>
        </p:nvSpPr>
        <p:spPr>
          <a:xfrm>
            <a:off x="9595122" y="2376582"/>
            <a:ext cx="1223234" cy="493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0149AA29-9632-A83F-D467-C0052A84DC05}"/>
              </a:ext>
            </a:extLst>
          </p:cNvPr>
          <p:cNvCxnSpPr>
            <a:cxnSpLocks/>
            <a:endCxn id="14" idx="4"/>
          </p:cNvCxnSpPr>
          <p:nvPr/>
        </p:nvCxnSpPr>
        <p:spPr>
          <a:xfrm>
            <a:off x="1579797" y="2870448"/>
            <a:ext cx="8626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>
            <a:extLst>
              <a:ext uri="{FF2B5EF4-FFF2-40B4-BE49-F238E27FC236}">
                <a16:creationId xmlns:a16="http://schemas.microsoft.com/office/drawing/2014/main" id="{4FBC2D8C-C331-FDD5-24D1-6B9975ADF97A}"/>
              </a:ext>
            </a:extLst>
          </p:cNvPr>
          <p:cNvSpPr/>
          <p:nvPr/>
        </p:nvSpPr>
        <p:spPr>
          <a:xfrm>
            <a:off x="9595122" y="2888025"/>
            <a:ext cx="1223234" cy="493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ADAA4C1-E8BD-B0E0-3746-50FC218C8C78}"/>
              </a:ext>
            </a:extLst>
          </p:cNvPr>
          <p:cNvCxnSpPr>
            <a:cxnSpLocks/>
            <a:endCxn id="16" idx="4"/>
          </p:cNvCxnSpPr>
          <p:nvPr/>
        </p:nvCxnSpPr>
        <p:spPr>
          <a:xfrm>
            <a:off x="1579797" y="3381891"/>
            <a:ext cx="8626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>
            <a:extLst>
              <a:ext uri="{FF2B5EF4-FFF2-40B4-BE49-F238E27FC236}">
                <a16:creationId xmlns:a16="http://schemas.microsoft.com/office/drawing/2014/main" id="{42D7C196-A001-BA76-B4DE-8A79ED118CB7}"/>
              </a:ext>
            </a:extLst>
          </p:cNvPr>
          <p:cNvSpPr/>
          <p:nvPr/>
        </p:nvSpPr>
        <p:spPr>
          <a:xfrm>
            <a:off x="9595122" y="4313869"/>
            <a:ext cx="1223234" cy="493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F4DCB6DE-39C3-BA76-900A-47FA140883F2}"/>
              </a:ext>
            </a:extLst>
          </p:cNvPr>
          <p:cNvCxnSpPr>
            <a:cxnSpLocks/>
            <a:endCxn id="18" idx="4"/>
          </p:cNvCxnSpPr>
          <p:nvPr/>
        </p:nvCxnSpPr>
        <p:spPr>
          <a:xfrm>
            <a:off x="1579797" y="4807735"/>
            <a:ext cx="8626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08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4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860FCA-0032-A04C-9321-362B83CD55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3812" y="2425699"/>
            <a:ext cx="9604375" cy="344963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「如果我有</a:t>
            </a:r>
            <a:r>
              <a:rPr lang="en-US" altLang="zh-TW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100</a:t>
            </a:r>
            <a:r>
              <a:rPr lang="zh-CN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萬</a:t>
            </a:r>
            <a:r>
              <a:rPr lang="zh-TW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」</a:t>
            </a:r>
            <a:endParaRPr lang="en-US" altLang="zh-TW" sz="32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endParaRPr lang="en-US" altLang="zh-TW" sz="32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marL="0" indent="0">
              <a:buNone/>
            </a:pPr>
            <a:r>
              <a:rPr lang="zh-TW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「如果我有一百萬，我會把它存進銀行，讓它生利息，直到一千萬時，把錢領出來，買房子養老。」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F5E9D30-77C0-4126-C2F5-69673DC1CE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6987" y="982663"/>
            <a:ext cx="9601200" cy="1303337"/>
          </a:xfrm>
        </p:spPr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</p:spTree>
    <p:extLst>
      <p:ext uri="{BB962C8B-B14F-4D97-AF65-F5344CB8AC3E}">
        <p14:creationId xmlns:p14="http://schemas.microsoft.com/office/powerpoint/2010/main" val="11448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84208439-CFC5-D94B-94B5-39F3DF5010EF}"/>
                  </a:ext>
                </a:extLst>
              </p:cNvPr>
              <p:cNvSpPr txBox="1"/>
              <p:nvPr/>
            </p:nvSpPr>
            <p:spPr>
              <a:xfrm>
                <a:off x="1451579" y="2248930"/>
                <a:ext cx="276678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第一年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：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100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</m:oMath>
                  </m:oMathPara>
                </a14:m>
                <a:endParaRPr kumimoji="1" lang="zh-TW" altLang="en-US" sz="3200" dirty="0">
                  <a:latin typeface="BiauKai" panose="02010601000101010101" pitchFamily="2" charset="-120"/>
                  <a:ea typeface="BiauKai" panose="02010601000101010101" pitchFamily="2" charset="-120"/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84208439-CFC5-D94B-94B5-39F3DF501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79" y="2248930"/>
                <a:ext cx="2766783" cy="492443"/>
              </a:xfrm>
              <a:prstGeom prst="rect">
                <a:avLst/>
              </a:prstGeom>
              <a:blipFill>
                <a:blip r:embed="rId3"/>
                <a:stretch>
                  <a:fillRect l="-3653" t="-7500" r="-3653" b="-2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B6B442B5-9FEA-684E-9032-C2838C6BC764}"/>
                  </a:ext>
                </a:extLst>
              </p:cNvPr>
              <p:cNvSpPr txBox="1"/>
              <p:nvPr/>
            </p:nvSpPr>
            <p:spPr>
              <a:xfrm>
                <a:off x="1451579" y="2836596"/>
                <a:ext cx="51007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第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二</m:t>
                      </m:r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年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：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100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  <m:r>
                        <m:rPr>
                          <m:nor/>
                        </m:rPr>
                        <a:rPr kumimoji="1" lang="en-US" altLang="zh-TW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×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1.01=101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</m:oMath>
                  </m:oMathPara>
                </a14:m>
                <a:endParaRPr kumimoji="1" lang="zh-TW" altLang="en-US" sz="3200" dirty="0">
                  <a:latin typeface="BiauKai" panose="02010601000101010101" pitchFamily="2" charset="-120"/>
                  <a:ea typeface="BiauKai" panose="02010601000101010101" pitchFamily="2" charset="-120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B6B442B5-9FEA-684E-9032-C2838C6BC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79" y="2836596"/>
                <a:ext cx="5100755" cy="492443"/>
              </a:xfrm>
              <a:prstGeom prst="rect">
                <a:avLst/>
              </a:prstGeom>
              <a:blipFill>
                <a:blip r:embed="rId4"/>
                <a:stretch>
                  <a:fillRect l="-1741" t="-7500" r="-1990" b="-2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8F683C6-B53C-6F45-A8CC-5816BF33D9E0}"/>
                  </a:ext>
                </a:extLst>
              </p:cNvPr>
              <p:cNvSpPr txBox="1"/>
              <p:nvPr/>
            </p:nvSpPr>
            <p:spPr>
              <a:xfrm>
                <a:off x="1451579" y="3424262"/>
                <a:ext cx="5795882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第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三</m:t>
                      </m:r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年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：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100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  <m:r>
                        <m:rPr>
                          <m:nor/>
                        </m:rPr>
                        <a:rPr kumimoji="1" lang="en-US" altLang="zh-TW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TW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1.01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=102.01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</m:oMath>
                  </m:oMathPara>
                </a14:m>
                <a:endParaRPr kumimoji="1" lang="zh-TW" altLang="en-US" sz="3200" dirty="0">
                  <a:latin typeface="BiauKai" panose="02010601000101010101" pitchFamily="2" charset="-120"/>
                  <a:ea typeface="BiauKai" panose="02010601000101010101" pitchFamily="2" charset="-12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8F683C6-B53C-6F45-A8CC-5816BF33D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79" y="3424262"/>
                <a:ext cx="5795882" cy="565091"/>
              </a:xfrm>
              <a:prstGeom prst="rect">
                <a:avLst/>
              </a:prstGeom>
              <a:blipFill>
                <a:blip r:embed="rId5"/>
                <a:stretch>
                  <a:fillRect l="-1532" t="-2222" r="-1532" b="-24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24695ACC-5B2A-534E-9A7D-AE1BF72B115C}"/>
                  </a:ext>
                </a:extLst>
              </p:cNvPr>
              <p:cNvSpPr txBox="1"/>
              <p:nvPr/>
            </p:nvSpPr>
            <p:spPr>
              <a:xfrm>
                <a:off x="1451579" y="4011928"/>
                <a:ext cx="5795882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第四年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：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100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  <m:r>
                        <m:rPr>
                          <m:nor/>
                        </m:rPr>
                        <a:rPr kumimoji="1" lang="en-US" altLang="zh-TW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TW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1.01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=103.03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</m:oMath>
                  </m:oMathPara>
                </a14:m>
                <a:endParaRPr kumimoji="1" lang="zh-TW" altLang="en-US" sz="3200" dirty="0">
                  <a:latin typeface="BiauKai" panose="02010601000101010101" pitchFamily="2" charset="-120"/>
                  <a:ea typeface="BiauKai" panose="02010601000101010101" pitchFamily="2" charset="-120"/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24695ACC-5B2A-534E-9A7D-AE1BF72B1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79" y="4011928"/>
                <a:ext cx="5795882" cy="565091"/>
              </a:xfrm>
              <a:prstGeom prst="rect">
                <a:avLst/>
              </a:prstGeom>
              <a:blipFill>
                <a:blip r:embed="rId6"/>
                <a:stretch>
                  <a:fillRect l="-1532" t="-2174" r="-1532" b="-217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7D7E273A-5607-CD4E-A4C3-0C066D4CB482}"/>
              </a:ext>
            </a:extLst>
          </p:cNvPr>
          <p:cNvSpPr txBox="1"/>
          <p:nvPr/>
        </p:nvSpPr>
        <p:spPr>
          <a:xfrm rot="5400000">
            <a:off x="4380169" y="4558557"/>
            <a:ext cx="41036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TW" sz="3200" dirty="0">
                <a:latin typeface="BiauKai" panose="02010601000101010101" pitchFamily="2" charset="-120"/>
                <a:ea typeface="BiauKai" panose="02010601000101010101" pitchFamily="2" charset="-120"/>
              </a:rPr>
              <a:t>…</a:t>
            </a:r>
            <a:endParaRPr kumimoji="1" lang="zh-TW" altLang="en-US" sz="32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D66427C-1C17-AB48-8C23-64F1895268B3}"/>
                  </a:ext>
                </a:extLst>
              </p:cNvPr>
              <p:cNvSpPr txBox="1"/>
              <p:nvPr/>
            </p:nvSpPr>
            <p:spPr>
              <a:xfrm>
                <a:off x="1451578" y="5079280"/>
                <a:ext cx="6069995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第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233</m:t>
                      </m:r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年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：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100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  <m:r>
                        <m:rPr>
                          <m:nor/>
                        </m:rPr>
                        <a:rPr kumimoji="1" lang="en-US" altLang="zh-TW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TW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1.01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232</m:t>
                          </m:r>
                        </m:sup>
                      </m:sSup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=1005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</m:oMath>
                  </m:oMathPara>
                </a14:m>
                <a:endParaRPr kumimoji="1" lang="zh-TW" altLang="en-US" sz="3200" dirty="0">
                  <a:latin typeface="BiauKai" panose="02010601000101010101" pitchFamily="2" charset="-120"/>
                  <a:ea typeface="BiauKai" panose="02010601000101010101" pitchFamily="2" charset="-12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D66427C-1C17-AB48-8C23-64F189526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78" y="5079280"/>
                <a:ext cx="6069995" cy="565091"/>
              </a:xfrm>
              <a:prstGeom prst="rect">
                <a:avLst/>
              </a:prstGeom>
              <a:blipFill>
                <a:blip r:embed="rId7"/>
                <a:stretch>
                  <a:fillRect l="-1461" t="-2174" r="-1461" b="-217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標題 1">
            <a:extLst>
              <a:ext uri="{FF2B5EF4-FFF2-40B4-BE49-F238E27FC236}">
                <a16:creationId xmlns:a16="http://schemas.microsoft.com/office/drawing/2014/main" id="{402647D1-BF90-C883-239E-7809F3336D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982663"/>
            <a:ext cx="9601200" cy="1303337"/>
          </a:xfrm>
        </p:spPr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</p:spTree>
    <p:extLst>
      <p:ext uri="{BB962C8B-B14F-4D97-AF65-F5344CB8AC3E}">
        <p14:creationId xmlns:p14="http://schemas.microsoft.com/office/powerpoint/2010/main" val="27061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{2E333EE5-CF12-F746-A39C-B330492C6E39}tf10001064</Template>
  <TotalTime>133</TotalTime>
  <Words>755</Words>
  <Application>Microsoft Macintosh PowerPoint</Application>
  <PresentationFormat>寬螢幕</PresentationFormat>
  <Paragraphs>147</Paragraphs>
  <Slides>42</Slides>
  <Notes>13</Notes>
  <HiddenSlides>3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1" baseType="lpstr">
      <vt:lpstr>BiauKai</vt:lpstr>
      <vt:lpstr>Hannotate SC</vt:lpstr>
      <vt:lpstr>Hannotate TC</vt:lpstr>
      <vt:lpstr>Times</vt:lpstr>
      <vt:lpstr>Arial</vt:lpstr>
      <vt:lpstr>Calibri</vt:lpstr>
      <vt:lpstr>Cambria Math</vt:lpstr>
      <vt:lpstr>Garamond</vt:lpstr>
      <vt:lpstr>有機</vt:lpstr>
      <vt:lpstr>國中數學 怎麼學？</vt:lpstr>
      <vt:lpstr>PowerPoint 簡報</vt:lpstr>
      <vt:lpstr>大綱</vt:lpstr>
      <vt:lpstr>大綱</vt:lpstr>
      <vt:lpstr>PowerPoint 簡報</vt:lpstr>
      <vt:lpstr>為什麼要學數學？</vt:lpstr>
      <vt:lpstr>為什麼要學數學？</vt:lpstr>
      <vt:lpstr>為什麼要學數學？</vt:lpstr>
      <vt:lpstr>為什麼要學數學？</vt:lpstr>
      <vt:lpstr>PowerPoint 簡報</vt:lpstr>
      <vt:lpstr>為什麼要學數學？</vt:lpstr>
      <vt:lpstr>為什麼要學數學？</vt:lpstr>
      <vt:lpstr>為什麼要學數學？</vt:lpstr>
      <vt:lpstr>PowerPoint 簡報</vt:lpstr>
      <vt:lpstr>為什麼要學數學？</vt:lpstr>
      <vt:lpstr>PowerPoint 簡報</vt:lpstr>
      <vt:lpstr>PowerPoint 簡報</vt:lpstr>
      <vt:lpstr>為什麼要學數學？</vt:lpstr>
      <vt:lpstr>為什麼要學數學？</vt:lpstr>
      <vt:lpstr>PowerPoint 簡報</vt:lpstr>
      <vt:lpstr>怎麼學數學？</vt:lpstr>
      <vt:lpstr>怎麼學數學？</vt:lpstr>
      <vt:lpstr>怎麼學數學？</vt:lpstr>
      <vt:lpstr>大綱</vt:lpstr>
      <vt:lpstr>怎麼學代數？</vt:lpstr>
      <vt:lpstr>怎麼學代數？</vt:lpstr>
      <vt:lpstr>怎麼學代數？</vt:lpstr>
      <vt:lpstr>大綱</vt:lpstr>
      <vt:lpstr>休息一下 來玩個遊戲吧！</vt:lpstr>
      <vt:lpstr>這是威利 無論他去到哪 總是穿著紅白條紋毛衣 戴著眼鏡與針織帽 穿著牛仔褲 拿著拐杖</vt:lpstr>
      <vt:lpstr>PowerPoint 簡報</vt:lpstr>
      <vt:lpstr>PowerPoint 簡報</vt:lpstr>
      <vt:lpstr>怎麼學幾何？</vt:lpstr>
      <vt:lpstr>這是威利 無論他去到哪 總是穿著紅白條紋毛衣 戴著眼鏡與針織帽 穿著牛仔褲 拿著拐杖</vt:lpstr>
      <vt:lpstr>這是沙漏 他上下平行 中間交叉</vt:lpstr>
      <vt:lpstr>PowerPoint 簡報</vt:lpstr>
      <vt:lpstr>怎麼學幾何？</vt:lpstr>
      <vt:lpstr>怎麼學幾何？</vt:lpstr>
      <vt:lpstr>怎麼學幾何？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國中數學 怎麼學？</dc:title>
  <dc:creator>SHIHWEI LEE</dc:creator>
  <cp:lastModifiedBy>SHIHWEI LEE</cp:lastModifiedBy>
  <cp:revision>5</cp:revision>
  <dcterms:created xsi:type="dcterms:W3CDTF">2024-12-16T19:37:37Z</dcterms:created>
  <dcterms:modified xsi:type="dcterms:W3CDTF">2024-12-16T21:50:48Z</dcterms:modified>
</cp:coreProperties>
</file>