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95" r:id="rId2"/>
  </p:sldMasterIdLst>
  <p:notesMasterIdLst>
    <p:notesMasterId r:id="rId57"/>
  </p:notesMasterIdLst>
  <p:sldIdLst>
    <p:sldId id="646" r:id="rId3"/>
    <p:sldId id="762" r:id="rId4"/>
    <p:sldId id="27192" r:id="rId5"/>
    <p:sldId id="27235" r:id="rId6"/>
    <p:sldId id="27236" r:id="rId7"/>
    <p:sldId id="27239" r:id="rId8"/>
    <p:sldId id="27255" r:id="rId9"/>
    <p:sldId id="27256" r:id="rId10"/>
    <p:sldId id="27176" r:id="rId11"/>
    <p:sldId id="27177" r:id="rId12"/>
    <p:sldId id="27178" r:id="rId13"/>
    <p:sldId id="27179" r:id="rId14"/>
    <p:sldId id="27180" r:id="rId15"/>
    <p:sldId id="27181" r:id="rId16"/>
    <p:sldId id="27182" r:id="rId17"/>
    <p:sldId id="27183" r:id="rId18"/>
    <p:sldId id="27184" r:id="rId19"/>
    <p:sldId id="27185" r:id="rId20"/>
    <p:sldId id="27186" r:id="rId21"/>
    <p:sldId id="27187" r:id="rId22"/>
    <p:sldId id="27188" r:id="rId23"/>
    <p:sldId id="27240" r:id="rId24"/>
    <p:sldId id="27191" r:id="rId25"/>
    <p:sldId id="27190" r:id="rId26"/>
    <p:sldId id="27193" r:id="rId27"/>
    <p:sldId id="27254" r:id="rId28"/>
    <p:sldId id="27195" r:id="rId29"/>
    <p:sldId id="27197" r:id="rId30"/>
    <p:sldId id="27229" r:id="rId31"/>
    <p:sldId id="27253" r:id="rId32"/>
    <p:sldId id="773" r:id="rId33"/>
    <p:sldId id="812" r:id="rId34"/>
    <p:sldId id="657" r:id="rId35"/>
    <p:sldId id="658" r:id="rId36"/>
    <p:sldId id="659" r:id="rId37"/>
    <p:sldId id="660" r:id="rId38"/>
    <p:sldId id="801" r:id="rId39"/>
    <p:sldId id="27244" r:id="rId40"/>
    <p:sldId id="27245" r:id="rId41"/>
    <p:sldId id="27246" r:id="rId42"/>
    <p:sldId id="27247" r:id="rId43"/>
    <p:sldId id="793" r:id="rId44"/>
    <p:sldId id="272" r:id="rId45"/>
    <p:sldId id="293" r:id="rId46"/>
    <p:sldId id="27234" r:id="rId47"/>
    <p:sldId id="308" r:id="rId48"/>
    <p:sldId id="27230" r:id="rId49"/>
    <p:sldId id="27231" r:id="rId50"/>
    <p:sldId id="27232" r:id="rId51"/>
    <p:sldId id="27213" r:id="rId52"/>
    <p:sldId id="27249" r:id="rId53"/>
    <p:sldId id="27252" r:id="rId54"/>
    <p:sldId id="27250" r:id="rId55"/>
    <p:sldId id="268" r:id="rId56"/>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00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佈景主題樣式 2 - 輔色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01" autoAdjust="0"/>
    <p:restoredTop sz="89648" autoAdjust="0"/>
  </p:normalViewPr>
  <p:slideViewPr>
    <p:cSldViewPr>
      <p:cViewPr varScale="1">
        <p:scale>
          <a:sx n="111" d="100"/>
          <a:sy n="111" d="100"/>
        </p:scale>
        <p:origin x="1368"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3A4A50-A39D-40F8-B212-BED594BC8740}"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zh-TW" altLang="en-US"/>
        </a:p>
      </dgm:t>
    </dgm:pt>
    <dgm:pt modelId="{8543D5E0-351C-47CE-95B6-AC2A8B325339}">
      <dgm:prSet phldrT="[文字]" custT="1"/>
      <dgm:spPr/>
      <dgm:t>
        <a:bodyPr/>
        <a:lstStyle/>
        <a:p>
          <a:pPr algn="l"/>
          <a:r>
            <a:rPr lang="zh-TW" altLang="en-US" sz="4400" b="1" dirty="0"/>
            <a:t>壹、從會考看</a:t>
          </a:r>
          <a:r>
            <a:rPr lang="en-US" altLang="zh-TW" sz="4400" b="1" dirty="0"/>
            <a:t>108</a:t>
          </a:r>
          <a:r>
            <a:rPr lang="zh-TW" altLang="en-US" sz="4400" b="1" dirty="0"/>
            <a:t>課綱</a:t>
          </a:r>
        </a:p>
      </dgm:t>
    </dgm:pt>
    <dgm:pt modelId="{934229E3-49DF-47FC-8360-914198F469FE}" type="parTrans" cxnId="{14E8F27B-F09A-4D8B-9701-0F25E403F297}">
      <dgm:prSet/>
      <dgm:spPr/>
      <dgm:t>
        <a:bodyPr/>
        <a:lstStyle/>
        <a:p>
          <a:pPr algn="l"/>
          <a:endParaRPr lang="zh-TW" altLang="en-US" sz="4400" b="1"/>
        </a:p>
      </dgm:t>
    </dgm:pt>
    <dgm:pt modelId="{81CF6B06-90FC-4987-9634-B9382F133561}" type="sibTrans" cxnId="{14E8F27B-F09A-4D8B-9701-0F25E403F297}">
      <dgm:prSet/>
      <dgm:spPr/>
      <dgm:t>
        <a:bodyPr/>
        <a:lstStyle/>
        <a:p>
          <a:pPr algn="l"/>
          <a:endParaRPr lang="zh-TW" altLang="en-US" sz="4400" b="1"/>
        </a:p>
      </dgm:t>
    </dgm:pt>
    <dgm:pt modelId="{C982A803-7C6B-48E8-B24A-459A442B230C}">
      <dgm:prSet phldrT="[文字]" custT="1"/>
      <dgm:spPr/>
      <dgm:t>
        <a:bodyPr/>
        <a:lstStyle/>
        <a:p>
          <a:pPr algn="l"/>
          <a:r>
            <a:rPr lang="zh-TW" altLang="en-US" sz="4400" b="1" dirty="0"/>
            <a:t>貳、超級</a:t>
          </a:r>
          <a:r>
            <a:rPr lang="en-US" altLang="zh-TW" sz="4400" b="1" dirty="0"/>
            <a:t>『</a:t>
          </a:r>
          <a:r>
            <a:rPr lang="zh-TW" altLang="en-US" sz="4400" b="1" dirty="0"/>
            <a:t>比</a:t>
          </a:r>
          <a:r>
            <a:rPr lang="en-US" altLang="zh-TW" sz="4400" b="1" dirty="0"/>
            <a:t>』</a:t>
          </a:r>
          <a:r>
            <a:rPr lang="zh-TW" altLang="en-US" sz="4400" b="1" dirty="0"/>
            <a:t>一比</a:t>
          </a:r>
        </a:p>
      </dgm:t>
    </dgm:pt>
    <dgm:pt modelId="{C0D884E6-851D-4BED-9BC2-4ECEE243BC7F}" type="parTrans" cxnId="{EDCC0A22-8C61-4988-A262-77874EBF3C6D}">
      <dgm:prSet/>
      <dgm:spPr/>
      <dgm:t>
        <a:bodyPr/>
        <a:lstStyle/>
        <a:p>
          <a:pPr algn="l"/>
          <a:endParaRPr lang="zh-TW" altLang="en-US" sz="4400" b="1"/>
        </a:p>
      </dgm:t>
    </dgm:pt>
    <dgm:pt modelId="{48B939BD-2D83-4811-B441-873BB9974393}" type="sibTrans" cxnId="{EDCC0A22-8C61-4988-A262-77874EBF3C6D}">
      <dgm:prSet/>
      <dgm:spPr/>
      <dgm:t>
        <a:bodyPr/>
        <a:lstStyle/>
        <a:p>
          <a:pPr algn="l"/>
          <a:endParaRPr lang="zh-TW" altLang="en-US" sz="4400" b="1"/>
        </a:p>
      </dgm:t>
    </dgm:pt>
    <dgm:pt modelId="{5490E43C-BF89-40EE-8BAD-27FD0CB5A3A0}">
      <dgm:prSet phldrT="[文字]" custT="1"/>
      <dgm:spPr/>
      <dgm:t>
        <a:bodyPr/>
        <a:lstStyle/>
        <a:p>
          <a:pPr algn="l"/>
          <a:r>
            <a:rPr lang="zh-TW" altLang="en-US" sz="4400" b="1" dirty="0"/>
            <a:t>參、有</a:t>
          </a:r>
          <a:r>
            <a:rPr lang="en-US" altLang="zh-TW" sz="4400" b="1" dirty="0"/>
            <a:t>『</a:t>
          </a:r>
          <a:r>
            <a:rPr lang="zh-TW" altLang="en-US" sz="4400" b="1" dirty="0"/>
            <a:t>模</a:t>
          </a:r>
          <a:r>
            <a:rPr lang="en-US" altLang="zh-TW" sz="4400" b="1" dirty="0"/>
            <a:t>』</a:t>
          </a:r>
          <a:r>
            <a:rPr lang="zh-TW" altLang="en-US" sz="4400" b="1" dirty="0"/>
            <a:t>有樣</a:t>
          </a:r>
        </a:p>
      </dgm:t>
    </dgm:pt>
    <dgm:pt modelId="{CD541529-2D0D-41C0-8D3E-553E21A8CCA9}" type="parTrans" cxnId="{E6C5DA99-16AA-46DF-97DB-B349757B9421}">
      <dgm:prSet/>
      <dgm:spPr/>
      <dgm:t>
        <a:bodyPr/>
        <a:lstStyle/>
        <a:p>
          <a:pPr algn="l"/>
          <a:endParaRPr lang="zh-TW" altLang="en-US" sz="4400" b="1"/>
        </a:p>
      </dgm:t>
    </dgm:pt>
    <dgm:pt modelId="{FE318937-6297-47F5-8EA4-9A3B6CCCD322}" type="sibTrans" cxnId="{E6C5DA99-16AA-46DF-97DB-B349757B9421}">
      <dgm:prSet/>
      <dgm:spPr/>
      <dgm:t>
        <a:bodyPr/>
        <a:lstStyle/>
        <a:p>
          <a:pPr algn="l"/>
          <a:endParaRPr lang="zh-TW" altLang="en-US" sz="4400" b="1"/>
        </a:p>
      </dgm:t>
    </dgm:pt>
    <dgm:pt modelId="{C0F03993-4752-464F-B906-E9064AE25161}">
      <dgm:prSet phldrT="[文字]" custT="1"/>
      <dgm:spPr/>
      <dgm:t>
        <a:bodyPr/>
        <a:lstStyle/>
        <a:p>
          <a:pPr algn="l"/>
          <a:r>
            <a:rPr lang="zh-TW" altLang="en-US" sz="4400" b="1" dirty="0"/>
            <a:t>肆、合作共好</a:t>
          </a:r>
        </a:p>
      </dgm:t>
    </dgm:pt>
    <dgm:pt modelId="{B448EDB2-0756-4185-A416-F3554278087C}" type="parTrans" cxnId="{57D9A424-135C-4567-B35F-9F32A0D59E5B}">
      <dgm:prSet/>
      <dgm:spPr/>
      <dgm:t>
        <a:bodyPr/>
        <a:lstStyle/>
        <a:p>
          <a:pPr algn="l"/>
          <a:endParaRPr lang="zh-TW" altLang="en-US" sz="4400" b="1"/>
        </a:p>
      </dgm:t>
    </dgm:pt>
    <dgm:pt modelId="{71182B06-1A03-412D-905C-0C0E43B984BA}" type="sibTrans" cxnId="{57D9A424-135C-4567-B35F-9F32A0D59E5B}">
      <dgm:prSet/>
      <dgm:spPr/>
      <dgm:t>
        <a:bodyPr/>
        <a:lstStyle/>
        <a:p>
          <a:pPr algn="l"/>
          <a:endParaRPr lang="zh-TW" altLang="en-US" sz="4400" b="1"/>
        </a:p>
      </dgm:t>
    </dgm:pt>
    <dgm:pt modelId="{D362E840-BA68-4AF6-9B34-010CB88B2234}" type="pres">
      <dgm:prSet presAssocID="{9C3A4A50-A39D-40F8-B212-BED594BC8740}" presName="Name0" presStyleCnt="0">
        <dgm:presLayoutVars>
          <dgm:dir/>
          <dgm:animLvl val="lvl"/>
          <dgm:resizeHandles val="exact"/>
        </dgm:presLayoutVars>
      </dgm:prSet>
      <dgm:spPr/>
    </dgm:pt>
    <dgm:pt modelId="{ECA7C8C7-D09E-4C6C-90B4-F49216ADEA9D}" type="pres">
      <dgm:prSet presAssocID="{8543D5E0-351C-47CE-95B6-AC2A8B325339}" presName="linNode" presStyleCnt="0"/>
      <dgm:spPr/>
    </dgm:pt>
    <dgm:pt modelId="{CB6DB0BD-C9D4-4702-B1F9-F4327E9D5FA0}" type="pres">
      <dgm:prSet presAssocID="{8543D5E0-351C-47CE-95B6-AC2A8B325339}" presName="parentText" presStyleLbl="node1" presStyleIdx="0" presStyleCnt="4" custScaleX="253777">
        <dgm:presLayoutVars>
          <dgm:chMax val="1"/>
          <dgm:bulletEnabled val="1"/>
        </dgm:presLayoutVars>
      </dgm:prSet>
      <dgm:spPr/>
    </dgm:pt>
    <dgm:pt modelId="{63C19408-ECA3-4D05-83B9-05FBCC4B5504}" type="pres">
      <dgm:prSet presAssocID="{81CF6B06-90FC-4987-9634-B9382F133561}" presName="sp" presStyleCnt="0"/>
      <dgm:spPr/>
    </dgm:pt>
    <dgm:pt modelId="{CE3AEAFE-277E-4F73-9C8B-86CC5569002A}" type="pres">
      <dgm:prSet presAssocID="{C982A803-7C6B-48E8-B24A-459A442B230C}" presName="linNode" presStyleCnt="0"/>
      <dgm:spPr/>
    </dgm:pt>
    <dgm:pt modelId="{F81BF5F6-628C-4A63-AAE2-597392FE9419}" type="pres">
      <dgm:prSet presAssocID="{C982A803-7C6B-48E8-B24A-459A442B230C}" presName="parentText" presStyleLbl="node1" presStyleIdx="1" presStyleCnt="4" custScaleX="254372">
        <dgm:presLayoutVars>
          <dgm:chMax val="1"/>
          <dgm:bulletEnabled val="1"/>
        </dgm:presLayoutVars>
      </dgm:prSet>
      <dgm:spPr/>
    </dgm:pt>
    <dgm:pt modelId="{1429065D-32D6-4675-99F7-5585AC61C7F7}" type="pres">
      <dgm:prSet presAssocID="{48B939BD-2D83-4811-B441-873BB9974393}" presName="sp" presStyleCnt="0"/>
      <dgm:spPr/>
    </dgm:pt>
    <dgm:pt modelId="{1AE72A99-CF18-4F63-9C15-C91AACE702DB}" type="pres">
      <dgm:prSet presAssocID="{5490E43C-BF89-40EE-8BAD-27FD0CB5A3A0}" presName="linNode" presStyleCnt="0"/>
      <dgm:spPr/>
    </dgm:pt>
    <dgm:pt modelId="{2A21838A-9C55-4A56-8ED1-1322334F8DD7}" type="pres">
      <dgm:prSet presAssocID="{5490E43C-BF89-40EE-8BAD-27FD0CB5A3A0}" presName="parentText" presStyleLbl="node1" presStyleIdx="2" presStyleCnt="4" custScaleX="254370">
        <dgm:presLayoutVars>
          <dgm:chMax val="1"/>
          <dgm:bulletEnabled val="1"/>
        </dgm:presLayoutVars>
      </dgm:prSet>
      <dgm:spPr/>
    </dgm:pt>
    <dgm:pt modelId="{EF6D5F23-7456-4470-9A10-13A52FE19AC5}" type="pres">
      <dgm:prSet presAssocID="{FE318937-6297-47F5-8EA4-9A3B6CCCD322}" presName="sp" presStyleCnt="0"/>
      <dgm:spPr/>
    </dgm:pt>
    <dgm:pt modelId="{D07F01F5-437D-43B0-A6FB-9A17B23BD135}" type="pres">
      <dgm:prSet presAssocID="{C0F03993-4752-464F-B906-E9064AE25161}" presName="linNode" presStyleCnt="0"/>
      <dgm:spPr/>
    </dgm:pt>
    <dgm:pt modelId="{1C1E152B-3694-49D5-876E-28C23CDEDEAD}" type="pres">
      <dgm:prSet presAssocID="{C0F03993-4752-464F-B906-E9064AE25161}" presName="parentText" presStyleLbl="node1" presStyleIdx="3" presStyleCnt="4" custScaleX="253778">
        <dgm:presLayoutVars>
          <dgm:chMax val="1"/>
          <dgm:bulletEnabled val="1"/>
        </dgm:presLayoutVars>
      </dgm:prSet>
      <dgm:spPr/>
    </dgm:pt>
  </dgm:ptLst>
  <dgm:cxnLst>
    <dgm:cxn modelId="{CE608E17-2BF7-4F65-9220-8E5E34C7BA88}" type="presOf" srcId="{C0F03993-4752-464F-B906-E9064AE25161}" destId="{1C1E152B-3694-49D5-876E-28C23CDEDEAD}" srcOrd="0" destOrd="0" presId="urn:microsoft.com/office/officeart/2005/8/layout/vList5"/>
    <dgm:cxn modelId="{EDCC0A22-8C61-4988-A262-77874EBF3C6D}" srcId="{9C3A4A50-A39D-40F8-B212-BED594BC8740}" destId="{C982A803-7C6B-48E8-B24A-459A442B230C}" srcOrd="1" destOrd="0" parTransId="{C0D884E6-851D-4BED-9BC2-4ECEE243BC7F}" sibTransId="{48B939BD-2D83-4811-B441-873BB9974393}"/>
    <dgm:cxn modelId="{57D9A424-135C-4567-B35F-9F32A0D59E5B}" srcId="{9C3A4A50-A39D-40F8-B212-BED594BC8740}" destId="{C0F03993-4752-464F-B906-E9064AE25161}" srcOrd="3" destOrd="0" parTransId="{B448EDB2-0756-4185-A416-F3554278087C}" sibTransId="{71182B06-1A03-412D-905C-0C0E43B984BA}"/>
    <dgm:cxn modelId="{F785974F-4809-444A-BE95-E9F3A02A8651}" type="presOf" srcId="{9C3A4A50-A39D-40F8-B212-BED594BC8740}" destId="{D362E840-BA68-4AF6-9B34-010CB88B2234}" srcOrd="0" destOrd="0" presId="urn:microsoft.com/office/officeart/2005/8/layout/vList5"/>
    <dgm:cxn modelId="{14E8F27B-F09A-4D8B-9701-0F25E403F297}" srcId="{9C3A4A50-A39D-40F8-B212-BED594BC8740}" destId="{8543D5E0-351C-47CE-95B6-AC2A8B325339}" srcOrd="0" destOrd="0" parTransId="{934229E3-49DF-47FC-8360-914198F469FE}" sibTransId="{81CF6B06-90FC-4987-9634-B9382F133561}"/>
    <dgm:cxn modelId="{5B6D5C8D-6084-49AB-8AB6-3DA2B53B1B97}" type="presOf" srcId="{8543D5E0-351C-47CE-95B6-AC2A8B325339}" destId="{CB6DB0BD-C9D4-4702-B1F9-F4327E9D5FA0}" srcOrd="0" destOrd="0" presId="urn:microsoft.com/office/officeart/2005/8/layout/vList5"/>
    <dgm:cxn modelId="{E6C5DA99-16AA-46DF-97DB-B349757B9421}" srcId="{9C3A4A50-A39D-40F8-B212-BED594BC8740}" destId="{5490E43C-BF89-40EE-8BAD-27FD0CB5A3A0}" srcOrd="2" destOrd="0" parTransId="{CD541529-2D0D-41C0-8D3E-553E21A8CCA9}" sibTransId="{FE318937-6297-47F5-8EA4-9A3B6CCCD322}"/>
    <dgm:cxn modelId="{1E7BCC9D-0DDC-4E79-A513-667F1FF8AF88}" type="presOf" srcId="{5490E43C-BF89-40EE-8BAD-27FD0CB5A3A0}" destId="{2A21838A-9C55-4A56-8ED1-1322334F8DD7}" srcOrd="0" destOrd="0" presId="urn:microsoft.com/office/officeart/2005/8/layout/vList5"/>
    <dgm:cxn modelId="{8480C1BC-7C96-44D9-948A-EDFAF9E99E59}" type="presOf" srcId="{C982A803-7C6B-48E8-B24A-459A442B230C}" destId="{F81BF5F6-628C-4A63-AAE2-597392FE9419}" srcOrd="0" destOrd="0" presId="urn:microsoft.com/office/officeart/2005/8/layout/vList5"/>
    <dgm:cxn modelId="{5E852D26-5C66-4024-86EF-C060FB399DC0}" type="presParOf" srcId="{D362E840-BA68-4AF6-9B34-010CB88B2234}" destId="{ECA7C8C7-D09E-4C6C-90B4-F49216ADEA9D}" srcOrd="0" destOrd="0" presId="urn:microsoft.com/office/officeart/2005/8/layout/vList5"/>
    <dgm:cxn modelId="{75E7505D-DCF0-43A0-B44B-8895E34F1189}" type="presParOf" srcId="{ECA7C8C7-D09E-4C6C-90B4-F49216ADEA9D}" destId="{CB6DB0BD-C9D4-4702-B1F9-F4327E9D5FA0}" srcOrd="0" destOrd="0" presId="urn:microsoft.com/office/officeart/2005/8/layout/vList5"/>
    <dgm:cxn modelId="{27EE72EB-B65D-4DCD-B9C7-E0C9FBF17B14}" type="presParOf" srcId="{D362E840-BA68-4AF6-9B34-010CB88B2234}" destId="{63C19408-ECA3-4D05-83B9-05FBCC4B5504}" srcOrd="1" destOrd="0" presId="urn:microsoft.com/office/officeart/2005/8/layout/vList5"/>
    <dgm:cxn modelId="{A7B67751-973F-4A58-83CC-38414DBFE1EF}" type="presParOf" srcId="{D362E840-BA68-4AF6-9B34-010CB88B2234}" destId="{CE3AEAFE-277E-4F73-9C8B-86CC5569002A}" srcOrd="2" destOrd="0" presId="urn:microsoft.com/office/officeart/2005/8/layout/vList5"/>
    <dgm:cxn modelId="{B3835988-282D-4766-B1A7-78A0B408BFCC}" type="presParOf" srcId="{CE3AEAFE-277E-4F73-9C8B-86CC5569002A}" destId="{F81BF5F6-628C-4A63-AAE2-597392FE9419}" srcOrd="0" destOrd="0" presId="urn:microsoft.com/office/officeart/2005/8/layout/vList5"/>
    <dgm:cxn modelId="{FD779AEE-24E9-4BDA-8D07-8F6A8E8F81D1}" type="presParOf" srcId="{D362E840-BA68-4AF6-9B34-010CB88B2234}" destId="{1429065D-32D6-4675-99F7-5585AC61C7F7}" srcOrd="3" destOrd="0" presId="urn:microsoft.com/office/officeart/2005/8/layout/vList5"/>
    <dgm:cxn modelId="{B83AD6AF-8FAE-405B-99C3-A5CC6E955E53}" type="presParOf" srcId="{D362E840-BA68-4AF6-9B34-010CB88B2234}" destId="{1AE72A99-CF18-4F63-9C15-C91AACE702DB}" srcOrd="4" destOrd="0" presId="urn:microsoft.com/office/officeart/2005/8/layout/vList5"/>
    <dgm:cxn modelId="{398CE316-4AFD-4B49-B822-406D6CB08F90}" type="presParOf" srcId="{1AE72A99-CF18-4F63-9C15-C91AACE702DB}" destId="{2A21838A-9C55-4A56-8ED1-1322334F8DD7}" srcOrd="0" destOrd="0" presId="urn:microsoft.com/office/officeart/2005/8/layout/vList5"/>
    <dgm:cxn modelId="{90AD9724-669F-4133-A19D-0775A85B3C52}" type="presParOf" srcId="{D362E840-BA68-4AF6-9B34-010CB88B2234}" destId="{EF6D5F23-7456-4470-9A10-13A52FE19AC5}" srcOrd="5" destOrd="0" presId="urn:microsoft.com/office/officeart/2005/8/layout/vList5"/>
    <dgm:cxn modelId="{DBDB57D8-EC87-4833-8690-1F56F19B5CBB}" type="presParOf" srcId="{D362E840-BA68-4AF6-9B34-010CB88B2234}" destId="{D07F01F5-437D-43B0-A6FB-9A17B23BD135}" srcOrd="6" destOrd="0" presId="urn:microsoft.com/office/officeart/2005/8/layout/vList5"/>
    <dgm:cxn modelId="{09A6729D-0D49-4E2C-ACE6-9FA4B045CA6B}" type="presParOf" srcId="{D07F01F5-437D-43B0-A6FB-9A17B23BD135}" destId="{1C1E152B-3694-49D5-876E-28C23CDEDEAD}"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AF0EC9-B7F3-49D3-8A34-2EAF7092BDA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zh-TW" altLang="en-US"/>
        </a:p>
      </dgm:t>
    </dgm:pt>
    <dgm:pt modelId="{9DA45752-A14A-4B7E-8A05-962B73BB3AC8}">
      <dgm:prSet phldrT="[文字]"/>
      <dgm:spPr/>
      <dgm:t>
        <a:bodyPr/>
        <a:lstStyle/>
        <a:p>
          <a:r>
            <a:rPr lang="zh-TW" altLang="en-US" dirty="0"/>
            <a:t>情境化</a:t>
          </a:r>
          <a:endParaRPr lang="en-US" altLang="zh-TW" dirty="0"/>
        </a:p>
        <a:p>
          <a:r>
            <a:rPr lang="zh-TW" altLang="en-US" dirty="0"/>
            <a:t>長題幹</a:t>
          </a:r>
        </a:p>
      </dgm:t>
    </dgm:pt>
    <dgm:pt modelId="{53814632-8403-4BBC-8B90-F3D63D5598D6}" type="parTrans" cxnId="{15DAA020-2E07-4240-AD1D-D2E7992DB31A}">
      <dgm:prSet/>
      <dgm:spPr/>
      <dgm:t>
        <a:bodyPr/>
        <a:lstStyle/>
        <a:p>
          <a:endParaRPr lang="zh-TW" altLang="en-US"/>
        </a:p>
      </dgm:t>
    </dgm:pt>
    <dgm:pt modelId="{1CA34D1A-C152-43A4-A197-C40D2524AD8B}" type="sibTrans" cxnId="{15DAA020-2E07-4240-AD1D-D2E7992DB31A}">
      <dgm:prSet/>
      <dgm:spPr/>
      <dgm:t>
        <a:bodyPr/>
        <a:lstStyle/>
        <a:p>
          <a:endParaRPr lang="zh-TW" altLang="en-US"/>
        </a:p>
      </dgm:t>
    </dgm:pt>
    <dgm:pt modelId="{9451F83E-C6B6-482C-9024-6B588396ECA0}">
      <dgm:prSet phldrT="[文字]"/>
      <dgm:spPr/>
      <dgm:t>
        <a:bodyPr/>
        <a:lstStyle/>
        <a:p>
          <a:r>
            <a:rPr lang="zh-TW" altLang="en-US" dirty="0"/>
            <a:t>整合運用</a:t>
          </a:r>
          <a:endParaRPr lang="en-US" altLang="zh-TW" dirty="0"/>
        </a:p>
        <a:p>
          <a:r>
            <a:rPr lang="zh-TW" altLang="en-US" dirty="0"/>
            <a:t>閱讀理解</a:t>
          </a:r>
        </a:p>
      </dgm:t>
    </dgm:pt>
    <dgm:pt modelId="{E509EC74-FABF-4DD3-A31D-D115BDA7483B}" type="parTrans" cxnId="{553040F2-6595-43B0-90E7-4DA9593BFAF9}">
      <dgm:prSet/>
      <dgm:spPr/>
      <dgm:t>
        <a:bodyPr/>
        <a:lstStyle/>
        <a:p>
          <a:endParaRPr lang="zh-TW" altLang="en-US"/>
        </a:p>
      </dgm:t>
    </dgm:pt>
    <dgm:pt modelId="{96E5BC20-E4C6-4CD7-9E48-2B8577217883}" type="sibTrans" cxnId="{553040F2-6595-43B0-90E7-4DA9593BFAF9}">
      <dgm:prSet/>
      <dgm:spPr/>
      <dgm:t>
        <a:bodyPr/>
        <a:lstStyle/>
        <a:p>
          <a:endParaRPr lang="zh-TW" altLang="en-US"/>
        </a:p>
      </dgm:t>
    </dgm:pt>
    <dgm:pt modelId="{38374857-7435-464B-A174-15ADE9A1226D}">
      <dgm:prSet phldrT="[文字]"/>
      <dgm:spPr/>
      <dgm:t>
        <a:bodyPr/>
        <a:lstStyle/>
        <a:p>
          <a:r>
            <a:rPr lang="zh-TW" altLang="en-US" dirty="0"/>
            <a:t>跨領域</a:t>
          </a:r>
          <a:endParaRPr lang="en-US" altLang="zh-TW" dirty="0"/>
        </a:p>
        <a:p>
          <a:r>
            <a:rPr lang="zh-TW" altLang="en-US" dirty="0"/>
            <a:t>跨學科</a:t>
          </a:r>
        </a:p>
      </dgm:t>
    </dgm:pt>
    <dgm:pt modelId="{205D55BA-46C6-457E-B4B6-C9417CEC79B2}" type="parTrans" cxnId="{882AD6D2-FD67-49EE-A217-D9C3A610C097}">
      <dgm:prSet/>
      <dgm:spPr/>
      <dgm:t>
        <a:bodyPr/>
        <a:lstStyle/>
        <a:p>
          <a:endParaRPr lang="zh-TW" altLang="en-US"/>
        </a:p>
      </dgm:t>
    </dgm:pt>
    <dgm:pt modelId="{2147CDDF-3114-43D8-A0D0-8096B2AC8E78}" type="sibTrans" cxnId="{882AD6D2-FD67-49EE-A217-D9C3A610C097}">
      <dgm:prSet/>
      <dgm:spPr/>
      <dgm:t>
        <a:bodyPr/>
        <a:lstStyle/>
        <a:p>
          <a:endParaRPr lang="zh-TW" altLang="en-US"/>
        </a:p>
      </dgm:t>
    </dgm:pt>
    <dgm:pt modelId="{239E1068-0627-4988-A62F-88459428569F}">
      <dgm:prSet phldrT="[文字]"/>
      <dgm:spPr/>
      <dgm:t>
        <a:bodyPr/>
        <a:lstStyle/>
        <a:p>
          <a:r>
            <a:rPr lang="zh-TW" altLang="en-US" dirty="0"/>
            <a:t>文轉圖</a:t>
          </a:r>
          <a:endParaRPr lang="en-US" altLang="zh-TW" dirty="0"/>
        </a:p>
        <a:p>
          <a:r>
            <a:rPr lang="zh-TW" altLang="en-US" dirty="0"/>
            <a:t>圖轉文</a:t>
          </a:r>
        </a:p>
      </dgm:t>
    </dgm:pt>
    <dgm:pt modelId="{45F8CF72-467E-40A0-975F-75AFF36653ED}" type="parTrans" cxnId="{09B9558A-0347-465F-A0D1-92618AD8A429}">
      <dgm:prSet/>
      <dgm:spPr/>
      <dgm:t>
        <a:bodyPr/>
        <a:lstStyle/>
        <a:p>
          <a:endParaRPr lang="zh-TW" altLang="en-US"/>
        </a:p>
      </dgm:t>
    </dgm:pt>
    <dgm:pt modelId="{990E7C7E-39D4-47E3-9F9C-C1ADB76E0D8B}" type="sibTrans" cxnId="{09B9558A-0347-465F-A0D1-92618AD8A429}">
      <dgm:prSet/>
      <dgm:spPr/>
      <dgm:t>
        <a:bodyPr/>
        <a:lstStyle/>
        <a:p>
          <a:endParaRPr lang="zh-TW" altLang="en-US"/>
        </a:p>
      </dgm:t>
    </dgm:pt>
    <dgm:pt modelId="{37BE3595-060B-44E1-8325-BE3520AE3A0F}" type="pres">
      <dgm:prSet presAssocID="{83AF0EC9-B7F3-49D3-8A34-2EAF7092BDA7}" presName="diagram" presStyleCnt="0">
        <dgm:presLayoutVars>
          <dgm:dir/>
          <dgm:resizeHandles val="exact"/>
        </dgm:presLayoutVars>
      </dgm:prSet>
      <dgm:spPr/>
    </dgm:pt>
    <dgm:pt modelId="{C38EBE31-16ED-436B-BA78-4E7FF07C8931}" type="pres">
      <dgm:prSet presAssocID="{9DA45752-A14A-4B7E-8A05-962B73BB3AC8}" presName="node" presStyleLbl="node1" presStyleIdx="0" presStyleCnt="4">
        <dgm:presLayoutVars>
          <dgm:bulletEnabled val="1"/>
        </dgm:presLayoutVars>
      </dgm:prSet>
      <dgm:spPr/>
    </dgm:pt>
    <dgm:pt modelId="{AC5B37AD-9273-4155-879B-C9FEBB931ED9}" type="pres">
      <dgm:prSet presAssocID="{1CA34D1A-C152-43A4-A197-C40D2524AD8B}" presName="sibTrans" presStyleCnt="0"/>
      <dgm:spPr/>
    </dgm:pt>
    <dgm:pt modelId="{BEB1931E-093F-4904-A240-12C046F51B22}" type="pres">
      <dgm:prSet presAssocID="{9451F83E-C6B6-482C-9024-6B588396ECA0}" presName="node" presStyleLbl="node1" presStyleIdx="1" presStyleCnt="4">
        <dgm:presLayoutVars>
          <dgm:bulletEnabled val="1"/>
        </dgm:presLayoutVars>
      </dgm:prSet>
      <dgm:spPr/>
    </dgm:pt>
    <dgm:pt modelId="{CA620971-BC2F-4AD0-8197-454D1A21212B}" type="pres">
      <dgm:prSet presAssocID="{96E5BC20-E4C6-4CD7-9E48-2B8577217883}" presName="sibTrans" presStyleCnt="0"/>
      <dgm:spPr/>
    </dgm:pt>
    <dgm:pt modelId="{46BD697E-0C54-4C3C-9EC6-A363EB8ACACD}" type="pres">
      <dgm:prSet presAssocID="{38374857-7435-464B-A174-15ADE9A1226D}" presName="node" presStyleLbl="node1" presStyleIdx="2" presStyleCnt="4" custLinFactNeighborX="-554" custLinFactNeighborY="-2190">
        <dgm:presLayoutVars>
          <dgm:bulletEnabled val="1"/>
        </dgm:presLayoutVars>
      </dgm:prSet>
      <dgm:spPr/>
    </dgm:pt>
    <dgm:pt modelId="{A2FEAFE3-2E2F-4A80-AA92-C56FF9A77BF5}" type="pres">
      <dgm:prSet presAssocID="{2147CDDF-3114-43D8-A0D0-8096B2AC8E78}" presName="sibTrans" presStyleCnt="0"/>
      <dgm:spPr/>
    </dgm:pt>
    <dgm:pt modelId="{2DEC3723-EE08-4818-B7C8-C37107018A91}" type="pres">
      <dgm:prSet presAssocID="{239E1068-0627-4988-A62F-88459428569F}" presName="node" presStyleLbl="node1" presStyleIdx="3" presStyleCnt="4" custLinFactNeighborX="1209" custLinFactNeighborY="-2190">
        <dgm:presLayoutVars>
          <dgm:bulletEnabled val="1"/>
        </dgm:presLayoutVars>
      </dgm:prSet>
      <dgm:spPr/>
    </dgm:pt>
  </dgm:ptLst>
  <dgm:cxnLst>
    <dgm:cxn modelId="{15DAA020-2E07-4240-AD1D-D2E7992DB31A}" srcId="{83AF0EC9-B7F3-49D3-8A34-2EAF7092BDA7}" destId="{9DA45752-A14A-4B7E-8A05-962B73BB3AC8}" srcOrd="0" destOrd="0" parTransId="{53814632-8403-4BBC-8B90-F3D63D5598D6}" sibTransId="{1CA34D1A-C152-43A4-A197-C40D2524AD8B}"/>
    <dgm:cxn modelId="{FE13D724-0B47-48BD-BE55-6ADE489CCD67}" type="presOf" srcId="{83AF0EC9-B7F3-49D3-8A34-2EAF7092BDA7}" destId="{37BE3595-060B-44E1-8325-BE3520AE3A0F}" srcOrd="0" destOrd="0" presId="urn:microsoft.com/office/officeart/2005/8/layout/default"/>
    <dgm:cxn modelId="{A87CC874-1221-4C80-B3C8-52C87FA7C6F9}" type="presOf" srcId="{239E1068-0627-4988-A62F-88459428569F}" destId="{2DEC3723-EE08-4818-B7C8-C37107018A91}" srcOrd="0" destOrd="0" presId="urn:microsoft.com/office/officeart/2005/8/layout/default"/>
    <dgm:cxn modelId="{A47D8981-0186-43D9-8EB8-3BCC176F164D}" type="presOf" srcId="{9451F83E-C6B6-482C-9024-6B588396ECA0}" destId="{BEB1931E-093F-4904-A240-12C046F51B22}" srcOrd="0" destOrd="0" presId="urn:microsoft.com/office/officeart/2005/8/layout/default"/>
    <dgm:cxn modelId="{09B9558A-0347-465F-A0D1-92618AD8A429}" srcId="{83AF0EC9-B7F3-49D3-8A34-2EAF7092BDA7}" destId="{239E1068-0627-4988-A62F-88459428569F}" srcOrd="3" destOrd="0" parTransId="{45F8CF72-467E-40A0-975F-75AFF36653ED}" sibTransId="{990E7C7E-39D4-47E3-9F9C-C1ADB76E0D8B}"/>
    <dgm:cxn modelId="{890938A4-C667-4CCC-9145-72FFAD2EB84B}" type="presOf" srcId="{9DA45752-A14A-4B7E-8A05-962B73BB3AC8}" destId="{C38EBE31-16ED-436B-BA78-4E7FF07C8931}" srcOrd="0" destOrd="0" presId="urn:microsoft.com/office/officeart/2005/8/layout/default"/>
    <dgm:cxn modelId="{882AD6D2-FD67-49EE-A217-D9C3A610C097}" srcId="{83AF0EC9-B7F3-49D3-8A34-2EAF7092BDA7}" destId="{38374857-7435-464B-A174-15ADE9A1226D}" srcOrd="2" destOrd="0" parTransId="{205D55BA-46C6-457E-B4B6-C9417CEC79B2}" sibTransId="{2147CDDF-3114-43D8-A0D0-8096B2AC8E78}"/>
    <dgm:cxn modelId="{553040F2-6595-43B0-90E7-4DA9593BFAF9}" srcId="{83AF0EC9-B7F3-49D3-8A34-2EAF7092BDA7}" destId="{9451F83E-C6B6-482C-9024-6B588396ECA0}" srcOrd="1" destOrd="0" parTransId="{E509EC74-FABF-4DD3-A31D-D115BDA7483B}" sibTransId="{96E5BC20-E4C6-4CD7-9E48-2B8577217883}"/>
    <dgm:cxn modelId="{3CBEB6F8-C1A3-4903-BA20-F5F60FEA1C88}" type="presOf" srcId="{38374857-7435-464B-A174-15ADE9A1226D}" destId="{46BD697E-0C54-4C3C-9EC6-A363EB8ACACD}" srcOrd="0" destOrd="0" presId="urn:microsoft.com/office/officeart/2005/8/layout/default"/>
    <dgm:cxn modelId="{4C85A2B6-C4C0-45BA-983E-DD781B2ECEC3}" type="presParOf" srcId="{37BE3595-060B-44E1-8325-BE3520AE3A0F}" destId="{C38EBE31-16ED-436B-BA78-4E7FF07C8931}" srcOrd="0" destOrd="0" presId="urn:microsoft.com/office/officeart/2005/8/layout/default"/>
    <dgm:cxn modelId="{7BC3F53F-F516-48CC-A8D0-95E53C72B5C4}" type="presParOf" srcId="{37BE3595-060B-44E1-8325-BE3520AE3A0F}" destId="{AC5B37AD-9273-4155-879B-C9FEBB931ED9}" srcOrd="1" destOrd="0" presId="urn:microsoft.com/office/officeart/2005/8/layout/default"/>
    <dgm:cxn modelId="{0295CC60-93B9-467A-A56C-442E77BB9F59}" type="presParOf" srcId="{37BE3595-060B-44E1-8325-BE3520AE3A0F}" destId="{BEB1931E-093F-4904-A240-12C046F51B22}" srcOrd="2" destOrd="0" presId="urn:microsoft.com/office/officeart/2005/8/layout/default"/>
    <dgm:cxn modelId="{5198F52A-5F9D-449D-92AC-8BB119DE2EF5}" type="presParOf" srcId="{37BE3595-060B-44E1-8325-BE3520AE3A0F}" destId="{CA620971-BC2F-4AD0-8197-454D1A21212B}" srcOrd="3" destOrd="0" presId="urn:microsoft.com/office/officeart/2005/8/layout/default"/>
    <dgm:cxn modelId="{D17A9DB0-3899-4236-8C60-9B1D7EFBD19D}" type="presParOf" srcId="{37BE3595-060B-44E1-8325-BE3520AE3A0F}" destId="{46BD697E-0C54-4C3C-9EC6-A363EB8ACACD}" srcOrd="4" destOrd="0" presId="urn:microsoft.com/office/officeart/2005/8/layout/default"/>
    <dgm:cxn modelId="{86251BAD-38B8-48B3-8606-DD9318C34218}" type="presParOf" srcId="{37BE3595-060B-44E1-8325-BE3520AE3A0F}" destId="{A2FEAFE3-2E2F-4A80-AA92-C56FF9A77BF5}" srcOrd="5" destOrd="0" presId="urn:microsoft.com/office/officeart/2005/8/layout/default"/>
    <dgm:cxn modelId="{138D7925-17CA-41B6-8D13-44F86C954776}" type="presParOf" srcId="{37BE3595-060B-44E1-8325-BE3520AE3A0F}" destId="{2DEC3723-EE08-4818-B7C8-C37107018A9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4" qsCatId="simple" csTypeId="urn:microsoft.com/office/officeart/2005/8/colors/colorful1#2" csCatId="colorful" phldr="1"/>
      <dgm:spPr/>
      <dgm:t>
        <a:bodyPr/>
        <a:lstStyle/>
        <a:p>
          <a:endParaRPr lang="zh-TW" altLang="en-US"/>
        </a:p>
      </dgm:t>
    </dgm:pt>
    <dgm:pt modelId="{B625F2EB-10E5-4149-8948-148379F6CACA}">
      <dgm:prSet phldrT="[文字]" custT="1"/>
      <dgm:spPr/>
      <dgm:t>
        <a:bodyPr/>
        <a:lstStyle/>
        <a:p>
          <a:r>
            <a:rPr lang="zh-TW" altLang="en-US" sz="3600" b="1"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均衡發展</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dgm:t>
        <a:bodyPr/>
        <a:lstStyle/>
        <a:p>
          <a:r>
            <a:rPr lang="zh-TW" altLang="en-US" sz="3600" b="1"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dgm:t>
        <a:bodyPr anchor="ctr"/>
        <a:lstStyle/>
        <a:p>
          <a:pPr algn="ctr"/>
          <a:r>
            <a:rPr lang="zh-TW" altLang="en-US" sz="2000" b="1" u="sng">
              <a:latin typeface="微軟正黑體" pitchFamily="34" charset="-120"/>
              <a:ea typeface="微軟正黑體" pitchFamily="34" charset="-120"/>
            </a:rPr>
            <a:t>採計</a:t>
          </a:r>
          <a:r>
            <a:rPr lang="en-US" altLang="zh-TW" sz="2000" b="1" u="sng">
              <a:latin typeface="微軟正黑體" pitchFamily="34" charset="-120"/>
              <a:ea typeface="微軟正黑體" pitchFamily="34" charset="-120"/>
            </a:rPr>
            <a:t>30</a:t>
          </a:r>
          <a:r>
            <a:rPr lang="zh-TW" altLang="en-US" sz="2000" b="1" u="sng">
              <a:latin typeface="微軟正黑體" pitchFamily="34" charset="-120"/>
              <a:ea typeface="微軟正黑體" pitchFamily="34" charset="-120"/>
            </a:rPr>
            <a:t>分</a:t>
          </a:r>
          <a:endParaRPr lang="zh-TW" altLang="en-US" sz="2000" b="1" u="sng" dirty="0">
            <a:latin typeface="微軟正黑體" pitchFamily="34" charset="-120"/>
            <a:ea typeface="微軟正黑體" pitchFamily="34" charset="-120"/>
          </a:endParaRP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dgm:t>
        <a:bodyPr anchor="ctr"/>
        <a:lstStyle/>
        <a:p>
          <a:r>
            <a:rPr lang="zh-TW" altLang="en-US" sz="2000" b="1" u="sng">
              <a:latin typeface="微軟正黑體" pitchFamily="34" charset="-120"/>
              <a:ea typeface="微軟正黑體" pitchFamily="34" charset="-120"/>
            </a:rPr>
            <a:t>採計</a:t>
          </a:r>
          <a:r>
            <a:rPr lang="en-US" altLang="zh-TW" sz="2000" b="1" u="sng">
              <a:latin typeface="微軟正黑體" pitchFamily="34" charset="-120"/>
              <a:ea typeface="微軟正黑體" pitchFamily="34" charset="-120"/>
            </a:rPr>
            <a:t>40</a:t>
          </a:r>
          <a:r>
            <a:rPr lang="zh-TW" altLang="en-US" sz="2000" b="1" u="sng">
              <a:latin typeface="微軟正黑體" pitchFamily="34" charset="-120"/>
              <a:ea typeface="微軟正黑體" pitchFamily="34" charset="-120"/>
            </a:rPr>
            <a:t>分</a:t>
          </a:r>
          <a:endParaRPr lang="zh-TW" altLang="en-US" sz="2000" b="1" u="sng" dirty="0">
            <a:latin typeface="微軟正黑體" pitchFamily="34" charset="-120"/>
            <a:ea typeface="微軟正黑體" pitchFamily="34" charset="-120"/>
          </a:endParaRP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dgm:t>
        <a:bodyPr/>
        <a:lstStyle/>
        <a:p>
          <a:r>
            <a:rPr lang="zh-TW" altLang="en-US" sz="3600" b="1"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dgm:t>
        <a:bodyPr lIns="39600" rIns="0" anchor="ctr"/>
        <a:lstStyle/>
        <a:p>
          <a:pPr marL="252000" algn="l">
            <a:spcBef>
              <a:spcPts val="200"/>
            </a:spcBef>
          </a:pPr>
          <a:r>
            <a:rPr lang="zh-TW" altLang="en-US" sz="2000" b="1" u="sng">
              <a:latin typeface="微軟正黑體" pitchFamily="34" charset="-120"/>
              <a:ea typeface="微軟正黑體" pitchFamily="34" charset="-120"/>
            </a:rPr>
            <a:t>採計</a:t>
          </a:r>
          <a:r>
            <a:rPr lang="en-US" altLang="zh-TW" sz="2000" b="1" u="sng">
              <a:latin typeface="微軟正黑體" pitchFamily="34" charset="-120"/>
              <a:ea typeface="微軟正黑體" pitchFamily="34" charset="-120"/>
            </a:rPr>
            <a:t>30</a:t>
          </a:r>
          <a:r>
            <a:rPr lang="zh-TW" altLang="en-US" sz="2000" b="1" u="sng">
              <a:latin typeface="微軟正黑體" pitchFamily="34" charset="-120"/>
              <a:ea typeface="微軟正黑體" pitchFamily="34" charset="-120"/>
            </a:rPr>
            <a:t>分</a:t>
          </a:r>
          <a:endParaRPr lang="zh-TW" altLang="en-US" sz="2000" dirty="0">
            <a:latin typeface="微軟正黑體" pitchFamily="34" charset="-120"/>
            <a:ea typeface="微軟正黑體" pitchFamily="34" charset="-120"/>
          </a:endParaRP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dgm:t>
        <a:bodyPr anchor="ctr"/>
        <a:lstStyle/>
        <a:p>
          <a:pPr algn="ctr"/>
          <a:r>
            <a:rPr lang="zh-TW" altLang="en-US" sz="2000" dirty="0">
              <a:latin typeface="微軟正黑體" pitchFamily="34" charset="-120"/>
              <a:ea typeface="微軟正黑體" pitchFamily="34" charset="-120"/>
            </a:rPr>
            <a:t>總分</a:t>
          </a:r>
          <a:r>
            <a:rPr lang="en-US" altLang="zh-TW" sz="2000" dirty="0">
              <a:latin typeface="微軟正黑體" pitchFamily="34" charset="-120"/>
              <a:ea typeface="微軟正黑體" pitchFamily="34" charset="-120"/>
            </a:rPr>
            <a:t>35</a:t>
          </a:r>
          <a:r>
            <a:rPr lang="zh-TW" altLang="en-US" sz="2000" dirty="0">
              <a:latin typeface="微軟正黑體" pitchFamily="34" charset="-120"/>
              <a:ea typeface="微軟正黑體" pitchFamily="34" charset="-120"/>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dgm:t>
        <a:bodyPr anchor="ctr"/>
        <a:lstStyle/>
        <a:p>
          <a:r>
            <a:rPr lang="zh-TW" altLang="en-US" sz="2000" dirty="0">
              <a:latin typeface="微軟正黑體" pitchFamily="34" charset="-120"/>
              <a:ea typeface="微軟正黑體" pitchFamily="34" charset="-120"/>
            </a:rPr>
            <a:t>總分</a:t>
          </a:r>
          <a:r>
            <a:rPr lang="en-US" altLang="zh-TW" sz="2000" dirty="0">
              <a:latin typeface="微軟正黑體" pitchFamily="34" charset="-120"/>
              <a:ea typeface="微軟正黑體" pitchFamily="34" charset="-120"/>
            </a:rPr>
            <a:t>52</a:t>
          </a:r>
          <a:r>
            <a:rPr lang="zh-TW" altLang="en-US" sz="2000" dirty="0">
              <a:latin typeface="微軟正黑體" pitchFamily="34" charset="-120"/>
              <a:ea typeface="微軟正黑體" pitchFamily="34" charset="-120"/>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429168">
        <dgm:presLayoutVars>
          <dgm:bulletEnabled val="1"/>
        </dgm:presLayoutVars>
      </dgm:prSet>
      <dgm:spPr/>
    </dgm:pt>
    <dgm:pt modelId="{3F539567-1F23-4E76-A758-5A862BB9EFFC}" type="pres">
      <dgm:prSet presAssocID="{B625F2EB-10E5-4149-8948-148379F6CACA}" presName="childShp" presStyleLbl="bgAccFollowNode1" presStyleIdx="0" presStyleCnt="3" custScaleX="239653">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452908" custLinFactNeighborX="-29" custLinFactNeighborY="2676">
        <dgm:presLayoutVars>
          <dgm:bulletEnabled val="1"/>
        </dgm:presLayoutVars>
      </dgm:prSet>
      <dgm:spPr/>
    </dgm:pt>
    <dgm:pt modelId="{B9BF2826-A93F-484E-809F-0952285A6A23}" type="pres">
      <dgm:prSet presAssocID="{C0BA452B-58F9-4D08-9C12-EE745668566A}" presName="childShp" presStyleLbl="bgAccFollowNode1" presStyleIdx="1" presStyleCnt="3" custScaleX="267472">
        <dgm:presLayoutVars>
          <dgm:bulletEnabled val="1"/>
        </dgm:presLayoutVars>
      </dgm:prSet>
      <dgm:spPr/>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477665" custLinFactNeighborX="5222" custLinFactNeighborY="0">
        <dgm:presLayoutVars>
          <dgm:bulletEnabled val="1"/>
        </dgm:presLayoutVars>
      </dgm:prSet>
      <dgm:spPr/>
    </dgm:pt>
    <dgm:pt modelId="{413D0A37-9639-43F8-AAA7-6563C960F0FF}" type="pres">
      <dgm:prSet presAssocID="{33D1DF83-6FA8-491B-AE46-8C5470B6695B}" presName="childShp" presStyleLbl="bgAccFollowNode1" presStyleIdx="2" presStyleCnt="3" custScaleX="280507" custLinFactNeighborX="-11258" custLinFactNeighborY="845">
        <dgm:presLayoutVars>
          <dgm:bulletEnabled val="1"/>
        </dgm:presLayoutVars>
      </dgm:prSet>
      <dgm:spPr/>
    </dgm:pt>
  </dgm:ptLst>
  <dgm:cxnLst>
    <dgm:cxn modelId="{D7CB9603-4DEC-4CE0-9854-2308A7D4ACCA}" srcId="{33D1DF83-6FA8-491B-AE46-8C5470B6695B}" destId="{5ACA794B-7619-4EA6-A915-1A29521C5590}" srcOrd="0" destOrd="0" parTransId="{32282500-FB3A-4304-91B5-CDB2E162DBBD}" sibTransId="{2D0225E2-6BD3-4B84-9D92-A2D917DC64A4}"/>
    <dgm:cxn modelId="{AA7B290B-69B4-40CB-A38C-91A9FAF3BDF5}" type="presOf" srcId="{82089FB6-1069-40A4-A70D-663009CAC143}" destId="{B9BF2826-A93F-484E-809F-0952285A6A23}" srcOrd="0" destOrd="1" presId="urn:microsoft.com/office/officeart/2005/8/layout/vList6"/>
    <dgm:cxn modelId="{3D655F12-1885-48A3-85AA-050796E278CC}" type="presOf" srcId="{B625F2EB-10E5-4149-8948-148379F6CACA}" destId="{50818BBC-F477-4D9E-837A-21259D15C457}" srcOrd="0" destOrd="0" presId="urn:microsoft.com/office/officeart/2005/8/layout/vList6"/>
    <dgm:cxn modelId="{2F4E7B16-D5B5-4A9A-9717-C91F8209A583}" type="presOf" srcId="{BF3883D0-7001-44C2-901B-A585C73FBE5F}" destId="{B9BF2826-A93F-484E-809F-0952285A6A23}" srcOrd="0" destOrd="0" presId="urn:microsoft.com/office/officeart/2005/8/layout/vList6"/>
    <dgm:cxn modelId="{5906F43D-0CC6-4605-A280-4B0F7362CD04}" type="presOf" srcId="{205E4696-CE36-40FB-8726-EC24909286A6}" destId="{4E63D85C-3837-4D2B-B9A0-FCAAE26FC636}"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8B76AB4E-1BEF-4E83-B7AD-12C502C07A99}" type="presOf" srcId="{5ACA794B-7619-4EA6-A915-1A29521C5590}" destId="{413D0A37-9639-43F8-AAA7-6563C960F0FF}" srcOrd="0" destOrd="0" presId="urn:microsoft.com/office/officeart/2005/8/layout/vList6"/>
    <dgm:cxn modelId="{E6F8B654-146D-410D-A112-D953A625934C}" type="presOf" srcId="{33D1DF83-6FA8-491B-AE46-8C5470B6695B}" destId="{BDD9785E-5988-4D9A-BEBF-25DE815D2930}" srcOrd="0" destOrd="0" presId="urn:microsoft.com/office/officeart/2005/8/layout/vList6"/>
    <dgm:cxn modelId="{85FD2D7C-F433-4304-8A7E-B9631B41D86E}" type="presOf" srcId="{C0BA452B-58F9-4D08-9C12-EE745668566A}" destId="{09D89B46-01BD-4CE7-8FF2-34FB9ACC1234}"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AA5796CB-A59C-48AB-81FA-C4252A124A85}" type="presOf" srcId="{19249124-F0DD-4A7E-A6ED-2EC7309F368E}" destId="{3F539567-1F23-4E76-A758-5A862BB9EFFC}"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DE954ED6-D966-4ADE-B96B-11239B33A9DE}" srcId="{205E4696-CE36-40FB-8726-EC24909286A6}" destId="{B625F2EB-10E5-4149-8948-148379F6CACA}" srcOrd="0" destOrd="0" parTransId="{4538D5EC-F26F-48D5-A6E0-75ECE2C745A7}" sibTransId="{F6CBCB96-AAC9-4331-A6E3-92D55FF819FA}"/>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87D4FEEE-CC21-4C22-87C8-4DCFCB83206E}" srcId="{B625F2EB-10E5-4149-8948-148379F6CACA}" destId="{19249124-F0DD-4A7E-A6ED-2EC7309F368E}" srcOrd="0" destOrd="0" parTransId="{7F6AF54F-00ED-444A-B0F9-39340F8718BE}" sibTransId="{10AC73A9-FE8C-49C0-8B57-082B3D964D3F}"/>
    <dgm:cxn modelId="{1FAE73F5-B1D3-47B0-AEE8-41D031CEC92C}" type="presOf" srcId="{FF8D0DE0-7183-4802-A472-D51DF5A0C91C}" destId="{3F539567-1F23-4E76-A758-5A862BB9EFFC}" srcOrd="0" destOrd="1" presId="urn:microsoft.com/office/officeart/2005/8/layout/vList6"/>
    <dgm:cxn modelId="{C2B1F9AE-6E79-4C82-A52E-8CEDE4B3275E}" type="presParOf" srcId="{4E63D85C-3837-4D2B-B9A0-FCAAE26FC636}" destId="{ED551B06-B7DE-448B-B9EE-0C60CE3408D6}" srcOrd="0" destOrd="0" presId="urn:microsoft.com/office/officeart/2005/8/layout/vList6"/>
    <dgm:cxn modelId="{94128BEE-8258-43D1-B85A-29D21AD7394C}" type="presParOf" srcId="{ED551B06-B7DE-448B-B9EE-0C60CE3408D6}" destId="{50818BBC-F477-4D9E-837A-21259D15C457}" srcOrd="0" destOrd="0" presId="urn:microsoft.com/office/officeart/2005/8/layout/vList6"/>
    <dgm:cxn modelId="{5C9B448A-72B0-4B10-866B-F308394CEBEE}" type="presParOf" srcId="{ED551B06-B7DE-448B-B9EE-0C60CE3408D6}" destId="{3F539567-1F23-4E76-A758-5A862BB9EFFC}" srcOrd="1" destOrd="0" presId="urn:microsoft.com/office/officeart/2005/8/layout/vList6"/>
    <dgm:cxn modelId="{DE7C3121-00FB-4CE6-AC42-0B86290D96D9}" type="presParOf" srcId="{4E63D85C-3837-4D2B-B9A0-FCAAE26FC636}" destId="{25541B67-E6BB-4A55-AB99-60DBC347093E}" srcOrd="1" destOrd="0" presId="urn:microsoft.com/office/officeart/2005/8/layout/vList6"/>
    <dgm:cxn modelId="{9FEF71EC-C77C-4323-81E4-DC9CBD6D450B}" type="presParOf" srcId="{4E63D85C-3837-4D2B-B9A0-FCAAE26FC636}" destId="{670EE82C-C216-48D5-9379-19F889DB8888}" srcOrd="2" destOrd="0" presId="urn:microsoft.com/office/officeart/2005/8/layout/vList6"/>
    <dgm:cxn modelId="{C7415048-C085-4E13-810C-97F97837541C}" type="presParOf" srcId="{670EE82C-C216-48D5-9379-19F889DB8888}" destId="{09D89B46-01BD-4CE7-8FF2-34FB9ACC1234}" srcOrd="0" destOrd="0" presId="urn:microsoft.com/office/officeart/2005/8/layout/vList6"/>
    <dgm:cxn modelId="{2648308C-D779-4C3E-9205-D102027786E2}" type="presParOf" srcId="{670EE82C-C216-48D5-9379-19F889DB8888}" destId="{B9BF2826-A93F-484E-809F-0952285A6A23}" srcOrd="1" destOrd="0" presId="urn:microsoft.com/office/officeart/2005/8/layout/vList6"/>
    <dgm:cxn modelId="{75E82C4F-A58C-4595-9270-114411D5A047}" type="presParOf" srcId="{4E63D85C-3837-4D2B-B9A0-FCAAE26FC636}" destId="{FC401293-0E6F-4BE0-9B3D-3779AF0E7BDB}" srcOrd="3" destOrd="0" presId="urn:microsoft.com/office/officeart/2005/8/layout/vList6"/>
    <dgm:cxn modelId="{1B44A319-83B8-4C54-A4E5-88491671D54E}" type="presParOf" srcId="{4E63D85C-3837-4D2B-B9A0-FCAAE26FC636}" destId="{18881F29-BE38-41C9-9182-D08C73E20DEA}" srcOrd="4" destOrd="0" presId="urn:microsoft.com/office/officeart/2005/8/layout/vList6"/>
    <dgm:cxn modelId="{FE3C457C-5E26-4B83-94AA-B08E1AB9CA1E}" type="presParOf" srcId="{18881F29-BE38-41C9-9182-D08C73E20DEA}" destId="{BDD9785E-5988-4D9A-BEBF-25DE815D2930}" srcOrd="0" destOrd="0" presId="urn:microsoft.com/office/officeart/2005/8/layout/vList6"/>
    <dgm:cxn modelId="{D120BE0A-ACEC-4791-9642-9516A3A30B70}"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5" qsCatId="simple" csTypeId="urn:microsoft.com/office/officeart/2005/8/colors/accent4_2" csCatId="accent4" phldr="1"/>
      <dgm:spPr/>
      <dgm:t>
        <a:bodyPr/>
        <a:lstStyle/>
        <a:p>
          <a:endParaRPr lang="zh-TW" altLang="en-US"/>
        </a:p>
      </dgm:t>
    </dgm:pt>
    <dgm:pt modelId="{B625F2EB-10E5-4149-8948-148379F6CACA}">
      <dgm:prSet phldrT="[文字]" custT="1"/>
      <dgm:spPr>
        <a:solidFill>
          <a:srgbClr val="FFC000"/>
        </a:solidFill>
      </dgm:spPr>
      <dgm:t>
        <a:bodyPr/>
        <a:lstStyle/>
        <a:p>
          <a:r>
            <a:rPr lang="en-US" altLang="zh-TW" sz="3600" b="1" dirty="0">
              <a:latin typeface="微軟正黑體" pitchFamily="34" charset="-120"/>
              <a:ea typeface="微軟正黑體" pitchFamily="34" charset="-120"/>
            </a:rPr>
            <a:t>1.</a:t>
          </a:r>
          <a:r>
            <a:rPr lang="zh-TW" altLang="en-US" sz="3600" b="1" dirty="0">
              <a:latin typeface="微軟正黑體" pitchFamily="34" charset="-120"/>
              <a:ea typeface="微軟正黑體" pitchFamily="34" charset="-120"/>
            </a:rPr>
            <a:t>均衡發展</a:t>
          </a:r>
        </a:p>
      </dgm:t>
    </dgm:pt>
    <dgm:pt modelId="{4538D5EC-F26F-48D5-A6E0-75ECE2C745A7}" type="parTrans" cxnId="{DE954ED6-D966-4ADE-B96B-11239B33A9DE}">
      <dgm:prSet/>
      <dgm:spPr/>
      <dgm:t>
        <a:bodyPr/>
        <a:lstStyle/>
        <a:p>
          <a:endParaRPr lang="zh-TW" altLang="en-US"/>
        </a:p>
      </dgm:t>
    </dgm:pt>
    <dgm:pt modelId="{F6CBCB96-AAC9-4331-A6E3-92D55FF819FA}" type="sibTrans" cxnId="{DE954ED6-D966-4ADE-B96B-11239B33A9DE}">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1" custScaleX="249543" custLinFactNeighborX="-87198" custLinFactNeighborY="-8024">
        <dgm:presLayoutVars>
          <dgm:bulletEnabled val="1"/>
        </dgm:presLayoutVars>
      </dgm:prSet>
      <dgm:spPr/>
    </dgm:pt>
    <dgm:pt modelId="{3F539567-1F23-4E76-A758-5A862BB9EFFC}" type="pres">
      <dgm:prSet presAssocID="{B625F2EB-10E5-4149-8948-148379F6CACA}" presName="childShp" presStyleLbl="bgAccFollowNode1" presStyleIdx="0" presStyleCnt="1" custScaleX="242077" custScaleY="100098" custLinFactNeighborX="-1606" custLinFactNeighborY="-1495">
        <dgm:presLayoutVars>
          <dgm:bulletEnabled val="1"/>
        </dgm:presLayoutVars>
      </dgm:prSet>
      <dgm:spPr>
        <a:solidFill>
          <a:srgbClr val="FFC000">
            <a:alpha val="90000"/>
          </a:srgbClr>
        </a:solidFill>
        <a:ln>
          <a:solidFill>
            <a:schemeClr val="tx1"/>
          </a:solidFill>
        </a:ln>
      </dgm:spPr>
    </dgm:pt>
  </dgm:ptLst>
  <dgm:cxnLst>
    <dgm:cxn modelId="{754EA400-EFBA-4CAB-A71E-3E40D64C7D36}" type="presOf" srcId="{B625F2EB-10E5-4149-8948-148379F6CACA}" destId="{50818BBC-F477-4D9E-837A-21259D15C457}" srcOrd="0" destOrd="0" presId="urn:microsoft.com/office/officeart/2005/8/layout/vList6"/>
    <dgm:cxn modelId="{4463894A-F24D-41BE-82D6-1E44EF7B8FC1}" type="presOf" srcId="{205E4696-CE36-40FB-8726-EC24909286A6}" destId="{4E63D85C-3837-4D2B-B9A0-FCAAE26FC636}"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60CC430E-D2D9-4E50-AC35-E2710DB73E40}" type="presParOf" srcId="{4E63D85C-3837-4D2B-B9A0-FCAAE26FC636}" destId="{ED551B06-B7DE-448B-B9EE-0C60CE3408D6}" srcOrd="0" destOrd="0" presId="urn:microsoft.com/office/officeart/2005/8/layout/vList6"/>
    <dgm:cxn modelId="{57F1A017-5646-4156-88E4-24C17C2BDC2C}" type="presParOf" srcId="{ED551B06-B7DE-448B-B9EE-0C60CE3408D6}" destId="{50818BBC-F477-4D9E-837A-21259D15C457}" srcOrd="0" destOrd="0" presId="urn:microsoft.com/office/officeart/2005/8/layout/vList6"/>
    <dgm:cxn modelId="{189BED63-486D-441F-8BD6-2CF31B8CCF6F}" type="presParOf" srcId="{ED551B06-B7DE-448B-B9EE-0C60CE3408D6}" destId="{3F539567-1F23-4E76-A758-5A862BB9EFF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5" qsCatId="simple" csTypeId="urn:microsoft.com/office/officeart/2005/8/colors/accent4_2" csCatId="accent4" phldr="1"/>
      <dgm:spPr/>
      <dgm:t>
        <a:bodyPr/>
        <a:lstStyle/>
        <a:p>
          <a:endParaRPr lang="zh-TW" altLang="en-US"/>
        </a:p>
      </dgm:t>
    </dgm:pt>
    <dgm:pt modelId="{B625F2EB-10E5-4149-8948-148379F6CACA}">
      <dgm:prSet phldrT="[文字]" custT="1"/>
      <dgm:spPr>
        <a:solidFill>
          <a:srgbClr val="92D050"/>
        </a:solidFill>
      </dgm:spPr>
      <dgm:t>
        <a:bodyPr/>
        <a:lstStyle/>
        <a:p>
          <a:r>
            <a:rPr lang="en-US" altLang="zh-TW" sz="3600" b="1" dirty="0">
              <a:latin typeface="微軟正黑體" pitchFamily="34" charset="-120"/>
              <a:ea typeface="微軟正黑體" pitchFamily="34" charset="-120"/>
            </a:rPr>
            <a:t>2.</a:t>
          </a:r>
          <a:r>
            <a:rPr lang="zh-TW" altLang="en-US" sz="3600" b="1" dirty="0">
              <a:latin typeface="微軟正黑體" pitchFamily="34" charset="-120"/>
              <a:ea typeface="微軟正黑體" pitchFamily="34" charset="-120"/>
            </a:rPr>
            <a:t>多元學習</a:t>
          </a:r>
        </a:p>
      </dgm:t>
    </dgm:pt>
    <dgm:pt modelId="{4538D5EC-F26F-48D5-A6E0-75ECE2C745A7}" type="parTrans" cxnId="{DE954ED6-D966-4ADE-B96B-11239B33A9DE}">
      <dgm:prSet/>
      <dgm:spPr/>
      <dgm:t>
        <a:bodyPr/>
        <a:lstStyle/>
        <a:p>
          <a:endParaRPr lang="zh-TW" altLang="en-US"/>
        </a:p>
      </dgm:t>
    </dgm:pt>
    <dgm:pt modelId="{F6CBCB96-AAC9-4331-A6E3-92D55FF819FA}" type="sibTrans" cxnId="{DE954ED6-D966-4ADE-B96B-11239B33A9DE}">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1" custScaleX="337393" custLinFactNeighborX="-3547">
        <dgm:presLayoutVars>
          <dgm:bulletEnabled val="1"/>
        </dgm:presLayoutVars>
      </dgm:prSet>
      <dgm:spPr/>
    </dgm:pt>
    <dgm:pt modelId="{3F539567-1F23-4E76-A758-5A862BB9EFFC}" type="pres">
      <dgm:prSet presAssocID="{B625F2EB-10E5-4149-8948-148379F6CACA}" presName="childShp" presStyleLbl="bgAccFollowNode1" presStyleIdx="0" presStyleCnt="1" custScaleX="242077" custScaleY="100098">
        <dgm:presLayoutVars>
          <dgm:bulletEnabled val="1"/>
        </dgm:presLayoutVars>
      </dgm:prSet>
      <dgm:spPr>
        <a:solidFill>
          <a:srgbClr val="92D050">
            <a:alpha val="90000"/>
          </a:srgbClr>
        </a:solidFill>
        <a:ln>
          <a:solidFill>
            <a:schemeClr val="tx1">
              <a:alpha val="90000"/>
            </a:schemeClr>
          </a:solidFill>
        </a:ln>
      </dgm:spPr>
    </dgm:pt>
  </dgm:ptLst>
  <dgm:cxnLst>
    <dgm:cxn modelId="{54FEF40C-78DA-4350-B5E1-DBF817E8D27E}" type="presOf" srcId="{205E4696-CE36-40FB-8726-EC24909286A6}" destId="{4E63D85C-3837-4D2B-B9A0-FCAAE26FC636}" srcOrd="0" destOrd="0" presId="urn:microsoft.com/office/officeart/2005/8/layout/vList6"/>
    <dgm:cxn modelId="{06F78156-7F5F-4F1E-8E91-0E476E351603}" type="presOf" srcId="{B625F2EB-10E5-4149-8948-148379F6CACA}" destId="{50818BBC-F477-4D9E-837A-21259D15C457}"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06233307-2FEA-4D99-9F39-BB8CDFA9A2BD}" type="presParOf" srcId="{4E63D85C-3837-4D2B-B9A0-FCAAE26FC636}" destId="{ED551B06-B7DE-448B-B9EE-0C60CE3408D6}" srcOrd="0" destOrd="0" presId="urn:microsoft.com/office/officeart/2005/8/layout/vList6"/>
    <dgm:cxn modelId="{C76F5A72-FB9A-4F4F-8EF2-A690AF4A8E35}" type="presParOf" srcId="{ED551B06-B7DE-448B-B9EE-0C60CE3408D6}" destId="{50818BBC-F477-4D9E-837A-21259D15C457}" srcOrd="0" destOrd="0" presId="urn:microsoft.com/office/officeart/2005/8/layout/vList6"/>
    <dgm:cxn modelId="{6C7657EE-14D2-49A6-AC1D-2E8CBC1A16BB}" type="presParOf" srcId="{ED551B06-B7DE-448B-B9EE-0C60CE3408D6}" destId="{3F539567-1F23-4E76-A758-5A862BB9EFF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5" qsCatId="simple" csTypeId="urn:microsoft.com/office/officeart/2005/8/colors/accent4_2" csCatId="accent4" phldr="1"/>
      <dgm:spPr/>
      <dgm:t>
        <a:bodyPr/>
        <a:lstStyle/>
        <a:p>
          <a:endParaRPr lang="zh-TW" altLang="en-US"/>
        </a:p>
      </dgm:t>
    </dgm:pt>
    <dgm:pt modelId="{B625F2EB-10E5-4149-8948-148379F6CACA}">
      <dgm:prSet phldrT="[文字]" custT="1"/>
      <dgm:spPr>
        <a:solidFill>
          <a:srgbClr val="FF6699"/>
        </a:solidFill>
      </dgm:spPr>
      <dgm:t>
        <a:bodyPr/>
        <a:lstStyle/>
        <a:p>
          <a:r>
            <a:rPr lang="en-US" altLang="zh-TW" sz="3600" b="1" dirty="0">
              <a:solidFill>
                <a:srgbClr val="FFFF00"/>
              </a:solidFill>
              <a:latin typeface="微軟正黑體" pitchFamily="34" charset="-120"/>
              <a:ea typeface="微軟正黑體" pitchFamily="34" charset="-120"/>
            </a:rPr>
            <a:t>★</a:t>
          </a:r>
          <a:r>
            <a:rPr lang="en-US" altLang="zh-TW" sz="3600" b="1" dirty="0">
              <a:latin typeface="微軟正黑體" pitchFamily="34" charset="-120"/>
              <a:ea typeface="微軟正黑體" pitchFamily="34" charset="-120"/>
            </a:rPr>
            <a:t>3.</a:t>
          </a:r>
          <a:r>
            <a:rPr lang="zh-TW" altLang="en-US" sz="3600" b="1" dirty="0">
              <a:latin typeface="微軟正黑體" pitchFamily="34" charset="-120"/>
              <a:ea typeface="微軟正黑體" pitchFamily="34" charset="-120"/>
            </a:rPr>
            <a:t>教育會考</a:t>
          </a:r>
          <a:r>
            <a:rPr lang="en-US" altLang="zh-TW" sz="3600" b="1" dirty="0">
              <a:solidFill>
                <a:srgbClr val="FFFF00"/>
              </a:solidFill>
              <a:latin typeface="微軟正黑體" pitchFamily="34" charset="-120"/>
              <a:ea typeface="微軟正黑體" pitchFamily="34" charset="-120"/>
            </a:rPr>
            <a:t>★</a:t>
          </a:r>
          <a:endParaRPr lang="zh-TW" altLang="en-US" sz="3600" b="1" dirty="0">
            <a:solidFill>
              <a:srgbClr val="FFFF00"/>
            </a:solidFill>
            <a:latin typeface="微軟正黑體" pitchFamily="34" charset="-120"/>
            <a:ea typeface="微軟正黑體" pitchFamily="34" charset="-120"/>
          </a:endParaRPr>
        </a:p>
      </dgm:t>
    </dgm:pt>
    <dgm:pt modelId="{4538D5EC-F26F-48D5-A6E0-75ECE2C745A7}" type="parTrans" cxnId="{DE954ED6-D966-4ADE-B96B-11239B33A9DE}">
      <dgm:prSet/>
      <dgm:spPr/>
      <dgm:t>
        <a:bodyPr/>
        <a:lstStyle/>
        <a:p>
          <a:endParaRPr lang="zh-TW" altLang="en-US"/>
        </a:p>
      </dgm:t>
    </dgm:pt>
    <dgm:pt modelId="{F6CBCB96-AAC9-4331-A6E3-92D55FF819FA}" type="sibTrans" cxnId="{DE954ED6-D966-4ADE-B96B-11239B33A9DE}">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1" custScaleX="411796">
        <dgm:presLayoutVars>
          <dgm:bulletEnabled val="1"/>
        </dgm:presLayoutVars>
      </dgm:prSet>
      <dgm:spPr/>
    </dgm:pt>
    <dgm:pt modelId="{3F539567-1F23-4E76-A758-5A862BB9EFFC}" type="pres">
      <dgm:prSet presAssocID="{B625F2EB-10E5-4149-8948-148379F6CACA}" presName="childShp" presStyleLbl="bgAccFollowNode1" presStyleIdx="0" presStyleCnt="1" custScaleX="242077" custScaleY="100098">
        <dgm:presLayoutVars>
          <dgm:bulletEnabled val="1"/>
        </dgm:presLayoutVars>
      </dgm:prSet>
      <dgm:spPr>
        <a:solidFill>
          <a:srgbClr val="FFD1F0">
            <a:alpha val="90000"/>
          </a:srgbClr>
        </a:solidFill>
        <a:ln>
          <a:solidFill>
            <a:schemeClr val="tx1">
              <a:alpha val="90000"/>
            </a:schemeClr>
          </a:solidFill>
        </a:ln>
      </dgm:spPr>
    </dgm:pt>
  </dgm:ptLst>
  <dgm:cxnLst>
    <dgm:cxn modelId="{7FC6EB19-E8D8-4090-8E3D-3AE9E0F9B8F9}" type="presOf" srcId="{B625F2EB-10E5-4149-8948-148379F6CACA}" destId="{50818BBC-F477-4D9E-837A-21259D15C457}" srcOrd="0" destOrd="0" presId="urn:microsoft.com/office/officeart/2005/8/layout/vList6"/>
    <dgm:cxn modelId="{CE8A70D5-82BF-4553-ACFC-A259DDCA8218}" type="presOf" srcId="{205E4696-CE36-40FB-8726-EC24909286A6}" destId="{4E63D85C-3837-4D2B-B9A0-FCAAE26FC636}"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85828856-2499-4AAB-A7B8-3EF88D9922BB}" type="presParOf" srcId="{4E63D85C-3837-4D2B-B9A0-FCAAE26FC636}" destId="{ED551B06-B7DE-448B-B9EE-0C60CE3408D6}" srcOrd="0" destOrd="0" presId="urn:microsoft.com/office/officeart/2005/8/layout/vList6"/>
    <dgm:cxn modelId="{FFB31BD7-C3CD-4600-90B2-DBC2AA156BB6}" type="presParOf" srcId="{ED551B06-B7DE-448B-B9EE-0C60CE3408D6}" destId="{50818BBC-F477-4D9E-837A-21259D15C457}" srcOrd="0" destOrd="0" presId="urn:microsoft.com/office/officeart/2005/8/layout/vList6"/>
    <dgm:cxn modelId="{DAA6A74F-705E-4EC3-BC99-7C577A02DCF4}" type="presParOf" srcId="{ED551B06-B7DE-448B-B9EE-0C60CE3408D6}" destId="{3F539567-1F23-4E76-A758-5A862BB9EFF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DB0BD-C9D4-4702-B1F9-F4327E9D5FA0}">
      <dsp:nvSpPr>
        <dsp:cNvPr id="0" name=""/>
        <dsp:cNvSpPr/>
      </dsp:nvSpPr>
      <dsp:spPr>
        <a:xfrm>
          <a:off x="288203" y="2414"/>
          <a:ext cx="6249699" cy="1161375"/>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l" defTabSz="1955800">
            <a:lnSpc>
              <a:spcPct val="90000"/>
            </a:lnSpc>
            <a:spcBef>
              <a:spcPct val="0"/>
            </a:spcBef>
            <a:spcAft>
              <a:spcPct val="35000"/>
            </a:spcAft>
            <a:buNone/>
          </a:pPr>
          <a:r>
            <a:rPr lang="zh-TW" altLang="en-US" sz="4400" b="1" kern="1200" dirty="0"/>
            <a:t>壹、從會考看</a:t>
          </a:r>
          <a:r>
            <a:rPr lang="en-US" altLang="zh-TW" sz="4400" b="1" kern="1200" dirty="0"/>
            <a:t>108</a:t>
          </a:r>
          <a:r>
            <a:rPr lang="zh-TW" altLang="en-US" sz="4400" b="1" kern="1200" dirty="0"/>
            <a:t>課綱</a:t>
          </a:r>
        </a:p>
      </dsp:txBody>
      <dsp:txXfrm>
        <a:off x="344897" y="59108"/>
        <a:ext cx="6136311" cy="1047987"/>
      </dsp:txXfrm>
    </dsp:sp>
    <dsp:sp modelId="{F81BF5F6-628C-4A63-AAE2-597392FE9419}">
      <dsp:nvSpPr>
        <dsp:cNvPr id="0" name=""/>
        <dsp:cNvSpPr/>
      </dsp:nvSpPr>
      <dsp:spPr>
        <a:xfrm>
          <a:off x="288203" y="1221858"/>
          <a:ext cx="6264352" cy="1161375"/>
        </a:xfrm>
        <a:prstGeom prst="roundRect">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l" defTabSz="1955800">
            <a:lnSpc>
              <a:spcPct val="90000"/>
            </a:lnSpc>
            <a:spcBef>
              <a:spcPct val="0"/>
            </a:spcBef>
            <a:spcAft>
              <a:spcPct val="35000"/>
            </a:spcAft>
            <a:buNone/>
          </a:pPr>
          <a:r>
            <a:rPr lang="zh-TW" altLang="en-US" sz="4400" b="1" kern="1200" dirty="0"/>
            <a:t>貳、超級</a:t>
          </a:r>
          <a:r>
            <a:rPr lang="en-US" altLang="zh-TW" sz="4400" b="1" kern="1200" dirty="0"/>
            <a:t>『</a:t>
          </a:r>
          <a:r>
            <a:rPr lang="zh-TW" altLang="en-US" sz="4400" b="1" kern="1200" dirty="0"/>
            <a:t>比</a:t>
          </a:r>
          <a:r>
            <a:rPr lang="en-US" altLang="zh-TW" sz="4400" b="1" kern="1200" dirty="0"/>
            <a:t>』</a:t>
          </a:r>
          <a:r>
            <a:rPr lang="zh-TW" altLang="en-US" sz="4400" b="1" kern="1200" dirty="0"/>
            <a:t>一比</a:t>
          </a:r>
        </a:p>
      </dsp:txBody>
      <dsp:txXfrm>
        <a:off x="344897" y="1278552"/>
        <a:ext cx="6150964" cy="1047987"/>
      </dsp:txXfrm>
    </dsp:sp>
    <dsp:sp modelId="{2A21838A-9C55-4A56-8ED1-1322334F8DD7}">
      <dsp:nvSpPr>
        <dsp:cNvPr id="0" name=""/>
        <dsp:cNvSpPr/>
      </dsp:nvSpPr>
      <dsp:spPr>
        <a:xfrm>
          <a:off x="288203" y="2441302"/>
          <a:ext cx="6264302" cy="1161375"/>
        </a:xfrm>
        <a:prstGeom prst="roundRect">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l" defTabSz="1955800">
            <a:lnSpc>
              <a:spcPct val="90000"/>
            </a:lnSpc>
            <a:spcBef>
              <a:spcPct val="0"/>
            </a:spcBef>
            <a:spcAft>
              <a:spcPct val="35000"/>
            </a:spcAft>
            <a:buNone/>
          </a:pPr>
          <a:r>
            <a:rPr lang="zh-TW" altLang="en-US" sz="4400" b="1" kern="1200" dirty="0"/>
            <a:t>參、有</a:t>
          </a:r>
          <a:r>
            <a:rPr lang="en-US" altLang="zh-TW" sz="4400" b="1" kern="1200" dirty="0"/>
            <a:t>『</a:t>
          </a:r>
          <a:r>
            <a:rPr lang="zh-TW" altLang="en-US" sz="4400" b="1" kern="1200" dirty="0"/>
            <a:t>模</a:t>
          </a:r>
          <a:r>
            <a:rPr lang="en-US" altLang="zh-TW" sz="4400" b="1" kern="1200" dirty="0"/>
            <a:t>』</a:t>
          </a:r>
          <a:r>
            <a:rPr lang="zh-TW" altLang="en-US" sz="4400" b="1" kern="1200" dirty="0"/>
            <a:t>有樣</a:t>
          </a:r>
        </a:p>
      </dsp:txBody>
      <dsp:txXfrm>
        <a:off x="344897" y="2497996"/>
        <a:ext cx="6150914" cy="1047987"/>
      </dsp:txXfrm>
    </dsp:sp>
    <dsp:sp modelId="{1C1E152B-3694-49D5-876E-28C23CDEDEAD}">
      <dsp:nvSpPr>
        <dsp:cNvPr id="0" name=""/>
        <dsp:cNvSpPr/>
      </dsp:nvSpPr>
      <dsp:spPr>
        <a:xfrm>
          <a:off x="288203" y="3660746"/>
          <a:ext cx="6249723" cy="1161375"/>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l" defTabSz="1955800">
            <a:lnSpc>
              <a:spcPct val="90000"/>
            </a:lnSpc>
            <a:spcBef>
              <a:spcPct val="0"/>
            </a:spcBef>
            <a:spcAft>
              <a:spcPct val="35000"/>
            </a:spcAft>
            <a:buNone/>
          </a:pPr>
          <a:r>
            <a:rPr lang="zh-TW" altLang="en-US" sz="4400" b="1" kern="1200" dirty="0"/>
            <a:t>肆、合作共好</a:t>
          </a:r>
        </a:p>
      </dsp:txBody>
      <dsp:txXfrm>
        <a:off x="344897" y="3717440"/>
        <a:ext cx="6136335" cy="1047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8EBE31-16ED-436B-BA78-4E7FF07C8931}">
      <dsp:nvSpPr>
        <dsp:cNvPr id="0" name=""/>
        <dsp:cNvSpPr/>
      </dsp:nvSpPr>
      <dsp:spPr>
        <a:xfrm>
          <a:off x="451329" y="1669"/>
          <a:ext cx="3479167" cy="208750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kern="1200" dirty="0"/>
            <a:t>情境化</a:t>
          </a:r>
          <a:endParaRPr lang="en-US" altLang="zh-TW" sz="4700" kern="1200" dirty="0"/>
        </a:p>
        <a:p>
          <a:pPr marL="0" lvl="0" indent="0" algn="ctr" defTabSz="2089150">
            <a:lnSpc>
              <a:spcPct val="90000"/>
            </a:lnSpc>
            <a:spcBef>
              <a:spcPct val="0"/>
            </a:spcBef>
            <a:spcAft>
              <a:spcPct val="35000"/>
            </a:spcAft>
            <a:buNone/>
          </a:pPr>
          <a:r>
            <a:rPr lang="zh-TW" altLang="en-US" sz="4700" kern="1200" dirty="0"/>
            <a:t>長題幹</a:t>
          </a:r>
        </a:p>
      </dsp:txBody>
      <dsp:txXfrm>
        <a:off x="451329" y="1669"/>
        <a:ext cx="3479167" cy="2087500"/>
      </dsp:txXfrm>
    </dsp:sp>
    <dsp:sp modelId="{BEB1931E-093F-4904-A240-12C046F51B22}">
      <dsp:nvSpPr>
        <dsp:cNvPr id="0" name=""/>
        <dsp:cNvSpPr/>
      </dsp:nvSpPr>
      <dsp:spPr>
        <a:xfrm>
          <a:off x="4278414" y="1669"/>
          <a:ext cx="3479167" cy="208750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kern="1200" dirty="0"/>
            <a:t>整合運用</a:t>
          </a:r>
          <a:endParaRPr lang="en-US" altLang="zh-TW" sz="4700" kern="1200" dirty="0"/>
        </a:p>
        <a:p>
          <a:pPr marL="0" lvl="0" indent="0" algn="ctr" defTabSz="2089150">
            <a:lnSpc>
              <a:spcPct val="90000"/>
            </a:lnSpc>
            <a:spcBef>
              <a:spcPct val="0"/>
            </a:spcBef>
            <a:spcAft>
              <a:spcPct val="35000"/>
            </a:spcAft>
            <a:buNone/>
          </a:pPr>
          <a:r>
            <a:rPr lang="zh-TW" altLang="en-US" sz="4700" kern="1200" dirty="0"/>
            <a:t>閱讀理解</a:t>
          </a:r>
        </a:p>
      </dsp:txBody>
      <dsp:txXfrm>
        <a:off x="4278414" y="1669"/>
        <a:ext cx="3479167" cy="2087500"/>
      </dsp:txXfrm>
    </dsp:sp>
    <dsp:sp modelId="{46BD697E-0C54-4C3C-9EC6-A363EB8ACACD}">
      <dsp:nvSpPr>
        <dsp:cNvPr id="0" name=""/>
        <dsp:cNvSpPr/>
      </dsp:nvSpPr>
      <dsp:spPr>
        <a:xfrm>
          <a:off x="432055" y="2391371"/>
          <a:ext cx="3479167" cy="208750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kern="1200" dirty="0"/>
            <a:t>跨領域</a:t>
          </a:r>
          <a:endParaRPr lang="en-US" altLang="zh-TW" sz="4700" kern="1200" dirty="0"/>
        </a:p>
        <a:p>
          <a:pPr marL="0" lvl="0" indent="0" algn="ctr" defTabSz="2089150">
            <a:lnSpc>
              <a:spcPct val="90000"/>
            </a:lnSpc>
            <a:spcBef>
              <a:spcPct val="0"/>
            </a:spcBef>
            <a:spcAft>
              <a:spcPct val="35000"/>
            </a:spcAft>
            <a:buNone/>
          </a:pPr>
          <a:r>
            <a:rPr lang="zh-TW" altLang="en-US" sz="4700" kern="1200" dirty="0"/>
            <a:t>跨學科</a:t>
          </a:r>
        </a:p>
      </dsp:txBody>
      <dsp:txXfrm>
        <a:off x="432055" y="2391371"/>
        <a:ext cx="3479167" cy="2087500"/>
      </dsp:txXfrm>
    </dsp:sp>
    <dsp:sp modelId="{2DEC3723-EE08-4818-B7C8-C37107018A91}">
      <dsp:nvSpPr>
        <dsp:cNvPr id="0" name=""/>
        <dsp:cNvSpPr/>
      </dsp:nvSpPr>
      <dsp:spPr>
        <a:xfrm>
          <a:off x="4320477" y="2391371"/>
          <a:ext cx="3479167" cy="208750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zh-TW" altLang="en-US" sz="4700" kern="1200" dirty="0"/>
            <a:t>文轉圖</a:t>
          </a:r>
          <a:endParaRPr lang="en-US" altLang="zh-TW" sz="4700" kern="1200" dirty="0"/>
        </a:p>
        <a:p>
          <a:pPr marL="0" lvl="0" indent="0" algn="ctr" defTabSz="2089150">
            <a:lnSpc>
              <a:spcPct val="90000"/>
            </a:lnSpc>
            <a:spcBef>
              <a:spcPct val="0"/>
            </a:spcBef>
            <a:spcAft>
              <a:spcPct val="35000"/>
            </a:spcAft>
            <a:buNone/>
          </a:pPr>
          <a:r>
            <a:rPr lang="zh-TW" altLang="en-US" sz="4700" kern="1200" dirty="0"/>
            <a:t>圖轉文</a:t>
          </a:r>
        </a:p>
      </dsp:txBody>
      <dsp:txXfrm>
        <a:off x="4320477" y="2391371"/>
        <a:ext cx="3479167" cy="20875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419663" y="0"/>
          <a:ext cx="2026147" cy="1371350"/>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a:latin typeface="微軟正黑體" pitchFamily="34" charset="-120"/>
              <a:ea typeface="微軟正黑體" pitchFamily="34" charset="-120"/>
            </a:rPr>
            <a:t>採計</a:t>
          </a:r>
          <a:r>
            <a:rPr lang="en-US" altLang="zh-TW" sz="2000" b="1" u="sng" kern="1200">
              <a:latin typeface="微軟正黑體" pitchFamily="34" charset="-120"/>
              <a:ea typeface="微軟正黑體" pitchFamily="34" charset="-120"/>
            </a:rPr>
            <a:t>30</a:t>
          </a:r>
          <a:r>
            <a:rPr lang="zh-TW" altLang="en-US" sz="2000" b="1" u="sng" kern="1200">
              <a:latin typeface="微軟正黑體" pitchFamily="34" charset="-120"/>
              <a:ea typeface="微軟正黑體" pitchFamily="34" charset="-120"/>
            </a:rPr>
            <a:t>分</a:t>
          </a:r>
          <a:endParaRPr lang="zh-TW" altLang="en-US" sz="2000" b="1" u="sng" kern="1200" dirty="0">
            <a:latin typeface="微軟正黑體" pitchFamily="34" charset="-120"/>
            <a:ea typeface="微軟正黑體" pitchFamily="34" charset="-120"/>
          </a:endParaRPr>
        </a:p>
        <a:p>
          <a:pPr marL="228600" lvl="1" indent="-228600" algn="ctr" defTabSz="889000">
            <a:lnSpc>
              <a:spcPct val="90000"/>
            </a:lnSpc>
            <a:spcBef>
              <a:spcPct val="0"/>
            </a:spcBef>
            <a:spcAft>
              <a:spcPct val="15000"/>
            </a:spcAft>
            <a:buChar char="•"/>
          </a:pPr>
          <a:r>
            <a:rPr lang="zh-TW" altLang="en-US" sz="2000" kern="1200" dirty="0">
              <a:latin typeface="微軟正黑體" pitchFamily="34" charset="-120"/>
              <a:ea typeface="微軟正黑體" pitchFamily="34" charset="-120"/>
            </a:rPr>
            <a:t>總分</a:t>
          </a:r>
          <a:r>
            <a:rPr lang="en-US" altLang="zh-TW" sz="2000" kern="1200" dirty="0">
              <a:latin typeface="微軟正黑體" pitchFamily="34" charset="-120"/>
              <a:ea typeface="微軟正黑體" pitchFamily="34" charset="-120"/>
            </a:rPr>
            <a:t>35</a:t>
          </a:r>
          <a:r>
            <a:rPr lang="zh-TW" altLang="en-US" sz="2000" kern="1200" dirty="0">
              <a:latin typeface="微軟正黑體" pitchFamily="34" charset="-120"/>
              <a:ea typeface="微軟正黑體" pitchFamily="34" charset="-120"/>
            </a:rPr>
            <a:t>分</a:t>
          </a:r>
        </a:p>
      </dsp:txBody>
      <dsp:txXfrm>
        <a:off x="2419663" y="171419"/>
        <a:ext cx="1511891" cy="1028512"/>
      </dsp:txXfrm>
    </dsp:sp>
    <dsp:sp modelId="{50818BBC-F477-4D9E-837A-21259D15C457}">
      <dsp:nvSpPr>
        <dsp:cNvPr id="0" name=""/>
        <dsp:cNvSpPr/>
      </dsp:nvSpPr>
      <dsp:spPr>
        <a:xfrm>
          <a:off x="728" y="0"/>
          <a:ext cx="2418935" cy="137135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均衡發展</a:t>
          </a:r>
        </a:p>
      </dsp:txBody>
      <dsp:txXfrm>
        <a:off x="67672" y="66944"/>
        <a:ext cx="2285047" cy="1237462"/>
      </dsp:txXfrm>
    </dsp:sp>
    <dsp:sp modelId="{B9BF2826-A93F-484E-809F-0952285A6A23}">
      <dsp:nvSpPr>
        <dsp:cNvPr id="0" name=""/>
        <dsp:cNvSpPr/>
      </dsp:nvSpPr>
      <dsp:spPr>
        <a:xfrm>
          <a:off x="2357744" y="1508485"/>
          <a:ext cx="2087125" cy="1371350"/>
        </a:xfrm>
        <a:prstGeom prst="rightArrow">
          <a:avLst>
            <a:gd name="adj1" fmla="val 75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a:latin typeface="微軟正黑體" pitchFamily="34" charset="-120"/>
              <a:ea typeface="微軟正黑體" pitchFamily="34" charset="-120"/>
            </a:rPr>
            <a:t>採計</a:t>
          </a:r>
          <a:r>
            <a:rPr lang="en-US" altLang="zh-TW" sz="2000" b="1" u="sng" kern="1200">
              <a:latin typeface="微軟正黑體" pitchFamily="34" charset="-120"/>
              <a:ea typeface="微軟正黑體" pitchFamily="34" charset="-120"/>
            </a:rPr>
            <a:t>40</a:t>
          </a:r>
          <a:r>
            <a:rPr lang="zh-TW" altLang="en-US" sz="2000" b="1" u="sng" kern="1200">
              <a:latin typeface="微軟正黑體" pitchFamily="34" charset="-120"/>
              <a:ea typeface="微軟正黑體" pitchFamily="34" charset="-120"/>
            </a:rPr>
            <a:t>分</a:t>
          </a:r>
          <a:endParaRPr lang="zh-TW" altLang="en-US" sz="2000" b="1" u="sng" kern="1200" dirty="0">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itchFamily="34" charset="-120"/>
              <a:ea typeface="微軟正黑體" pitchFamily="34" charset="-120"/>
            </a:rPr>
            <a:t>總分</a:t>
          </a:r>
          <a:r>
            <a:rPr lang="en-US" altLang="zh-TW" sz="2000" kern="1200" dirty="0">
              <a:latin typeface="微軟正黑體" pitchFamily="34" charset="-120"/>
              <a:ea typeface="微軟正黑體" pitchFamily="34" charset="-120"/>
            </a:rPr>
            <a:t>52</a:t>
          </a:r>
          <a:r>
            <a:rPr lang="zh-TW" altLang="en-US" sz="2000" kern="1200" dirty="0">
              <a:latin typeface="微軟正黑體" pitchFamily="34" charset="-120"/>
              <a:ea typeface="微軟正黑體" pitchFamily="34" charset="-120"/>
            </a:rPr>
            <a:t>分</a:t>
          </a:r>
        </a:p>
      </dsp:txBody>
      <dsp:txXfrm>
        <a:off x="2357744" y="1679904"/>
        <a:ext cx="1572869" cy="1028512"/>
      </dsp:txXfrm>
    </dsp:sp>
    <dsp:sp modelId="{09D89B46-01BD-4CE7-8FF2-34FB9ACC1234}">
      <dsp:nvSpPr>
        <dsp:cNvPr id="0" name=""/>
        <dsp:cNvSpPr/>
      </dsp:nvSpPr>
      <dsp:spPr>
        <a:xfrm>
          <a:off x="1443" y="1545182"/>
          <a:ext cx="2356074" cy="137135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多元學習</a:t>
          </a:r>
        </a:p>
      </dsp:txBody>
      <dsp:txXfrm>
        <a:off x="68387" y="1612126"/>
        <a:ext cx="2222186" cy="1237462"/>
      </dsp:txXfrm>
    </dsp:sp>
    <dsp:sp modelId="{413D0A37-9639-43F8-AAA7-6563C960F0FF}">
      <dsp:nvSpPr>
        <dsp:cNvPr id="0" name=""/>
        <dsp:cNvSpPr/>
      </dsp:nvSpPr>
      <dsp:spPr>
        <a:xfrm>
          <a:off x="2308236" y="3016970"/>
          <a:ext cx="2079215" cy="1371350"/>
        </a:xfrm>
        <a:prstGeom prst="rightArrow">
          <a:avLst>
            <a:gd name="adj1" fmla="val 75000"/>
            <a:gd name="adj2" fmla="val 50000"/>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9600" tIns="12700" rIns="0" bIns="12700" numCol="1" spcCol="1270" anchor="ctr" anchorCtr="0">
          <a:noAutofit/>
        </a:bodyPr>
        <a:lstStyle/>
        <a:p>
          <a:pPr marL="252000" lvl="1" indent="-228600" algn="l" defTabSz="889000">
            <a:lnSpc>
              <a:spcPct val="90000"/>
            </a:lnSpc>
            <a:spcBef>
              <a:spcPct val="0"/>
            </a:spcBef>
            <a:spcAft>
              <a:spcPct val="15000"/>
            </a:spcAft>
            <a:buChar char="•"/>
          </a:pPr>
          <a:r>
            <a:rPr lang="zh-TW" altLang="en-US" sz="2000" b="1" u="sng" kern="1200">
              <a:latin typeface="微軟正黑體" pitchFamily="34" charset="-120"/>
              <a:ea typeface="微軟正黑體" pitchFamily="34" charset="-120"/>
            </a:rPr>
            <a:t>採計</a:t>
          </a:r>
          <a:r>
            <a:rPr lang="en-US" altLang="zh-TW" sz="2000" b="1" u="sng" kern="1200">
              <a:latin typeface="微軟正黑體" pitchFamily="34" charset="-120"/>
              <a:ea typeface="微軟正黑體" pitchFamily="34" charset="-120"/>
            </a:rPr>
            <a:t>30</a:t>
          </a:r>
          <a:r>
            <a:rPr lang="zh-TW" altLang="en-US" sz="2000" b="1" u="sng" kern="1200">
              <a:latin typeface="微軟正黑體" pitchFamily="34" charset="-120"/>
              <a:ea typeface="微軟正黑體" pitchFamily="34" charset="-120"/>
            </a:rPr>
            <a:t>分</a:t>
          </a:r>
          <a:endParaRPr lang="zh-TW" altLang="en-US" sz="2000" kern="1200" dirty="0">
            <a:latin typeface="微軟正黑體" pitchFamily="34" charset="-120"/>
            <a:ea typeface="微軟正黑體" pitchFamily="34" charset="-120"/>
          </a:endParaRPr>
        </a:p>
      </dsp:txBody>
      <dsp:txXfrm>
        <a:off x="2308236" y="3188389"/>
        <a:ext cx="1564959" cy="1028512"/>
      </dsp:txXfrm>
    </dsp:sp>
    <dsp:sp modelId="{BDD9785E-5988-4D9A-BEBF-25DE815D2930}">
      <dsp:nvSpPr>
        <dsp:cNvPr id="0" name=""/>
        <dsp:cNvSpPr/>
      </dsp:nvSpPr>
      <dsp:spPr>
        <a:xfrm>
          <a:off x="42163" y="3016970"/>
          <a:ext cx="2360412" cy="137135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教育會考</a:t>
          </a:r>
        </a:p>
      </dsp:txBody>
      <dsp:txXfrm>
        <a:off x="109107" y="3083914"/>
        <a:ext cx="2226524" cy="12374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601731" y="0"/>
          <a:ext cx="3806405" cy="767890"/>
        </a:xfrm>
        <a:prstGeom prst="rightArrow">
          <a:avLst>
            <a:gd name="adj1" fmla="val 75000"/>
            <a:gd name="adj2" fmla="val 50000"/>
          </a:avLst>
        </a:prstGeom>
        <a:solidFill>
          <a:srgbClr val="FFC000">
            <a:alpha val="90000"/>
          </a:srgb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50818BBC-F477-4D9E-837A-21259D15C457}">
      <dsp:nvSpPr>
        <dsp:cNvPr id="0" name=""/>
        <dsp:cNvSpPr/>
      </dsp:nvSpPr>
      <dsp:spPr>
        <a:xfrm>
          <a:off x="0" y="0"/>
          <a:ext cx="2615866" cy="767138"/>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1.</a:t>
          </a:r>
          <a:r>
            <a:rPr lang="zh-TW" altLang="en-US" sz="3600" b="1" kern="1200" dirty="0">
              <a:latin typeface="微軟正黑體" pitchFamily="34" charset="-120"/>
              <a:ea typeface="微軟正黑體" pitchFamily="34" charset="-120"/>
            </a:rPr>
            <a:t>均衡發展</a:t>
          </a:r>
        </a:p>
      </dsp:txBody>
      <dsp:txXfrm>
        <a:off x="37449" y="37449"/>
        <a:ext cx="2540968" cy="6922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925996" y="351"/>
          <a:ext cx="3145057" cy="719323"/>
        </a:xfrm>
        <a:prstGeom prst="rightArrow">
          <a:avLst>
            <a:gd name="adj1" fmla="val 75000"/>
            <a:gd name="adj2" fmla="val 50000"/>
          </a:avLst>
        </a:prstGeom>
        <a:solidFill>
          <a:srgbClr val="92D050">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sp>
    <dsp:sp modelId="{50818BBC-F477-4D9E-837A-21259D15C457}">
      <dsp:nvSpPr>
        <dsp:cNvPr id="0" name=""/>
        <dsp:cNvSpPr/>
      </dsp:nvSpPr>
      <dsp:spPr>
        <a:xfrm>
          <a:off x="0" y="703"/>
          <a:ext cx="2922266" cy="718619"/>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altLang="zh-TW" sz="3600" b="1" kern="1200" dirty="0">
              <a:latin typeface="微軟正黑體" pitchFamily="34" charset="-120"/>
              <a:ea typeface="微軟正黑體" pitchFamily="34" charset="-120"/>
            </a:rPr>
            <a:t>2.</a:t>
          </a:r>
          <a:r>
            <a:rPr lang="zh-TW" altLang="en-US" sz="3600" b="1" kern="1200" dirty="0">
              <a:latin typeface="微軟正黑體" pitchFamily="34" charset="-120"/>
              <a:ea typeface="微軟正黑體" pitchFamily="34" charset="-120"/>
            </a:rPr>
            <a:t>多元學習</a:t>
          </a:r>
        </a:p>
      </dsp:txBody>
      <dsp:txXfrm>
        <a:off x="35080" y="35783"/>
        <a:ext cx="2852106" cy="6484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3711543" y="410"/>
          <a:ext cx="3269423" cy="841405"/>
        </a:xfrm>
        <a:prstGeom prst="rightArrow">
          <a:avLst>
            <a:gd name="adj1" fmla="val 75000"/>
            <a:gd name="adj2" fmla="val 50000"/>
          </a:avLst>
        </a:prstGeom>
        <a:solidFill>
          <a:srgbClr val="FFD1F0">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sp>
    <dsp:sp modelId="{50818BBC-F477-4D9E-837A-21259D15C457}">
      <dsp:nvSpPr>
        <dsp:cNvPr id="0" name=""/>
        <dsp:cNvSpPr/>
      </dsp:nvSpPr>
      <dsp:spPr>
        <a:xfrm>
          <a:off x="3808" y="822"/>
          <a:ext cx="3707734" cy="840582"/>
        </a:xfrm>
        <a:prstGeom prst="roundRect">
          <a:avLst/>
        </a:prstGeom>
        <a:solidFill>
          <a:srgbClr val="FF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altLang="zh-TW" sz="3600" b="1" kern="1200" dirty="0">
              <a:solidFill>
                <a:srgbClr val="FFFF00"/>
              </a:solidFill>
              <a:latin typeface="微軟正黑體" pitchFamily="34" charset="-120"/>
              <a:ea typeface="微軟正黑體" pitchFamily="34" charset="-120"/>
            </a:rPr>
            <a:t>★</a:t>
          </a:r>
          <a:r>
            <a:rPr lang="en-US" altLang="zh-TW" sz="3600" b="1" kern="1200" dirty="0">
              <a:latin typeface="微軟正黑體" pitchFamily="34" charset="-120"/>
              <a:ea typeface="微軟正黑體" pitchFamily="34" charset="-120"/>
            </a:rPr>
            <a:t>3.</a:t>
          </a:r>
          <a:r>
            <a:rPr lang="zh-TW" altLang="en-US" sz="3600" b="1" kern="1200" dirty="0">
              <a:latin typeface="微軟正黑體" pitchFamily="34" charset="-120"/>
              <a:ea typeface="微軟正黑體" pitchFamily="34" charset="-120"/>
            </a:rPr>
            <a:t>教育會考</a:t>
          </a:r>
          <a:r>
            <a:rPr lang="en-US" altLang="zh-TW" sz="3600" b="1" kern="1200" dirty="0">
              <a:solidFill>
                <a:srgbClr val="FFFF00"/>
              </a:solidFill>
              <a:latin typeface="微軟正黑體" pitchFamily="34" charset="-120"/>
              <a:ea typeface="微軟正黑體" pitchFamily="34" charset="-120"/>
            </a:rPr>
            <a:t>★</a:t>
          </a:r>
          <a:endParaRPr lang="zh-TW" altLang="en-US" sz="3600" b="1" kern="1200" dirty="0">
            <a:solidFill>
              <a:srgbClr val="FFFF00"/>
            </a:solidFill>
            <a:latin typeface="微軟正黑體" pitchFamily="34" charset="-120"/>
            <a:ea typeface="微軟正黑體" pitchFamily="34" charset="-120"/>
          </a:endParaRPr>
        </a:p>
      </dsp:txBody>
      <dsp:txXfrm>
        <a:off x="44842" y="41856"/>
        <a:ext cx="3625666" cy="75851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45659" cy="496332"/>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50444" y="0"/>
            <a:ext cx="2945659" cy="496332"/>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97D3A8D5-11CB-448A-BE20-C95FD7237E3F}" type="datetimeFigureOut">
              <a:rPr lang="zh-TW" altLang="en-US"/>
              <a:pPr>
                <a:defRPr/>
              </a:pPr>
              <a:t>2024/9/24</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EC5669C1-242D-47BB-8D07-6B52C25F381A}" type="slidenum">
              <a:rPr lang="zh-TW" altLang="en-US"/>
              <a:pPr>
                <a:defRPr/>
              </a:pPr>
              <a:t>‹#›</a:t>
            </a:fld>
            <a:endParaRPr lang="zh-TW" altLang="en-US"/>
          </a:p>
        </p:txBody>
      </p:sp>
    </p:spTree>
    <p:extLst>
      <p:ext uri="{BB962C8B-B14F-4D97-AF65-F5344CB8AC3E}">
        <p14:creationId xmlns:p14="http://schemas.microsoft.com/office/powerpoint/2010/main" val="3565956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TW" dirty="0"/>
              <a:t>]</a:t>
            </a:r>
            <a:endParaRPr lang="en-US" dirty="0"/>
          </a:p>
        </p:txBody>
      </p:sp>
      <p:sp>
        <p:nvSpPr>
          <p:cNvPr id="4" name="灯片编号占位符 3"/>
          <p:cNvSpPr>
            <a:spLocks noGrp="1"/>
          </p:cNvSpPr>
          <p:nvPr>
            <p:ph type="sldNum" sz="quarter" idx="10"/>
          </p:nvPr>
        </p:nvSpPr>
        <p:spPr/>
        <p:txBody>
          <a:bodyPr/>
          <a:lstStyle/>
          <a:p>
            <a:fld id="{4AE1D939-3E60-4063-B05E-56844F97CE60}"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15296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9163" y="746125"/>
            <a:ext cx="4962525" cy="3722688"/>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p:nvPr/>
        </p:nvSpPr>
        <p:spPr>
          <a:xfrm>
            <a:off x="3849688" y="9432922"/>
            <a:ext cx="2946397" cy="495303"/>
          </a:xfrm>
          <a:prstGeom prst="rect">
            <a:avLst/>
          </a:prstGeom>
          <a:noFill/>
          <a:ln cap="flat">
            <a:noFill/>
          </a:ln>
        </p:spPr>
        <p:txBody>
          <a:bodyPr vert="horz" wrap="square" lIns="91979" tIns="45985" rIns="91979" bIns="45985"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385C29E-CAE4-4EF1-B30D-C1496BFEC146}" type="slidenum">
              <a:t>12</a:t>
            </a:fld>
            <a:endParaRPr lang="en-US" sz="1200" b="0" i="0" u="none" strike="noStrike" kern="1200" cap="none" spc="0" baseline="0">
              <a:solidFill>
                <a:srgbClr val="000000"/>
              </a:solidFill>
              <a:uFillTx/>
              <a:latin typeface="Arial" pitchFamily="34"/>
              <a:ea typeface="新細明體" pitchFamily="18"/>
            </a:endParaRPr>
          </a:p>
        </p:txBody>
      </p:sp>
    </p:spTree>
    <p:extLst>
      <p:ext uri="{BB962C8B-B14F-4D97-AF65-F5344CB8AC3E}">
        <p14:creationId xmlns:p14="http://schemas.microsoft.com/office/powerpoint/2010/main" val="228936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919163" y="746125"/>
            <a:ext cx="4962525" cy="3722688"/>
          </a:xfrm>
        </p:spPr>
      </p:sp>
      <p:sp>
        <p:nvSpPr>
          <p:cNvPr id="3" name="備忘稿版面配置區 2"/>
          <p:cNvSpPr txBox="1">
            <a:spLocks noGrp="1"/>
          </p:cNvSpPr>
          <p:nvPr>
            <p:ph type="body" sz="quarter" idx="1"/>
          </p:nvPr>
        </p:nvSpPr>
        <p:spPr/>
        <p:txBody>
          <a:bodyPr/>
          <a:lstStyle/>
          <a:p>
            <a:endParaRPr lang="zh-TW" altLang="en-US"/>
          </a:p>
        </p:txBody>
      </p:sp>
      <p:sp>
        <p:nvSpPr>
          <p:cNvPr id="4" name="投影片編號版面配置區 3"/>
          <p:cNvSpPr txBox="1">
            <a:spLocks noGrp="1"/>
          </p:cNvSpPr>
          <p:nvPr>
            <p:ph type="sldNum" sz="quarter" idx="8"/>
          </p:nvPr>
        </p:nvSpPr>
        <p:spPr/>
        <p:txBody>
          <a:bodyPr/>
          <a:lstStyle/>
          <a:p>
            <a:pPr lvl="0"/>
            <a:fld id="{80081DF6-C40B-458E-AAE2-B4FC4E5D2E24}" type="slidenum">
              <a:t>22</a:t>
            </a:fld>
            <a:endParaRPr lang="en-US"/>
          </a:p>
        </p:txBody>
      </p:sp>
    </p:spTree>
    <p:extLst>
      <p:ext uri="{BB962C8B-B14F-4D97-AF65-F5344CB8AC3E}">
        <p14:creationId xmlns:p14="http://schemas.microsoft.com/office/powerpoint/2010/main" val="1096920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24725F62-8A80-4DA2-867F-1F6A1FBB7601}" type="slidenum">
              <a:rPr lang="zh-TW" altLang="en-US" smtClean="0"/>
              <a:pPr>
                <a:defRPr/>
              </a:pPr>
              <a:t>33</a:t>
            </a:fld>
            <a:endParaRPr lang="en-US" altLang="zh-TW"/>
          </a:p>
        </p:txBody>
      </p:sp>
    </p:spTree>
    <p:extLst>
      <p:ext uri="{BB962C8B-B14F-4D97-AF65-F5344CB8AC3E}">
        <p14:creationId xmlns:p14="http://schemas.microsoft.com/office/powerpoint/2010/main" val="397504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FA891E9-93C1-4F44-B32A-18B82F39C066}" type="slidenum">
              <a:rPr lang="zh-TW" altLang="en-US" smtClean="0"/>
              <a:t>46</a:t>
            </a:fld>
            <a:endParaRPr lang="zh-TW" altLang="en-US"/>
          </a:p>
        </p:txBody>
      </p:sp>
    </p:spTree>
    <p:extLst>
      <p:ext uri="{BB962C8B-B14F-4D97-AF65-F5344CB8AC3E}">
        <p14:creationId xmlns:p14="http://schemas.microsoft.com/office/powerpoint/2010/main" val="4234993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EC5669C1-242D-47BB-8D07-6B52C25F381A}" type="slidenum">
              <a:rPr lang="zh-TW" altLang="en-US" smtClean="0"/>
              <a:pPr>
                <a:defRPr/>
              </a:pPr>
              <a:t>50</a:t>
            </a:fld>
            <a:endParaRPr lang="zh-TW" altLang="en-US"/>
          </a:p>
        </p:txBody>
      </p:sp>
    </p:spTree>
    <p:extLst>
      <p:ext uri="{BB962C8B-B14F-4D97-AF65-F5344CB8AC3E}">
        <p14:creationId xmlns:p14="http://schemas.microsoft.com/office/powerpoint/2010/main" val="104582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BC6B4D4-B7C7-4BDB-A9E9-CFB0D4ABFADA}" type="slidenum">
              <a:rPr lang="zh-TW" altLang="en-US" smtClean="0"/>
              <a:t>54</a:t>
            </a:fld>
            <a:endParaRPr lang="zh-TW" altLang="en-US"/>
          </a:p>
        </p:txBody>
      </p:sp>
    </p:spTree>
    <p:extLst>
      <p:ext uri="{BB962C8B-B14F-4D97-AF65-F5344CB8AC3E}">
        <p14:creationId xmlns:p14="http://schemas.microsoft.com/office/powerpoint/2010/main" val="1289750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2E6A46A6-5228-4D7A-A4AC-9AAA0C12B9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935680"/>
          </a:xfrm>
          <a:prstGeom prst="rect">
            <a:avLst/>
          </a:prstGeom>
        </p:spPr>
      </p:pic>
      <p:sp>
        <p:nvSpPr>
          <p:cNvPr id="2" name="標題 1"/>
          <p:cNvSpPr>
            <a:spLocks noGrp="1"/>
          </p:cNvSpPr>
          <p:nvPr>
            <p:ph type="title"/>
          </p:nvPr>
        </p:nvSpPr>
        <p:spPr>
          <a:xfrm>
            <a:off x="427534" y="539020"/>
            <a:ext cx="8259266" cy="945764"/>
          </a:xfrm>
        </p:spPr>
        <p:txBody>
          <a:bodyPr/>
          <a:lstStyle>
            <a:lvl1pPr>
              <a:defRPr b="1">
                <a:solidFill>
                  <a:schemeClr val="accent1">
                    <a:lumMod val="75000"/>
                  </a:schemeClr>
                </a:solidFill>
              </a:defRPr>
            </a:lvl1pPr>
          </a:lstStyle>
          <a:p>
            <a:r>
              <a:rPr lang="zh-TW" altLang="en-US" dirty="0"/>
              <a:t>按一下以編輯母片標題樣</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p:cNvSpPr>
            <a:spLocks noGrp="1"/>
          </p:cNvSpPr>
          <p:nvPr>
            <p:ph type="dt" sz="half" idx="10"/>
          </p:nvPr>
        </p:nvSpPr>
        <p:spPr/>
        <p:txBody>
          <a:bodyPr/>
          <a:lstStyle>
            <a:lvl1pPr>
              <a:defRPr/>
            </a:lvl1pPr>
          </a:lstStyle>
          <a:p>
            <a:pPr>
              <a:defRPr/>
            </a:pPr>
            <a:fld id="{0A46B0CD-2A7B-432F-B7FA-4779C39E1A7A}" type="datetimeFigureOut">
              <a:rPr lang="zh-TW" altLang="en-US"/>
              <a:pPr>
                <a:defRPr/>
              </a:pPr>
              <a:t>2024/9/24</a:t>
            </a:fld>
            <a:endParaRPr lang="zh-TW" altLang="en-US"/>
          </a:p>
        </p:txBody>
      </p:sp>
      <p:sp>
        <p:nvSpPr>
          <p:cNvPr id="11" name="頁尾版面配置區 4"/>
          <p:cNvSpPr>
            <a:spLocks noGrp="1"/>
          </p:cNvSpPr>
          <p:nvPr>
            <p:ph type="ftr" sz="quarter" idx="11"/>
          </p:nvPr>
        </p:nvSpPr>
        <p:spPr/>
        <p:txBody>
          <a:bodyPr/>
          <a:lstStyle>
            <a:lvl1pPr>
              <a:defRPr/>
            </a:lvl1pPr>
          </a:lstStyle>
          <a:p>
            <a:pPr>
              <a:defRPr/>
            </a:pPr>
            <a:endParaRPr lang="zh-TW" altLang="en-US"/>
          </a:p>
        </p:txBody>
      </p:sp>
      <p:sp>
        <p:nvSpPr>
          <p:cNvPr id="14" name="內容版面配置區 13">
            <a:extLst>
              <a:ext uri="{FF2B5EF4-FFF2-40B4-BE49-F238E27FC236}">
                <a16:creationId xmlns:a16="http://schemas.microsoft.com/office/drawing/2014/main" id="{2CDBB6D9-5173-456D-A510-3A926BA27D56}"/>
              </a:ext>
            </a:extLst>
          </p:cNvPr>
          <p:cNvSpPr>
            <a:spLocks noGrp="1"/>
          </p:cNvSpPr>
          <p:nvPr>
            <p:ph sz="quarter" idx="13"/>
          </p:nvPr>
        </p:nvSpPr>
        <p:spPr>
          <a:xfrm>
            <a:off x="827088" y="188913"/>
            <a:ext cx="914400" cy="914400"/>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212902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zh-TW" smtClean="0"/>
              <a:pPr/>
              <a:t>‹#›</a:t>
            </a:fld>
            <a:endParaRPr lang="zh-TW" altLang="en-US"/>
          </a:p>
        </p:txBody>
      </p:sp>
    </p:spTree>
    <p:extLst>
      <p:ext uri="{BB962C8B-B14F-4D97-AF65-F5344CB8AC3E}">
        <p14:creationId xmlns:p14="http://schemas.microsoft.com/office/powerpoint/2010/main" val="346823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1_只有標題">
    <p:spTree>
      <p:nvGrpSpPr>
        <p:cNvPr id="1" name=""/>
        <p:cNvGrpSpPr/>
        <p:nvPr/>
      </p:nvGrpSpPr>
      <p:grpSpPr>
        <a:xfrm>
          <a:off x="0" y="0"/>
          <a:ext cx="0" cy="0"/>
          <a:chOff x="0" y="0"/>
          <a:chExt cx="0" cy="0"/>
        </a:xfrm>
      </p:grpSpPr>
      <p:sp>
        <p:nvSpPr>
          <p:cNvPr id="2" name="日期版面配置區 2"/>
          <p:cNvSpPr txBox="1">
            <a:spLocks noGrp="1"/>
          </p:cNvSpPr>
          <p:nvPr>
            <p:ph type="dt" sz="half" idx="7"/>
          </p:nvPr>
        </p:nvSpPr>
        <p:spPr/>
        <p:txBody>
          <a:bodyPr/>
          <a:lstStyle>
            <a:lvl1pPr>
              <a:defRPr/>
            </a:lvl1pPr>
          </a:lstStyle>
          <a:p>
            <a:pPr lvl="0"/>
            <a:fld id="{7EA1A53C-A9E3-48E0-8686-DE16D81A3F56}" type="datetime1">
              <a:rPr lang="en-US"/>
              <a:pPr lvl="0"/>
              <a:t>9/24/2024</a:t>
            </a:fld>
            <a:endParaRPr lang="en-US"/>
          </a:p>
        </p:txBody>
      </p:sp>
      <p:sp>
        <p:nvSpPr>
          <p:cNvPr id="3" name="頁尾版面配置區 3"/>
          <p:cNvSpPr txBox="1">
            <a:spLocks noGrp="1"/>
          </p:cNvSpPr>
          <p:nvPr>
            <p:ph type="ftr" sz="quarter" idx="9"/>
          </p:nvPr>
        </p:nvSpPr>
        <p:spPr/>
        <p:txBody>
          <a:bodyPr/>
          <a:lstStyle>
            <a:lvl1pPr>
              <a:defRPr/>
            </a:lvl1pPr>
          </a:lstStyle>
          <a:p>
            <a:pPr lvl="0"/>
            <a:endParaRPr lang="en-US"/>
          </a:p>
        </p:txBody>
      </p:sp>
      <p:sp>
        <p:nvSpPr>
          <p:cNvPr id="4" name="投影片編號版面配置區 4"/>
          <p:cNvSpPr txBox="1">
            <a:spLocks noGrp="1"/>
          </p:cNvSpPr>
          <p:nvPr>
            <p:ph type="sldNum" sz="quarter" idx="8"/>
          </p:nvPr>
        </p:nvSpPr>
        <p:spPr/>
        <p:txBody>
          <a:bodyPr/>
          <a:lstStyle>
            <a:lvl1pPr>
              <a:defRPr/>
            </a:lvl1pPr>
          </a:lstStyle>
          <a:p>
            <a:pPr lvl="0"/>
            <a:fld id="{BBC4C992-2C98-4CA5-895A-34A90EC33F35}" type="slidenum">
              <a:t>‹#›</a:t>
            </a:fld>
            <a:endParaRPr lang="en-US"/>
          </a:p>
        </p:txBody>
      </p:sp>
    </p:spTree>
    <p:extLst>
      <p:ext uri="{BB962C8B-B14F-4D97-AF65-F5344CB8AC3E}">
        <p14:creationId xmlns:p14="http://schemas.microsoft.com/office/powerpoint/2010/main" val="230559531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2E6A46A6-5228-4D7A-A4AC-9AAA0C12B9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935680"/>
          </a:xfrm>
          <a:prstGeom prst="rect">
            <a:avLst/>
          </a:prstGeom>
        </p:spPr>
      </p:pic>
      <p:sp>
        <p:nvSpPr>
          <p:cNvPr id="2" name="標題 1"/>
          <p:cNvSpPr>
            <a:spLocks noGrp="1"/>
          </p:cNvSpPr>
          <p:nvPr>
            <p:ph type="title"/>
          </p:nvPr>
        </p:nvSpPr>
        <p:spPr>
          <a:xfrm>
            <a:off x="427534" y="539020"/>
            <a:ext cx="8259266" cy="945764"/>
          </a:xfrm>
        </p:spPr>
        <p:txBody>
          <a:bodyPr/>
          <a:lstStyle>
            <a:lvl1pPr>
              <a:defRPr b="1">
                <a:solidFill>
                  <a:schemeClr val="accent1">
                    <a:lumMod val="75000"/>
                  </a:schemeClr>
                </a:solidFill>
              </a:defRPr>
            </a:lvl1pPr>
          </a:lstStyle>
          <a:p>
            <a:r>
              <a:rPr lang="zh-TW" altLang="en-US" dirty="0"/>
              <a:t>按一下以編輯母片標題樣</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46B0CD-2A7B-432F-B7FA-4779C39E1A7A}"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11"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14" name="內容版面配置區 13">
            <a:extLst>
              <a:ext uri="{FF2B5EF4-FFF2-40B4-BE49-F238E27FC236}">
                <a16:creationId xmlns:a16="http://schemas.microsoft.com/office/drawing/2014/main" id="{2CDBB6D9-5173-456D-A510-3A926BA27D56}"/>
              </a:ext>
            </a:extLst>
          </p:cNvPr>
          <p:cNvSpPr>
            <a:spLocks noGrp="1"/>
          </p:cNvSpPr>
          <p:nvPr>
            <p:ph sz="quarter" idx="13"/>
          </p:nvPr>
        </p:nvSpPr>
        <p:spPr>
          <a:xfrm>
            <a:off x="827088" y="188913"/>
            <a:ext cx="914400" cy="914400"/>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323089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37D7AD4-CAE1-4A3A-88EB-F665B8755E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a:xfrm>
            <a:off x="427534" y="539020"/>
            <a:ext cx="8259266" cy="945764"/>
          </a:xfrm>
        </p:spPr>
        <p:txBody>
          <a:bodyPr/>
          <a:lstStyle>
            <a:lvl1pPr>
              <a:defRPr b="1">
                <a:solidFill>
                  <a:schemeClr val="accent1">
                    <a:lumMod val="75000"/>
                  </a:schemeClr>
                </a:solidFill>
              </a:defRPr>
            </a:lvl1pPr>
          </a:lstStyle>
          <a:p>
            <a:r>
              <a:rPr lang="zh-TW" altLang="en-US" dirty="0"/>
              <a:t>按一下以編輯母片標題樣</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46B0CD-2A7B-432F-B7FA-4779C39E1A7A}"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11"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14" name="內容版面配置區 13">
            <a:extLst>
              <a:ext uri="{FF2B5EF4-FFF2-40B4-BE49-F238E27FC236}">
                <a16:creationId xmlns:a16="http://schemas.microsoft.com/office/drawing/2014/main" id="{2CDBB6D9-5173-456D-A510-3A926BA27D56}"/>
              </a:ext>
            </a:extLst>
          </p:cNvPr>
          <p:cNvSpPr>
            <a:spLocks noGrp="1"/>
          </p:cNvSpPr>
          <p:nvPr>
            <p:ph sz="quarter" idx="13"/>
          </p:nvPr>
        </p:nvSpPr>
        <p:spPr>
          <a:xfrm>
            <a:off x="827088" y="188913"/>
            <a:ext cx="914400" cy="914400"/>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503019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50FB4C39-E4F5-407C-9641-710AC50AFE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520114D-001B-4F63-B96F-61F519D6A777}"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9" name="投影片編號版面配置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41BB3F0-B384-41B4-ADC2-EEA45096B44C}"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1093120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50F4D77F-CECF-4D1D-93CF-0C55F281C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日期版面配置區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1989C6-7A25-4204-B266-5AD1101B7C75}"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7" name="頁尾版面配置區 5"/>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8" name="投影片編號版面配置區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4B1529A-D012-4DCB-948B-A68E0C34FDB4}"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4196780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C4646E6-B57F-4D98-9DA0-023C07DAEA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A79803-8FB9-440B-8C59-255FDFB6CBE8}"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0D6011-AC70-4E47-8A48-5472C4D1023A}"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493642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0"/>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689BC8-AFFE-499C-BC74-00D27B73D9D7}"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E45D0A6-75DE-4FE7-A297-48BC8237111B}"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604381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27534" y="539020"/>
            <a:ext cx="8259266" cy="945764"/>
          </a:xfrm>
        </p:spPr>
        <p:txBody>
          <a:bodyPr/>
          <a:lstStyle>
            <a:lvl1pPr>
              <a:defRPr b="1">
                <a:solidFill>
                  <a:schemeClr val="accent1">
                    <a:lumMod val="75000"/>
                  </a:schemeClr>
                </a:solidFill>
              </a:defRPr>
            </a:lvl1pPr>
          </a:lstStyle>
          <a:p>
            <a:r>
              <a:rPr lang="zh-TW" altLang="en-US" dirty="0"/>
              <a:t>按一下以編輯母片標題樣</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46B0CD-2A7B-432F-B7FA-4779C39E1A7A}"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11" name="頁尾版面配置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12" name="投影片編號版面配置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2CDD8C-7DB5-425D-BF3D-7A0A3DBD2611}"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801673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txBox="1">
            <a:spLocks noGrp="1"/>
          </p:cNvSpPr>
          <p:nvPr>
            <p:ph type="title"/>
          </p:nvPr>
        </p:nvSpPr>
        <p:spPr>
          <a:xfrm>
            <a:off x="628652" y="13444"/>
            <a:ext cx="7886700" cy="1325559"/>
          </a:xfrm>
        </p:spPr>
        <p:txBody>
          <a:bodyPr/>
          <a:lstStyle>
            <a:lvl1pPr>
              <a:defRPr/>
            </a:lvl1pPr>
          </a:lstStyle>
          <a:p>
            <a:pPr lvl="0"/>
            <a:r>
              <a:rPr lang="zh-TW"/>
              <a:t>按一下以編輯母片標題樣式</a:t>
            </a:r>
            <a:endParaRPr lang="en-US"/>
          </a:p>
        </p:txBody>
      </p:sp>
      <p:sp>
        <p:nvSpPr>
          <p:cNvPr id="3" name="日期版面配置區 2"/>
          <p:cNvSpPr txBox="1">
            <a:spLocks noGrp="1"/>
          </p:cNvSpPr>
          <p:nvPr>
            <p:ph type="dt" sz="half" idx="7"/>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04F1332-5C06-436A-86EF-8BFAE4FF126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9/24/2024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頁尾版面配置區 3"/>
          <p:cNvSpPr txBox="1">
            <a:spLocks noGrp="1"/>
          </p:cNvSpPr>
          <p:nvPr>
            <p:ph type="ftr" sz="quarter" idx="9"/>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投影片編號版面配置區 4"/>
          <p:cNvSpPr txBox="1">
            <a:spLocks noGrp="1"/>
          </p:cNvSpPr>
          <p:nvPr>
            <p:ph type="sldNum" sz="quarter" idx="8"/>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6A817F-C912-4BE7-87A6-1D05AC3F22E2}" type="slidenum">
              <a:rPr kumimoji="0" lang="en-US" altLang="zh-TW"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248327447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37D7AD4-CAE1-4A3A-88EB-F665B8755E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a:xfrm>
            <a:off x="427534" y="539020"/>
            <a:ext cx="8259266" cy="945764"/>
          </a:xfrm>
        </p:spPr>
        <p:txBody>
          <a:bodyPr/>
          <a:lstStyle>
            <a:lvl1pPr>
              <a:defRPr b="1">
                <a:solidFill>
                  <a:schemeClr val="accent1">
                    <a:lumMod val="75000"/>
                  </a:schemeClr>
                </a:solidFill>
              </a:defRPr>
            </a:lvl1pPr>
          </a:lstStyle>
          <a:p>
            <a:r>
              <a:rPr lang="zh-TW" altLang="en-US" dirty="0"/>
              <a:t>按一下以編輯母片標題樣</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p:cNvSpPr>
            <a:spLocks noGrp="1"/>
          </p:cNvSpPr>
          <p:nvPr>
            <p:ph type="dt" sz="half" idx="10"/>
          </p:nvPr>
        </p:nvSpPr>
        <p:spPr/>
        <p:txBody>
          <a:bodyPr/>
          <a:lstStyle>
            <a:lvl1pPr>
              <a:defRPr/>
            </a:lvl1pPr>
          </a:lstStyle>
          <a:p>
            <a:pPr>
              <a:defRPr/>
            </a:pPr>
            <a:fld id="{0A46B0CD-2A7B-432F-B7FA-4779C39E1A7A}" type="datetimeFigureOut">
              <a:rPr lang="zh-TW" altLang="en-US"/>
              <a:pPr>
                <a:defRPr/>
              </a:pPr>
              <a:t>2024/9/24</a:t>
            </a:fld>
            <a:endParaRPr lang="zh-TW" altLang="en-US"/>
          </a:p>
        </p:txBody>
      </p:sp>
      <p:sp>
        <p:nvSpPr>
          <p:cNvPr id="11" name="頁尾版面配置區 4"/>
          <p:cNvSpPr>
            <a:spLocks noGrp="1"/>
          </p:cNvSpPr>
          <p:nvPr>
            <p:ph type="ftr" sz="quarter" idx="11"/>
          </p:nvPr>
        </p:nvSpPr>
        <p:spPr/>
        <p:txBody>
          <a:bodyPr/>
          <a:lstStyle>
            <a:lvl1pPr>
              <a:defRPr/>
            </a:lvl1pPr>
          </a:lstStyle>
          <a:p>
            <a:pPr>
              <a:defRPr/>
            </a:pPr>
            <a:endParaRPr lang="zh-TW" altLang="en-US"/>
          </a:p>
        </p:txBody>
      </p:sp>
      <p:sp>
        <p:nvSpPr>
          <p:cNvPr id="14" name="內容版面配置區 13">
            <a:extLst>
              <a:ext uri="{FF2B5EF4-FFF2-40B4-BE49-F238E27FC236}">
                <a16:creationId xmlns:a16="http://schemas.microsoft.com/office/drawing/2014/main" id="{2CDBB6D9-5173-456D-A510-3A926BA27D56}"/>
              </a:ext>
            </a:extLst>
          </p:cNvPr>
          <p:cNvSpPr>
            <a:spLocks noGrp="1"/>
          </p:cNvSpPr>
          <p:nvPr>
            <p:ph sz="quarter" idx="13"/>
          </p:nvPr>
        </p:nvSpPr>
        <p:spPr>
          <a:xfrm>
            <a:off x="827088" y="188913"/>
            <a:ext cx="914400" cy="914400"/>
          </a:xfrm>
        </p:spPr>
        <p:txBody>
          <a:bodyPr/>
          <a:lstStyle/>
          <a:p>
            <a:pPr lvl="0"/>
            <a:r>
              <a:rPr lang="zh-TW" altLang="en-US" dirty="0"/>
              <a:t>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729190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5964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18"/>
          <p:cNvSpPr txBox="1">
            <a:spLocks noGrp="1"/>
          </p:cNvSpPr>
          <p:nvPr>
            <p:ph type="dt" idx="10"/>
          </p:nvPr>
        </p:nvSpPr>
        <p:spPr>
          <a:xfrm>
            <a:off x="628650" y="6356353"/>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19" name="Google Shape;19;p18"/>
          <p:cNvSpPr txBox="1">
            <a:spLocks noGrp="1"/>
          </p:cNvSpPr>
          <p:nvPr>
            <p:ph type="ftr" idx="11"/>
          </p:nvPr>
        </p:nvSpPr>
        <p:spPr>
          <a:xfrm>
            <a:off x="3028950" y="6356353"/>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20" name="Google Shape;20;p18"/>
          <p:cNvSpPr txBox="1">
            <a:spLocks noGrp="1"/>
          </p:cNvSpPr>
          <p:nvPr>
            <p:ph type="sldNum" idx="12"/>
          </p:nvPr>
        </p:nvSpPr>
        <p:spPr>
          <a:xfrm>
            <a:off x="6457950" y="635635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657162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50FB4C39-E4F5-407C-9641-710AC50AFE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E520114D-001B-4F63-B96F-61F519D6A777}" type="datetimeFigureOut">
              <a:rPr lang="zh-TW" altLang="en-US"/>
              <a:pPr>
                <a:defRPr/>
              </a:pPr>
              <a:t>2024/9/24</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p:cNvSpPr>
            <a:spLocks noGrp="1"/>
          </p:cNvSpPr>
          <p:nvPr>
            <p:ph type="sldNum" sz="quarter" idx="12"/>
          </p:nvPr>
        </p:nvSpPr>
        <p:spPr/>
        <p:txBody>
          <a:bodyPr/>
          <a:lstStyle>
            <a:lvl1pPr>
              <a:defRPr/>
            </a:lvl1pPr>
          </a:lstStyle>
          <a:p>
            <a:pPr>
              <a:defRPr/>
            </a:pPr>
            <a:fld id="{141BB3F0-B384-41B4-ADC2-EEA45096B44C}" type="slidenum">
              <a:rPr lang="zh-TW" altLang="en-US"/>
              <a:pPr>
                <a:defRPr/>
              </a:pPr>
              <a:t>‹#›</a:t>
            </a:fld>
            <a:endParaRPr lang="zh-TW" altLang="en-US"/>
          </a:p>
        </p:txBody>
      </p:sp>
    </p:spTree>
    <p:extLst>
      <p:ext uri="{BB962C8B-B14F-4D97-AF65-F5344CB8AC3E}">
        <p14:creationId xmlns:p14="http://schemas.microsoft.com/office/powerpoint/2010/main" val="4196906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含標題的圖片">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50F4D77F-CECF-4D1D-93CF-0C55F281C8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日期版面配置區 4"/>
          <p:cNvSpPr>
            <a:spLocks noGrp="1"/>
          </p:cNvSpPr>
          <p:nvPr>
            <p:ph type="dt" sz="half" idx="10"/>
          </p:nvPr>
        </p:nvSpPr>
        <p:spPr/>
        <p:txBody>
          <a:bodyPr/>
          <a:lstStyle>
            <a:lvl1pPr>
              <a:defRPr/>
            </a:lvl1pPr>
          </a:lstStyle>
          <a:p>
            <a:pPr>
              <a:defRPr/>
            </a:pPr>
            <a:fld id="{DC1989C6-7A25-4204-B266-5AD1101B7C75}" type="datetimeFigureOut">
              <a:rPr lang="zh-TW" altLang="en-US"/>
              <a:pPr>
                <a:defRPr/>
              </a:pPr>
              <a:t>2024/9/24</a:t>
            </a:fld>
            <a:endParaRPr lang="zh-TW" altLang="en-US"/>
          </a:p>
        </p:txBody>
      </p:sp>
      <p:sp>
        <p:nvSpPr>
          <p:cNvPr id="7" name="頁尾版面配置區 5"/>
          <p:cNvSpPr>
            <a:spLocks noGrp="1"/>
          </p:cNvSpPr>
          <p:nvPr>
            <p:ph type="ftr" sz="quarter" idx="11"/>
          </p:nvPr>
        </p:nvSpPr>
        <p:spPr/>
        <p:txBody>
          <a:bodyPr/>
          <a:lstStyle>
            <a:lvl1pPr>
              <a:defRPr/>
            </a:lvl1pPr>
          </a:lstStyle>
          <a:p>
            <a:pPr>
              <a:defRPr/>
            </a:pPr>
            <a:endParaRPr lang="zh-TW" altLang="en-US"/>
          </a:p>
        </p:txBody>
      </p:sp>
      <p:sp>
        <p:nvSpPr>
          <p:cNvPr id="8" name="投影片編號版面配置區 6"/>
          <p:cNvSpPr>
            <a:spLocks noGrp="1"/>
          </p:cNvSpPr>
          <p:nvPr>
            <p:ph type="sldNum" sz="quarter" idx="12"/>
          </p:nvPr>
        </p:nvSpPr>
        <p:spPr/>
        <p:txBody>
          <a:bodyPr/>
          <a:lstStyle>
            <a:lvl1pPr>
              <a:defRPr/>
            </a:lvl1pPr>
          </a:lstStyle>
          <a:p>
            <a:pPr>
              <a:defRPr/>
            </a:pPr>
            <a:fld id="{04B1529A-D012-4DCB-948B-A68E0C34FDB4}" type="slidenum">
              <a:rPr lang="zh-TW" altLang="en-US"/>
              <a:pPr>
                <a:defRPr/>
              </a:pPr>
              <a:t>‹#›</a:t>
            </a:fld>
            <a:endParaRPr lang="zh-TW" altLang="en-US"/>
          </a:p>
        </p:txBody>
      </p:sp>
    </p:spTree>
    <p:extLst>
      <p:ext uri="{BB962C8B-B14F-4D97-AF65-F5344CB8AC3E}">
        <p14:creationId xmlns:p14="http://schemas.microsoft.com/office/powerpoint/2010/main" val="310213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C4646E6-B57F-4D98-9DA0-023C07DAEA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77A79803-8FB9-440B-8C59-255FDFB6CBE8}" type="datetimeFigureOut">
              <a:rPr lang="zh-TW" altLang="en-US"/>
              <a:pPr>
                <a:defRPr/>
              </a:pPr>
              <a:t>2024/9/24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E70D6011-AC70-4E47-8A48-5472C4D1023A}" type="slidenum">
              <a:rPr lang="zh-TW" altLang="en-US"/>
              <a:pPr>
                <a:defRPr/>
              </a:pPr>
              <a:t>‹#›</a:t>
            </a:fld>
            <a:endParaRPr lang="zh-TW" altLang="en-US"/>
          </a:p>
        </p:txBody>
      </p:sp>
    </p:spTree>
    <p:extLst>
      <p:ext uri="{BB962C8B-B14F-4D97-AF65-F5344CB8AC3E}">
        <p14:creationId xmlns:p14="http://schemas.microsoft.com/office/powerpoint/2010/main" val="3108829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D7689BC8-AFFE-499C-BC74-00D27B73D9D7}" type="datetimeFigureOut">
              <a:rPr lang="zh-TW" altLang="en-US"/>
              <a:pPr>
                <a:defRPr/>
              </a:pPr>
              <a:t>2024/9/24</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E45D0A6-75DE-4FE7-A297-48BC8237111B}" type="slidenum">
              <a:rPr lang="zh-TW" altLang="en-US"/>
              <a:pPr>
                <a:defRPr/>
              </a:pPr>
              <a:t>‹#›</a:t>
            </a:fld>
            <a:endParaRPr lang="zh-TW" altLang="en-US"/>
          </a:p>
        </p:txBody>
      </p:sp>
    </p:spTree>
    <p:extLst>
      <p:ext uri="{BB962C8B-B14F-4D97-AF65-F5344CB8AC3E}">
        <p14:creationId xmlns:p14="http://schemas.microsoft.com/office/powerpoint/2010/main" val="354706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27534" y="539020"/>
            <a:ext cx="8259266" cy="945764"/>
          </a:xfrm>
        </p:spPr>
        <p:txBody>
          <a:bodyPr/>
          <a:lstStyle>
            <a:lvl1pPr>
              <a:defRPr b="1">
                <a:solidFill>
                  <a:schemeClr val="accent1">
                    <a:lumMod val="75000"/>
                  </a:schemeClr>
                </a:solidFill>
              </a:defRPr>
            </a:lvl1pPr>
          </a:lstStyle>
          <a:p>
            <a:r>
              <a:rPr lang="zh-TW" altLang="en-US" dirty="0"/>
              <a:t>按一下以編輯母片標題樣</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 name="日期版面配置區 3"/>
          <p:cNvSpPr>
            <a:spLocks noGrp="1"/>
          </p:cNvSpPr>
          <p:nvPr>
            <p:ph type="dt" sz="half" idx="10"/>
          </p:nvPr>
        </p:nvSpPr>
        <p:spPr/>
        <p:txBody>
          <a:bodyPr/>
          <a:lstStyle>
            <a:lvl1pPr>
              <a:defRPr/>
            </a:lvl1pPr>
          </a:lstStyle>
          <a:p>
            <a:pPr>
              <a:defRPr/>
            </a:pPr>
            <a:fld id="{0A46B0CD-2A7B-432F-B7FA-4779C39E1A7A}" type="datetimeFigureOut">
              <a:rPr lang="zh-TW" altLang="en-US"/>
              <a:pPr>
                <a:defRPr/>
              </a:pPr>
              <a:t>2024/9/24</a:t>
            </a:fld>
            <a:endParaRPr lang="zh-TW" altLang="en-US"/>
          </a:p>
        </p:txBody>
      </p:sp>
      <p:sp>
        <p:nvSpPr>
          <p:cNvPr id="11" name="頁尾版面配置區 4"/>
          <p:cNvSpPr>
            <a:spLocks noGrp="1"/>
          </p:cNvSpPr>
          <p:nvPr>
            <p:ph type="ftr" sz="quarter" idx="11"/>
          </p:nvPr>
        </p:nvSpPr>
        <p:spPr/>
        <p:txBody>
          <a:bodyPr/>
          <a:lstStyle>
            <a:lvl1pPr>
              <a:defRPr/>
            </a:lvl1pPr>
          </a:lstStyle>
          <a:p>
            <a:pPr>
              <a:defRPr/>
            </a:pPr>
            <a:endParaRPr lang="zh-TW" altLang="en-US"/>
          </a:p>
        </p:txBody>
      </p:sp>
      <p:sp>
        <p:nvSpPr>
          <p:cNvPr id="12" name="投影片編號版面配置區 5"/>
          <p:cNvSpPr>
            <a:spLocks noGrp="1"/>
          </p:cNvSpPr>
          <p:nvPr>
            <p:ph type="sldNum" sz="quarter" idx="12"/>
          </p:nvPr>
        </p:nvSpPr>
        <p:spPr/>
        <p:txBody>
          <a:bodyPr/>
          <a:lstStyle>
            <a:lvl1pPr>
              <a:defRPr/>
            </a:lvl1pPr>
          </a:lstStyle>
          <a:p>
            <a:pPr>
              <a:defRPr/>
            </a:pPr>
            <a:fld id="{F22CDD8C-7DB5-425D-BF3D-7A0A3DBD2611}" type="slidenum">
              <a:rPr lang="zh-TW" altLang="en-US"/>
              <a:pPr>
                <a:defRPr/>
              </a:pPr>
              <a:t>‹#›</a:t>
            </a:fld>
            <a:endParaRPr lang="zh-TW" altLang="en-US"/>
          </a:p>
        </p:txBody>
      </p:sp>
    </p:spTree>
    <p:extLst>
      <p:ext uri="{BB962C8B-B14F-4D97-AF65-F5344CB8AC3E}">
        <p14:creationId xmlns:p14="http://schemas.microsoft.com/office/powerpoint/2010/main" val="1314589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txBox="1">
            <a:spLocks noGrp="1"/>
          </p:cNvSpPr>
          <p:nvPr>
            <p:ph type="title"/>
          </p:nvPr>
        </p:nvSpPr>
        <p:spPr>
          <a:xfrm>
            <a:off x="628652" y="13442"/>
            <a:ext cx="7886700" cy="1325559"/>
          </a:xfrm>
        </p:spPr>
        <p:txBody>
          <a:bodyPr/>
          <a:lstStyle>
            <a:lvl1pPr>
              <a:defRPr/>
            </a:lvl1pPr>
          </a:lstStyle>
          <a:p>
            <a:pPr lvl="0"/>
            <a:r>
              <a:rPr lang="zh-TW"/>
              <a:t>按一下以編輯母片標題樣式</a:t>
            </a:r>
            <a:endParaRPr lang="en-US"/>
          </a:p>
        </p:txBody>
      </p:sp>
      <p:sp>
        <p:nvSpPr>
          <p:cNvPr id="3" name="日期版面配置區 2"/>
          <p:cNvSpPr txBox="1">
            <a:spLocks noGrp="1"/>
          </p:cNvSpPr>
          <p:nvPr>
            <p:ph type="dt" sz="half" idx="7"/>
          </p:nvPr>
        </p:nvSpPr>
        <p:spPr/>
        <p:txBody>
          <a:bodyPr/>
          <a:lstStyle>
            <a:lvl1pPr>
              <a:defRPr/>
            </a:lvl1pPr>
          </a:lstStyle>
          <a:p>
            <a:pPr lvl="0"/>
            <a:fld id="{404F1332-5C06-436A-86EF-8BFAE4FF126B}" type="datetime1">
              <a:rPr lang="en-US"/>
              <a:pPr lvl="0"/>
              <a:t>9/24/2024</a:t>
            </a:fld>
            <a:endParaRPr lang="en-US"/>
          </a:p>
        </p:txBody>
      </p:sp>
      <p:sp>
        <p:nvSpPr>
          <p:cNvPr id="4" name="頁尾版面配置區 3"/>
          <p:cNvSpPr txBox="1">
            <a:spLocks noGrp="1"/>
          </p:cNvSpPr>
          <p:nvPr>
            <p:ph type="ftr" sz="quarter" idx="9"/>
          </p:nvPr>
        </p:nvSpPr>
        <p:spPr/>
        <p:txBody>
          <a:bodyPr/>
          <a:lstStyle>
            <a:lvl1pPr>
              <a:defRPr/>
            </a:lvl1pPr>
          </a:lstStyle>
          <a:p>
            <a:pPr lvl="0"/>
            <a:endParaRPr lang="en-US"/>
          </a:p>
        </p:txBody>
      </p:sp>
      <p:sp>
        <p:nvSpPr>
          <p:cNvPr id="5" name="投影片編號版面配置區 4"/>
          <p:cNvSpPr txBox="1">
            <a:spLocks noGrp="1"/>
          </p:cNvSpPr>
          <p:nvPr>
            <p:ph type="sldNum" sz="quarter" idx="8"/>
          </p:nvPr>
        </p:nvSpPr>
        <p:spPr/>
        <p:txBody>
          <a:bodyPr/>
          <a:lstStyle>
            <a:lvl1pPr>
              <a:defRPr/>
            </a:lvl1pPr>
          </a:lstStyle>
          <a:p>
            <a:pPr lvl="0"/>
            <a:fld id="{B96A817F-C912-4BE7-87A6-1D05AC3F22E2}" type="slidenum">
              <a:t>‹#›</a:t>
            </a:fld>
            <a:endParaRPr lang="en-US"/>
          </a:p>
        </p:txBody>
      </p:sp>
    </p:spTree>
    <p:extLst>
      <p:ext uri="{BB962C8B-B14F-4D97-AF65-F5344CB8AC3E}">
        <p14:creationId xmlns:p14="http://schemas.microsoft.com/office/powerpoint/2010/main" val="364104608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15588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290742EE-03B5-4148-B6D9-943B94E958C2}" type="datetimeFigureOut">
              <a:rPr lang="zh-TW" altLang="en-US"/>
              <a:pPr>
                <a:defRPr/>
              </a:pPr>
              <a:t>2024/9/24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C0292EEC-79FA-4124-A074-3EF476AC1649}" type="slidenum">
              <a:rPr lang="zh-TW" altLang="en-US"/>
              <a:pPr>
                <a:defRPr/>
              </a:pPr>
              <a:t>‹#›</a:t>
            </a:fld>
            <a:endParaRPr lang="zh-TW" altLang="en-US"/>
          </a:p>
        </p:txBody>
      </p:sp>
      <p:pic>
        <p:nvPicPr>
          <p:cNvPr id="3" name="圖片 2">
            <a:extLst>
              <a:ext uri="{FF2B5EF4-FFF2-40B4-BE49-F238E27FC236}">
                <a16:creationId xmlns:a16="http://schemas.microsoft.com/office/drawing/2014/main" id="{D31FF20B-22F6-495D-9A09-23D2A520141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876" r:id="rId1"/>
    <p:sldLayoutId id="2147483881" r:id="rId2"/>
    <p:sldLayoutId id="2147483871" r:id="rId3"/>
    <p:sldLayoutId id="2147483880" r:id="rId4"/>
    <p:sldLayoutId id="2147483873" r:id="rId5"/>
    <p:sldLayoutId id="2147483874" r:id="rId6"/>
    <p:sldLayoutId id="2147483883" r:id="rId7"/>
    <p:sldLayoutId id="2147483884" r:id="rId8"/>
    <p:sldLayoutId id="2147483885" r:id="rId9"/>
    <p:sldLayoutId id="2147483886" r:id="rId10"/>
    <p:sldLayoutId id="2147483906" r:id="rId11"/>
  </p:sldLayoutIdLst>
  <p:txStyles>
    <p:title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微軟正黑體" pitchFamily="34" charset="-120"/>
          <a:ea typeface="微軟正黑體" pitchFamily="34" charset="-120"/>
          <a:cs typeface="微軟正黑體" pitchFamily="34" charset="-12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微軟正黑體" pitchFamily="34" charset="-12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微軟正黑體" pitchFamily="34" charset="-12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微軟正黑體" pitchFamily="34" charset="-12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微軟正黑體" pitchFamily="34" charset="-12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文字版面配置區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90742EE-03B5-4148-B6D9-943B94E958C2}"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2024/9/24</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0292EEC-79FA-4124-A074-3EF476AC1649}" type="slidenum">
              <a:rPr kumimoji="0" lang="zh-TW" altLang="en-US" sz="1200" b="0" i="0" u="none" strike="noStrike" kern="1200" cap="none" spc="0" normalizeH="0" baseline="0" noProof="0" smtClean="0">
                <a:ln>
                  <a:noFill/>
                </a:ln>
                <a:solidFill>
                  <a:prstClr val="black">
                    <a:tint val="75000"/>
                  </a:prstClr>
                </a:solidFill>
                <a:effectLst/>
                <a:uLnTx/>
                <a:uFillTx/>
                <a:latin typeface="Calibri"/>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pic>
        <p:nvPicPr>
          <p:cNvPr id="3" name="圖片 2">
            <a:extLst>
              <a:ext uri="{FF2B5EF4-FFF2-40B4-BE49-F238E27FC236}">
                <a16:creationId xmlns:a16="http://schemas.microsoft.com/office/drawing/2014/main" id="{D31FF20B-22F6-495D-9A09-23D2A52014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541139"/>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Lst>
  <p:txStyles>
    <p:title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微軟正黑體" pitchFamily="34" charset="-120"/>
          <a:ea typeface="微軟正黑體" pitchFamily="34" charset="-120"/>
          <a:cs typeface="微軟正黑體" pitchFamily="34" charset="-12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微軟正黑體" pitchFamily="34" charset="-12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微軟正黑體" pitchFamily="34" charset="-12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微軟正黑體" pitchFamily="34" charset="-12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微軟正黑體" pitchFamily="34" charset="-12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8.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hyperlink" Target="112&#22283;&#25991;&#38988;&#26412;.pdf" TargetMode="Externa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39.jpeg"/><Relationship Id="rId9" Type="http://schemas.openxmlformats.org/officeDocument/2006/relationships/image" Target="../media/image46.jpe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4.xml"/><Relationship Id="rId7" Type="http://schemas.openxmlformats.org/officeDocument/2006/relationships/image" Target="../media/image50.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52.jpg"/><Relationship Id="rId4" Type="http://schemas.openxmlformats.org/officeDocument/2006/relationships/diagramQuickStyle" Target="../diagrams/quickStyle4.xml"/><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5.xml"/><Relationship Id="rId7" Type="http://schemas.openxmlformats.org/officeDocument/2006/relationships/image" Target="../media/image50.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t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5BD7CEE5-68E9-4553-A16C-6F26E6AA9E7B}"/>
              </a:ext>
            </a:extLst>
          </p:cNvPr>
          <p:cNvSpPr txBox="1">
            <a:spLocks/>
          </p:cNvSpPr>
          <p:nvPr/>
        </p:nvSpPr>
        <p:spPr bwMode="auto">
          <a:xfrm>
            <a:off x="251619" y="1745239"/>
            <a:ext cx="8640762" cy="139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pPr eaLnBrk="1" hangingPunct="1"/>
            <a:r>
              <a:rPr kumimoji="0" lang="en-US" altLang="zh-TW" sz="6000" b="1" dirty="0">
                <a:solidFill>
                  <a:schemeClr val="accent6">
                    <a:lumMod val="75000"/>
                  </a:schemeClr>
                </a:solidFill>
                <a:effectLst>
                  <a:outerShdw blurRad="38100" dist="38100" dir="2700000" algn="tl">
                    <a:srgbClr val="000000">
                      <a:alpha val="43137"/>
                    </a:srgbClr>
                  </a:outerShdw>
                </a:effectLst>
              </a:rPr>
              <a:t>12</a:t>
            </a:r>
            <a:r>
              <a:rPr kumimoji="0" lang="zh-TW" altLang="en-US" sz="6000" b="1" dirty="0">
                <a:solidFill>
                  <a:schemeClr val="accent6">
                    <a:lumMod val="75000"/>
                  </a:schemeClr>
                </a:solidFill>
                <a:effectLst>
                  <a:outerShdw blurRad="38100" dist="38100" dir="2700000" algn="tl">
                    <a:srgbClr val="000000">
                      <a:alpha val="43137"/>
                    </a:srgbClr>
                  </a:outerShdw>
                </a:effectLst>
              </a:rPr>
              <a:t>年國教家長宣導會議</a:t>
            </a:r>
          </a:p>
        </p:txBody>
      </p:sp>
      <p:sp>
        <p:nvSpPr>
          <p:cNvPr id="3" name="標題 1">
            <a:extLst>
              <a:ext uri="{FF2B5EF4-FFF2-40B4-BE49-F238E27FC236}">
                <a16:creationId xmlns:a16="http://schemas.microsoft.com/office/drawing/2014/main" id="{4B0E5A2F-3611-4AE8-941A-C2C27CE6B42A}"/>
              </a:ext>
            </a:extLst>
          </p:cNvPr>
          <p:cNvSpPr txBox="1">
            <a:spLocks/>
          </p:cNvSpPr>
          <p:nvPr/>
        </p:nvSpPr>
        <p:spPr bwMode="auto">
          <a:xfrm>
            <a:off x="251619" y="4258886"/>
            <a:ext cx="8640762" cy="38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pPr eaLnBrk="1" hangingPunct="1"/>
            <a:r>
              <a:rPr kumimoji="0" lang="zh-TW" altLang="en-US" sz="4000" b="1" dirty="0">
                <a:solidFill>
                  <a:srgbClr val="0070C0"/>
                </a:solidFill>
              </a:rPr>
              <a:t>三民國中行政團隊</a:t>
            </a:r>
          </a:p>
        </p:txBody>
      </p:sp>
      <p:cxnSp>
        <p:nvCxnSpPr>
          <p:cNvPr id="5" name="直線接點 4">
            <a:extLst>
              <a:ext uri="{FF2B5EF4-FFF2-40B4-BE49-F238E27FC236}">
                <a16:creationId xmlns:a16="http://schemas.microsoft.com/office/drawing/2014/main" id="{17FBBA86-7DA1-4E37-90B6-8DD1E1BF2C20}"/>
              </a:ext>
            </a:extLst>
          </p:cNvPr>
          <p:cNvCxnSpPr>
            <a:cxnSpLocks/>
          </p:cNvCxnSpPr>
          <p:nvPr/>
        </p:nvCxnSpPr>
        <p:spPr>
          <a:xfrm>
            <a:off x="0" y="3100586"/>
            <a:ext cx="9144000" cy="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48950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
          <p:cNvSpPr/>
          <p:nvPr/>
        </p:nvSpPr>
        <p:spPr>
          <a:xfrm>
            <a:off x="1286220" y="5443459"/>
            <a:ext cx="6581146" cy="937870"/>
          </a:xfrm>
          <a:prstGeom prst="rect">
            <a:avLst/>
          </a:prstGeom>
          <a:solidFill>
            <a:srgbClr val="9DC3E6">
              <a:alpha val="50000"/>
            </a:srgbClr>
          </a:solidFill>
          <a:ln w="12701" cap="flat">
            <a:solidFill>
              <a:srgbClr val="9DC3E6">
                <a:alpha val="50000"/>
              </a:srgbClr>
            </a:solidFill>
            <a:prstDash val="solid"/>
            <a:miter/>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pic>
        <p:nvPicPr>
          <p:cNvPr id="3" name="圖片 10"/>
          <p:cNvPicPr>
            <a:picLocks noChangeAspect="1"/>
          </p:cNvPicPr>
          <p:nvPr/>
        </p:nvPicPr>
        <p:blipFill>
          <a:blip r:embed="rId2"/>
          <a:srcRect l="6279" t="54922" r="9046" b="13579"/>
          <a:stretch>
            <a:fillRect/>
          </a:stretch>
        </p:blipFill>
        <p:spPr>
          <a:xfrm>
            <a:off x="1288189" y="1556792"/>
            <a:ext cx="6579177" cy="1493312"/>
          </a:xfrm>
          <a:prstGeom prst="rect">
            <a:avLst/>
          </a:prstGeom>
          <a:noFill/>
          <a:ln cap="flat">
            <a:noFill/>
          </a:ln>
        </p:spPr>
      </p:pic>
      <p:sp>
        <p:nvSpPr>
          <p:cNvPr id="5" name="內容版面配置區 2"/>
          <p:cNvSpPr txBox="1">
            <a:spLocks noGrp="1"/>
          </p:cNvSpPr>
          <p:nvPr>
            <p:ph type="body" idx="4294967295"/>
          </p:nvPr>
        </p:nvSpPr>
        <p:spPr>
          <a:xfrm>
            <a:off x="1259632" y="1574224"/>
            <a:ext cx="6607734" cy="1553221"/>
          </a:xfrm>
          <a:ln w="28575">
            <a:solidFill>
              <a:srgbClr val="9DC3E6"/>
            </a:solidFill>
            <a:prstDash val="solid"/>
          </a:ln>
        </p:spPr>
        <p:txBody>
          <a:bodyPr/>
          <a:lstStyle/>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225"/>
              </a:spcBef>
              <a:buNone/>
            </a:pPr>
            <a:endParaRPr lang="en-US" sz="900">
              <a:latin typeface="Times New Roman" pitchFamily="18"/>
              <a:cs typeface="Times New Roman" pitchFamily="18"/>
            </a:endParaRPr>
          </a:p>
        </p:txBody>
      </p:sp>
      <p:pic>
        <p:nvPicPr>
          <p:cNvPr id="6" name="圖片 5"/>
          <p:cNvPicPr>
            <a:picLocks noChangeAspect="1"/>
          </p:cNvPicPr>
          <p:nvPr/>
        </p:nvPicPr>
        <p:blipFill>
          <a:blip r:embed="rId3"/>
          <a:srcRect l="10625" t="26901" r="18894" b="35300"/>
          <a:stretch>
            <a:fillRect/>
          </a:stretch>
        </p:blipFill>
        <p:spPr>
          <a:xfrm>
            <a:off x="1306492" y="3290610"/>
            <a:ext cx="6498859" cy="1960550"/>
          </a:xfrm>
          <a:prstGeom prst="rect">
            <a:avLst/>
          </a:prstGeom>
          <a:noFill/>
          <a:ln cap="flat">
            <a:noFill/>
          </a:ln>
        </p:spPr>
      </p:pic>
      <p:sp>
        <p:nvSpPr>
          <p:cNvPr id="7" name="內容版面配置區 2"/>
          <p:cNvSpPr txBox="1"/>
          <p:nvPr/>
        </p:nvSpPr>
        <p:spPr>
          <a:xfrm>
            <a:off x="1259632" y="3257302"/>
            <a:ext cx="6607734" cy="1958914"/>
          </a:xfrm>
          <a:prstGeom prst="rect">
            <a:avLst/>
          </a:prstGeom>
          <a:noFill/>
          <a:ln w="28575" cap="flat">
            <a:solidFill>
              <a:srgbClr val="9DC3E6"/>
            </a:solidFill>
            <a:prstDash val="solid"/>
            <a:miter/>
          </a:ln>
        </p:spPr>
        <p:txBody>
          <a:bodyPr vert="horz" wrap="square" lIns="68580" tIns="34290" rIns="68580" bIns="34290" anchor="t" anchorCtr="0" compatLnSpc="1">
            <a:noAutofit/>
          </a:bodyPr>
          <a:lstStyle/>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225"/>
              </a:spcBef>
              <a:spcAft>
                <a:spcPts val="0"/>
              </a:spcAft>
              <a:defRPr sz="1800" b="0" i="0" u="none" strike="noStrike" kern="0" cap="none" spc="0" baseline="0">
                <a:solidFill>
                  <a:srgbClr val="000000"/>
                </a:solidFill>
                <a:uFillTx/>
              </a:defRPr>
            </a:pPr>
            <a:endParaRPr lang="en-US" sz="900">
              <a:solidFill>
                <a:srgbClr val="000000"/>
              </a:solidFill>
              <a:latin typeface="Times New Roman" pitchFamily="18"/>
              <a:ea typeface="標楷體" pitchFamily="65"/>
              <a:cs typeface="Times New Roman" pitchFamily="18"/>
            </a:endParaRPr>
          </a:p>
        </p:txBody>
      </p:sp>
      <p:pic>
        <p:nvPicPr>
          <p:cNvPr id="8" name="圖片 8" descr="Thumbnail for version as of 00:15, 30 November 2007"/>
          <p:cNvPicPr>
            <a:picLocks noChangeAspect="1"/>
          </p:cNvPicPr>
          <p:nvPr/>
        </p:nvPicPr>
        <p:blipFill>
          <a:blip r:embed="rId4"/>
          <a:stretch>
            <a:fillRect/>
          </a:stretch>
        </p:blipFill>
        <p:spPr>
          <a:xfrm>
            <a:off x="5220072" y="2564904"/>
            <a:ext cx="191104" cy="179958"/>
          </a:xfrm>
          <a:prstGeom prst="rect">
            <a:avLst/>
          </a:prstGeom>
          <a:noFill/>
          <a:ln cap="flat">
            <a:noFill/>
          </a:ln>
        </p:spPr>
      </p:pic>
      <p:pic>
        <p:nvPicPr>
          <p:cNvPr id="9" name="圖片 9" descr="Thumbnail for version as of 00:15, 30 November 2007"/>
          <p:cNvPicPr>
            <a:picLocks noChangeAspect="1"/>
          </p:cNvPicPr>
          <p:nvPr/>
        </p:nvPicPr>
        <p:blipFill>
          <a:blip r:embed="rId4"/>
          <a:stretch>
            <a:fillRect/>
          </a:stretch>
        </p:blipFill>
        <p:spPr>
          <a:xfrm>
            <a:off x="1763688" y="4057530"/>
            <a:ext cx="176222" cy="165944"/>
          </a:xfrm>
          <a:prstGeom prst="rect">
            <a:avLst/>
          </a:prstGeom>
          <a:noFill/>
          <a:ln cap="flat">
            <a:noFill/>
          </a:ln>
        </p:spPr>
      </p:pic>
      <p:sp>
        <p:nvSpPr>
          <p:cNvPr id="10" name="矩形 11"/>
          <p:cNvSpPr/>
          <p:nvPr/>
        </p:nvSpPr>
        <p:spPr>
          <a:xfrm>
            <a:off x="1288189" y="5490074"/>
            <a:ext cx="6622807" cy="807913"/>
          </a:xfrm>
          <a:prstGeom prst="rect">
            <a:avLst/>
          </a:prstGeom>
          <a:noFill/>
          <a:ln cap="flat">
            <a:noFill/>
            <a:prstDash val="solid"/>
          </a:ln>
        </p:spPr>
        <p:txBody>
          <a:bodyPr vert="horz" wrap="square" lIns="68580" tIns="34290" rIns="68580" bIns="34290" anchor="t" anchorCtr="0" compatLnSpc="1">
            <a:spAutoFit/>
          </a:bodyPr>
          <a:lstStyle/>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2400" dirty="0">
                <a:solidFill>
                  <a:srgbClr val="000000"/>
                </a:solidFill>
                <a:latin typeface="Times New Roman" pitchFamily="18"/>
                <a:ea typeface="標楷體" pitchFamily="65"/>
                <a:cs typeface="Times New Roman" pitchFamily="18"/>
              </a:rPr>
              <a:t>相對簡單的情境，或是學生熟悉的情境。</a:t>
            </a:r>
            <a:endParaRPr lang="en-US" sz="2400" dirty="0">
              <a:solidFill>
                <a:srgbClr val="000000"/>
              </a:solidFill>
              <a:latin typeface="Times New Roman" pitchFamily="18"/>
              <a:ea typeface="標楷體" pitchFamily="65"/>
              <a:cs typeface="Times New Roman" pitchFamily="18"/>
            </a:endParaRPr>
          </a:p>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2400" dirty="0">
                <a:solidFill>
                  <a:srgbClr val="000000"/>
                </a:solidFill>
                <a:latin typeface="Times New Roman" pitchFamily="18"/>
                <a:ea typeface="標楷體" pitchFamily="65"/>
                <a:cs typeface="Times New Roman" pitchFamily="18"/>
              </a:rPr>
              <a:t>記憶或理解學科重要知識。</a:t>
            </a:r>
            <a:endParaRPr lang="en-US" sz="2400" dirty="0">
              <a:solidFill>
                <a:srgbClr val="000000"/>
              </a:solidFill>
              <a:latin typeface="Times New Roman" pitchFamily="18"/>
              <a:ea typeface="標楷體" pitchFamily="65"/>
              <a:cs typeface="Times New Roman" pitchFamily="18"/>
            </a:endParaRPr>
          </a:p>
        </p:txBody>
      </p:sp>
      <p:sp>
        <p:nvSpPr>
          <p:cNvPr id="14" name="標題 17"/>
          <p:cNvSpPr txBox="1">
            <a:spLocks/>
          </p:cNvSpPr>
          <p:nvPr/>
        </p:nvSpPr>
        <p:spPr bwMode="auto">
          <a:xfrm>
            <a:off x="633652" y="404664"/>
            <a:ext cx="7886700" cy="1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4800" b="1" dirty="0">
                <a:solidFill>
                  <a:srgbClr val="0000FF"/>
                </a:solidFill>
                <a:latin typeface="標楷體" pitchFamily="65"/>
                <a:ea typeface="標楷體" pitchFamily="65"/>
              </a:rPr>
              <a:t>各科基本能力題示例</a:t>
            </a:r>
            <a:endParaRPr kumimoji="0" lang="en-US" sz="4800" dirty="0">
              <a:solidFill>
                <a:srgbClr val="0000FF"/>
              </a:solidFill>
            </a:endParaRPr>
          </a:p>
        </p:txBody>
      </p:sp>
    </p:spTree>
    <p:extLst>
      <p:ext uri="{BB962C8B-B14F-4D97-AF65-F5344CB8AC3E}">
        <p14:creationId xmlns:p14="http://schemas.microsoft.com/office/powerpoint/2010/main" val="1553075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
          <p:cNvSpPr/>
          <p:nvPr/>
        </p:nvSpPr>
        <p:spPr>
          <a:xfrm>
            <a:off x="767153" y="5342694"/>
            <a:ext cx="7469426" cy="1084915"/>
          </a:xfrm>
          <a:prstGeom prst="rect">
            <a:avLst/>
          </a:prstGeom>
          <a:solidFill>
            <a:srgbClr val="9DC3E6">
              <a:alpha val="50000"/>
            </a:srgbClr>
          </a:solidFill>
          <a:ln w="12701" cap="flat">
            <a:solidFill>
              <a:srgbClr val="9DC3E6">
                <a:alpha val="50000"/>
              </a:srgbClr>
            </a:solidFill>
            <a:prstDash val="solid"/>
            <a:miter/>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pic>
        <p:nvPicPr>
          <p:cNvPr id="5" name="圖片 5"/>
          <p:cNvPicPr>
            <a:picLocks noChangeAspect="1"/>
          </p:cNvPicPr>
          <p:nvPr/>
        </p:nvPicPr>
        <p:blipFill>
          <a:blip r:embed="rId2"/>
          <a:srcRect l="18500" t="28300" r="23225" b="18500"/>
          <a:stretch>
            <a:fillRect/>
          </a:stretch>
        </p:blipFill>
        <p:spPr>
          <a:xfrm>
            <a:off x="755576" y="1434133"/>
            <a:ext cx="7548752" cy="3876381"/>
          </a:xfrm>
          <a:prstGeom prst="rect">
            <a:avLst/>
          </a:prstGeom>
          <a:noFill/>
          <a:ln cap="flat">
            <a:noFill/>
          </a:ln>
        </p:spPr>
      </p:pic>
      <p:pic>
        <p:nvPicPr>
          <p:cNvPr id="6" name="圖片 6" descr="Thumbnail for version as of 00:15, 30 November 2007"/>
          <p:cNvPicPr>
            <a:picLocks noChangeAspect="1"/>
          </p:cNvPicPr>
          <p:nvPr/>
        </p:nvPicPr>
        <p:blipFill>
          <a:blip r:embed="rId3"/>
          <a:stretch>
            <a:fillRect/>
          </a:stretch>
        </p:blipFill>
        <p:spPr>
          <a:xfrm>
            <a:off x="5004048" y="5056372"/>
            <a:ext cx="162020" cy="152570"/>
          </a:xfrm>
          <a:prstGeom prst="rect">
            <a:avLst/>
          </a:prstGeom>
          <a:noFill/>
          <a:ln cap="flat">
            <a:noFill/>
          </a:ln>
        </p:spPr>
      </p:pic>
      <p:sp>
        <p:nvSpPr>
          <p:cNvPr id="7" name="矩形 7"/>
          <p:cNvSpPr/>
          <p:nvPr/>
        </p:nvSpPr>
        <p:spPr>
          <a:xfrm>
            <a:off x="767152" y="5425449"/>
            <a:ext cx="7537175" cy="830997"/>
          </a:xfrm>
          <a:prstGeom prst="rect">
            <a:avLst/>
          </a:prstGeom>
          <a:noFill/>
          <a:ln cap="flat">
            <a:noFill/>
            <a:prstDash val="solid"/>
          </a:ln>
        </p:spPr>
        <p:txBody>
          <a:bodyPr vert="horz" wrap="square" lIns="68580" tIns="34290" rIns="68580" bIns="34290" anchor="t" anchorCtr="0" compatLnSpc="1">
            <a:spAutoFit/>
          </a:bodyPr>
          <a:lstStyle/>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1650" dirty="0">
                <a:solidFill>
                  <a:srgbClr val="000000"/>
                </a:solidFill>
                <a:latin typeface="Times New Roman" pitchFamily="18"/>
                <a:ea typeface="標楷體" pitchFamily="65"/>
                <a:cs typeface="Times New Roman" pitchFamily="18"/>
              </a:rPr>
              <a:t>國文科評量內容包含</a:t>
            </a:r>
            <a:r>
              <a:rPr lang="zh-TW" altLang="en-US" sz="1650" b="1" dirty="0">
                <a:solidFill>
                  <a:srgbClr val="000000"/>
                </a:solidFill>
                <a:latin typeface="Times New Roman" pitchFamily="18"/>
                <a:ea typeface="標楷體" pitchFamily="65"/>
                <a:cs typeface="Times New Roman" pitchFamily="18"/>
              </a:rPr>
              <a:t>常用字的形音義、詞語的理解與使用、基本的語文常識、句段篇章的理解與賞析、文本的統整與應用</a:t>
            </a:r>
            <a:r>
              <a:rPr lang="zh-TW" altLang="en-US" sz="1650" dirty="0">
                <a:solidFill>
                  <a:srgbClr val="000000"/>
                </a:solidFill>
                <a:latin typeface="Times New Roman" pitchFamily="18"/>
                <a:ea typeface="標楷體" pitchFamily="65"/>
                <a:cs typeface="Times New Roman" pitchFamily="18"/>
              </a:rPr>
              <a:t>。</a:t>
            </a:r>
            <a:endParaRPr lang="en-US" sz="1650" dirty="0">
              <a:solidFill>
                <a:srgbClr val="000000"/>
              </a:solidFill>
              <a:latin typeface="Times New Roman" pitchFamily="18"/>
              <a:ea typeface="標楷體" pitchFamily="65"/>
              <a:cs typeface="Times New Roman" pitchFamily="18"/>
            </a:endParaRPr>
          </a:p>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1650" dirty="0">
                <a:solidFill>
                  <a:srgbClr val="000000"/>
                </a:solidFill>
                <a:latin typeface="Times New Roman" pitchFamily="18"/>
                <a:ea typeface="標楷體" pitchFamily="65"/>
                <a:cs typeface="Times New Roman" pitchFamily="18"/>
              </a:rPr>
              <a:t>本題除評量學生是否能理解句意，也評量</a:t>
            </a:r>
            <a:r>
              <a:rPr lang="zh-TW" altLang="en-US" sz="1650" dirty="0">
                <a:solidFill>
                  <a:srgbClr val="0000FF"/>
                </a:solidFill>
                <a:latin typeface="Times New Roman" pitchFamily="18"/>
                <a:ea typeface="標楷體" pitchFamily="65"/>
                <a:cs typeface="Times New Roman" pitchFamily="18"/>
              </a:rPr>
              <a:t>統整文本訊息</a:t>
            </a:r>
            <a:r>
              <a:rPr lang="zh-TW" altLang="en-US" sz="1650" dirty="0">
                <a:solidFill>
                  <a:srgbClr val="000000"/>
                </a:solidFill>
                <a:latin typeface="Times New Roman" pitchFamily="18"/>
                <a:ea typeface="標楷體" pitchFamily="65"/>
                <a:cs typeface="Times New Roman" pitchFamily="18"/>
              </a:rPr>
              <a:t>與</a:t>
            </a:r>
            <a:r>
              <a:rPr lang="zh-TW" altLang="en-US" sz="1650" dirty="0">
                <a:solidFill>
                  <a:srgbClr val="0000FF"/>
                </a:solidFill>
                <a:latin typeface="Times New Roman" pitchFamily="18"/>
                <a:ea typeface="標楷體" pitchFamily="65"/>
                <a:cs typeface="Times New Roman" pitchFamily="18"/>
              </a:rPr>
              <a:t>推論</a:t>
            </a:r>
            <a:r>
              <a:rPr lang="zh-TW" altLang="en-US" sz="1650" dirty="0">
                <a:solidFill>
                  <a:srgbClr val="000000"/>
                </a:solidFill>
                <a:latin typeface="Times New Roman" pitchFamily="18"/>
                <a:ea typeface="標楷體" pitchFamily="65"/>
                <a:cs typeface="Times New Roman" pitchFamily="18"/>
              </a:rPr>
              <a:t>的能力。</a:t>
            </a:r>
            <a:endParaRPr lang="en-US" sz="1650" dirty="0">
              <a:solidFill>
                <a:srgbClr val="000000"/>
              </a:solidFill>
              <a:latin typeface="Times New Roman" pitchFamily="18"/>
              <a:ea typeface="標楷體" pitchFamily="65"/>
              <a:cs typeface="Times New Roman" pitchFamily="18"/>
            </a:endParaRPr>
          </a:p>
        </p:txBody>
      </p:sp>
      <p:sp>
        <p:nvSpPr>
          <p:cNvPr id="9" name="標題 17"/>
          <p:cNvSpPr txBox="1">
            <a:spLocks/>
          </p:cNvSpPr>
          <p:nvPr/>
        </p:nvSpPr>
        <p:spPr bwMode="auto">
          <a:xfrm>
            <a:off x="633652" y="404664"/>
            <a:ext cx="7886700" cy="1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4800" b="1" dirty="0">
                <a:solidFill>
                  <a:srgbClr val="0000FF"/>
                </a:solidFill>
                <a:latin typeface="標楷體" pitchFamily="65"/>
                <a:ea typeface="標楷體" pitchFamily="65"/>
              </a:rPr>
              <a:t>國文科示例</a:t>
            </a:r>
            <a:endParaRPr kumimoji="0" lang="en-US" sz="4800" dirty="0">
              <a:solidFill>
                <a:srgbClr val="0000FF"/>
              </a:solidFill>
            </a:endParaRPr>
          </a:p>
        </p:txBody>
      </p:sp>
    </p:spTree>
    <p:extLst>
      <p:ext uri="{BB962C8B-B14F-4D97-AF65-F5344CB8AC3E}">
        <p14:creationId xmlns:p14="http://schemas.microsoft.com/office/powerpoint/2010/main" val="16717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p:cNvSpPr/>
          <p:nvPr/>
        </p:nvSpPr>
        <p:spPr>
          <a:xfrm>
            <a:off x="838533" y="5887484"/>
            <a:ext cx="7433342" cy="580145"/>
          </a:xfrm>
          <a:prstGeom prst="rect">
            <a:avLst/>
          </a:prstGeom>
          <a:solidFill>
            <a:srgbClr val="9DC3E6">
              <a:alpha val="50000"/>
            </a:srgbClr>
          </a:solidFill>
          <a:ln w="12701" cap="flat">
            <a:solidFill>
              <a:srgbClr val="9DC3E6">
                <a:alpha val="50000"/>
              </a:srgbClr>
            </a:solidFill>
            <a:prstDash val="solid"/>
            <a:miter/>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pic>
        <p:nvPicPr>
          <p:cNvPr id="3" name="圖片 8"/>
          <p:cNvPicPr>
            <a:picLocks noChangeAspect="1"/>
          </p:cNvPicPr>
          <p:nvPr/>
        </p:nvPicPr>
        <p:blipFill>
          <a:blip r:embed="rId3"/>
          <a:srcRect l="1926" t="1116" r="833" b="2931"/>
          <a:stretch>
            <a:fillRect/>
          </a:stretch>
        </p:blipFill>
        <p:spPr>
          <a:xfrm>
            <a:off x="755576" y="1412190"/>
            <a:ext cx="7560840" cy="4287865"/>
          </a:xfrm>
          <a:prstGeom prst="rect">
            <a:avLst/>
          </a:prstGeom>
          <a:noFill/>
          <a:ln cap="flat">
            <a:noFill/>
          </a:ln>
        </p:spPr>
      </p:pic>
      <p:sp>
        <p:nvSpPr>
          <p:cNvPr id="5" name="矩形 4"/>
          <p:cNvSpPr/>
          <p:nvPr/>
        </p:nvSpPr>
        <p:spPr>
          <a:xfrm>
            <a:off x="791096" y="5877272"/>
            <a:ext cx="7525320" cy="577081"/>
          </a:xfrm>
          <a:prstGeom prst="rect">
            <a:avLst/>
          </a:prstGeom>
          <a:noFill/>
          <a:ln cap="flat">
            <a:noFill/>
            <a:prstDash val="solid"/>
          </a:ln>
        </p:spPr>
        <p:txBody>
          <a:bodyPr vert="horz" wrap="square" lIns="68580" tIns="34290" rIns="68580" bIns="34290" anchor="t" anchorCtr="0" compatLnSpc="1">
            <a:spAutoFit/>
          </a:bodyPr>
          <a:lstStyle/>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1650" dirty="0">
                <a:solidFill>
                  <a:srgbClr val="000000"/>
                </a:solidFill>
                <a:latin typeface="Times New Roman" pitchFamily="18"/>
                <a:ea typeface="標楷體" pitchFamily="65"/>
                <a:cs typeface="Times New Roman" pitchFamily="18"/>
              </a:rPr>
              <a:t>英語閱讀的</a:t>
            </a:r>
            <a:r>
              <a:rPr lang="zh-TW" altLang="en-US" sz="1650" b="1" dirty="0">
                <a:solidFill>
                  <a:srgbClr val="000000"/>
                </a:solidFill>
                <a:latin typeface="Times New Roman" pitchFamily="18"/>
                <a:ea typeface="標楷體" pitchFamily="65"/>
                <a:cs typeface="Times New Roman" pitchFamily="18"/>
              </a:rPr>
              <a:t>單題評量字彙、語意、語法，題組評量篇章理解</a:t>
            </a:r>
            <a:r>
              <a:rPr lang="zh-TW" altLang="en-US" sz="1650" dirty="0">
                <a:solidFill>
                  <a:srgbClr val="000000"/>
                </a:solidFill>
                <a:latin typeface="Times New Roman" pitchFamily="18"/>
                <a:ea typeface="標楷體" pitchFamily="65"/>
                <a:cs typeface="Times New Roman" pitchFamily="18"/>
              </a:rPr>
              <a:t>。</a:t>
            </a:r>
            <a:endParaRPr lang="en-US" sz="1650" dirty="0">
              <a:solidFill>
                <a:srgbClr val="000000"/>
              </a:solidFill>
              <a:latin typeface="Times New Roman" pitchFamily="18"/>
              <a:ea typeface="標楷體" pitchFamily="65"/>
              <a:cs typeface="Times New Roman" pitchFamily="18"/>
            </a:endParaRPr>
          </a:p>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1650" dirty="0">
                <a:solidFill>
                  <a:srgbClr val="000000"/>
                </a:solidFill>
                <a:latin typeface="Times New Roman" pitchFamily="18"/>
                <a:ea typeface="標楷體" pitchFamily="65"/>
                <a:cs typeface="Times New Roman" pitchFamily="18"/>
              </a:rPr>
              <a:t>選文中使用超出學生學習範圍的單字，會</a:t>
            </a:r>
            <a:r>
              <a:rPr lang="zh-TW" altLang="en-US" sz="1650" dirty="0">
                <a:solidFill>
                  <a:srgbClr val="0000FF"/>
                </a:solidFill>
                <a:latin typeface="Times New Roman" pitchFamily="18"/>
                <a:ea typeface="標楷體" pitchFamily="65"/>
                <a:cs typeface="Times New Roman" pitchFamily="18"/>
              </a:rPr>
              <a:t>提供小字典</a:t>
            </a:r>
            <a:r>
              <a:rPr lang="zh-TW" altLang="en-US" sz="1650" dirty="0">
                <a:solidFill>
                  <a:srgbClr val="000000"/>
                </a:solidFill>
                <a:latin typeface="Times New Roman" pitchFamily="18"/>
                <a:ea typeface="標楷體" pitchFamily="65"/>
                <a:cs typeface="Times New Roman" pitchFamily="18"/>
              </a:rPr>
              <a:t>幫助理解。</a:t>
            </a:r>
            <a:endParaRPr lang="en-US" sz="1650" dirty="0">
              <a:solidFill>
                <a:srgbClr val="000000"/>
              </a:solidFill>
              <a:latin typeface="Times New Roman" pitchFamily="18"/>
              <a:ea typeface="標楷體" pitchFamily="65"/>
              <a:cs typeface="Times New Roman" pitchFamily="18"/>
            </a:endParaRPr>
          </a:p>
        </p:txBody>
      </p:sp>
      <p:pic>
        <p:nvPicPr>
          <p:cNvPr id="7" name="圖片 11"/>
          <p:cNvPicPr>
            <a:picLocks noChangeAspect="1"/>
          </p:cNvPicPr>
          <p:nvPr/>
        </p:nvPicPr>
        <p:blipFill>
          <a:blip r:embed="rId4"/>
          <a:stretch>
            <a:fillRect/>
          </a:stretch>
        </p:blipFill>
        <p:spPr>
          <a:xfrm rot="10799991" flipH="1">
            <a:off x="4932039" y="5284582"/>
            <a:ext cx="3506300" cy="472210"/>
          </a:xfrm>
          <a:prstGeom prst="rect">
            <a:avLst/>
          </a:prstGeom>
          <a:noFill/>
          <a:ln cap="flat">
            <a:noFill/>
          </a:ln>
        </p:spPr>
      </p:pic>
      <p:sp>
        <p:nvSpPr>
          <p:cNvPr id="9" name="標題 17"/>
          <p:cNvSpPr txBox="1">
            <a:spLocks/>
          </p:cNvSpPr>
          <p:nvPr/>
        </p:nvSpPr>
        <p:spPr bwMode="auto">
          <a:xfrm>
            <a:off x="633652" y="404664"/>
            <a:ext cx="7886700" cy="1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4800" b="1" dirty="0">
                <a:solidFill>
                  <a:srgbClr val="0000FF"/>
                </a:solidFill>
                <a:latin typeface="標楷體" pitchFamily="65"/>
                <a:ea typeface="標楷體" pitchFamily="65"/>
              </a:rPr>
              <a:t>英語科</a:t>
            </a:r>
            <a:r>
              <a:rPr kumimoji="0" lang="en-US" altLang="zh-TW" sz="4800" b="1" dirty="0">
                <a:solidFill>
                  <a:srgbClr val="0000FF"/>
                </a:solidFill>
                <a:latin typeface="標楷體" pitchFamily="65"/>
                <a:ea typeface="標楷體" pitchFamily="65"/>
              </a:rPr>
              <a:t>(</a:t>
            </a:r>
            <a:r>
              <a:rPr kumimoji="0" lang="zh-TW" altLang="en-US" sz="4800" b="1" dirty="0">
                <a:solidFill>
                  <a:srgbClr val="0000FF"/>
                </a:solidFill>
                <a:latin typeface="標楷體" pitchFamily="65"/>
                <a:ea typeface="標楷體" pitchFamily="65"/>
              </a:rPr>
              <a:t>閱讀</a:t>
            </a:r>
            <a:r>
              <a:rPr kumimoji="0" lang="en-US" altLang="zh-TW" sz="4800" b="1" dirty="0">
                <a:solidFill>
                  <a:srgbClr val="0000FF"/>
                </a:solidFill>
                <a:latin typeface="標楷體" pitchFamily="65"/>
                <a:ea typeface="標楷體" pitchFamily="65"/>
              </a:rPr>
              <a:t>)</a:t>
            </a:r>
            <a:r>
              <a:rPr kumimoji="0" lang="zh-TW" altLang="en-US" sz="4800" b="1" dirty="0">
                <a:solidFill>
                  <a:srgbClr val="0000FF"/>
                </a:solidFill>
                <a:latin typeface="標楷體" pitchFamily="65"/>
                <a:ea typeface="標楷體" pitchFamily="65"/>
              </a:rPr>
              <a:t>示例</a:t>
            </a:r>
            <a:endParaRPr kumimoji="0" lang="en-US" sz="4800" dirty="0">
              <a:solidFill>
                <a:srgbClr val="0000FF"/>
              </a:solidFill>
            </a:endParaRPr>
          </a:p>
        </p:txBody>
      </p:sp>
    </p:spTree>
    <p:extLst>
      <p:ext uri="{BB962C8B-B14F-4D97-AF65-F5344CB8AC3E}">
        <p14:creationId xmlns:p14="http://schemas.microsoft.com/office/powerpoint/2010/main" val="398404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p:cNvSpPr/>
          <p:nvPr/>
        </p:nvSpPr>
        <p:spPr>
          <a:xfrm>
            <a:off x="971600" y="3961503"/>
            <a:ext cx="7200800" cy="1483721"/>
          </a:xfrm>
          <a:prstGeom prst="rect">
            <a:avLst/>
          </a:prstGeom>
          <a:solidFill>
            <a:srgbClr val="9DC3E6">
              <a:alpha val="50000"/>
            </a:srgbClr>
          </a:solidFill>
          <a:ln w="12701" cap="flat">
            <a:solidFill>
              <a:srgbClr val="9DC3E6">
                <a:alpha val="50000"/>
              </a:srgbClr>
            </a:solidFill>
            <a:prstDash val="solid"/>
            <a:miter/>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sp>
        <p:nvSpPr>
          <p:cNvPr id="4" name="矩形 4"/>
          <p:cNvSpPr/>
          <p:nvPr/>
        </p:nvSpPr>
        <p:spPr>
          <a:xfrm>
            <a:off x="908459" y="4039636"/>
            <a:ext cx="7167201" cy="1300356"/>
          </a:xfrm>
          <a:prstGeom prst="rect">
            <a:avLst/>
          </a:prstGeom>
          <a:noFill/>
          <a:ln cap="flat">
            <a:noFill/>
            <a:prstDash val="solid"/>
          </a:ln>
        </p:spPr>
        <p:txBody>
          <a:bodyPr vert="horz" wrap="square" lIns="68580" tIns="34290" rIns="68580" bIns="34290" anchor="t" anchorCtr="0" compatLnSpc="1">
            <a:spAutoFit/>
          </a:bodyPr>
          <a:lstStyle/>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2000" dirty="0">
                <a:solidFill>
                  <a:srgbClr val="000000"/>
                </a:solidFill>
                <a:latin typeface="Times New Roman" pitchFamily="18"/>
                <a:ea typeface="標楷體" pitchFamily="65"/>
                <a:cs typeface="Times New Roman" pitchFamily="18"/>
              </a:rPr>
              <a:t>本題組的文本跨領域取材，為藝術領域的主題，討論名曲「給愛麗絲」的創作由來。</a:t>
            </a:r>
            <a:endParaRPr lang="en-US" sz="2000" dirty="0">
              <a:solidFill>
                <a:srgbClr val="000000"/>
              </a:solidFill>
              <a:latin typeface="Times New Roman" pitchFamily="18"/>
              <a:ea typeface="標楷體" pitchFamily="65"/>
              <a:cs typeface="Times New Roman" pitchFamily="18"/>
            </a:endParaRPr>
          </a:p>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2000" dirty="0">
                <a:solidFill>
                  <a:srgbClr val="000000"/>
                </a:solidFill>
                <a:latin typeface="Times New Roman" pitchFamily="18"/>
                <a:ea typeface="標楷體" pitchFamily="65"/>
                <a:cs typeface="Times New Roman" pitchFamily="18"/>
              </a:rPr>
              <a:t>本子題評量學生</a:t>
            </a:r>
            <a:r>
              <a:rPr lang="zh-TW" altLang="en-US" sz="2000" kern="0" dirty="0">
                <a:solidFill>
                  <a:srgbClr val="000000"/>
                </a:solidFill>
                <a:latin typeface="Times New Roman" pitchFamily="18"/>
                <a:ea typeface="標楷體" pitchFamily="65"/>
                <a:cs typeface="Times New Roman" pitchFamily="18"/>
              </a:rPr>
              <a:t>是否能統整文意</a:t>
            </a:r>
            <a:r>
              <a:rPr lang="zh-TW" altLang="en-US" sz="2000" dirty="0">
                <a:solidFill>
                  <a:srgbClr val="000000"/>
                </a:solidFill>
                <a:latin typeface="Times New Roman" pitchFamily="18"/>
                <a:ea typeface="標楷體" pitchFamily="65"/>
                <a:cs typeface="Times New Roman" pitchFamily="18"/>
              </a:rPr>
              <a:t>，反映核心素養</a:t>
            </a:r>
            <a:r>
              <a:rPr lang="zh-TW" altLang="en-US" sz="2000" dirty="0">
                <a:solidFill>
                  <a:srgbClr val="0000FF"/>
                </a:solidFill>
                <a:latin typeface="Times New Roman" pitchFamily="18"/>
                <a:ea typeface="標楷體" pitchFamily="65"/>
                <a:cs typeface="Times New Roman" pitchFamily="18"/>
              </a:rPr>
              <a:t>系統性理解與推演</a:t>
            </a:r>
            <a:r>
              <a:rPr lang="zh-TW" altLang="en-US" sz="2000" dirty="0">
                <a:solidFill>
                  <a:srgbClr val="000000"/>
                </a:solidFill>
                <a:latin typeface="Times New Roman" pitchFamily="18"/>
                <a:ea typeface="標楷體" pitchFamily="65"/>
                <a:cs typeface="Times New Roman" pitchFamily="18"/>
              </a:rPr>
              <a:t>的能力。</a:t>
            </a:r>
            <a:endParaRPr lang="en-US" sz="2000" dirty="0">
              <a:solidFill>
                <a:srgbClr val="000000"/>
              </a:solidFill>
              <a:latin typeface="Times New Roman" pitchFamily="18"/>
              <a:ea typeface="標楷體" pitchFamily="65"/>
              <a:cs typeface="Times New Roman" pitchFamily="18"/>
            </a:endParaRPr>
          </a:p>
        </p:txBody>
      </p:sp>
      <p:pic>
        <p:nvPicPr>
          <p:cNvPr id="6" name="圖片 7" descr="Thumbnail for version as of 00:15, 30 November 2007"/>
          <p:cNvPicPr>
            <a:picLocks noChangeAspect="1"/>
          </p:cNvPicPr>
          <p:nvPr/>
        </p:nvPicPr>
        <p:blipFill>
          <a:blip r:embed="rId2"/>
          <a:stretch>
            <a:fillRect/>
          </a:stretch>
        </p:blipFill>
        <p:spPr>
          <a:xfrm>
            <a:off x="5940152" y="3501008"/>
            <a:ext cx="187889" cy="176922"/>
          </a:xfrm>
          <a:prstGeom prst="rect">
            <a:avLst/>
          </a:prstGeom>
          <a:noFill/>
          <a:ln cap="flat">
            <a:noFill/>
          </a:ln>
        </p:spPr>
      </p:pic>
      <p:sp>
        <p:nvSpPr>
          <p:cNvPr id="7" name="文字方塊 10"/>
          <p:cNvSpPr txBox="1"/>
          <p:nvPr/>
        </p:nvSpPr>
        <p:spPr>
          <a:xfrm>
            <a:off x="908459" y="1887908"/>
            <a:ext cx="6954616" cy="1915909"/>
          </a:xfrm>
          <a:prstGeom prst="rect">
            <a:avLst/>
          </a:prstGeom>
          <a:noFill/>
          <a:ln cap="flat">
            <a:noFill/>
          </a:ln>
        </p:spPr>
        <p:txBody>
          <a:bodyPr vert="horz" wrap="square" lIns="68580" tIns="34290" rIns="68580" bIns="34290" anchor="t" anchorCtr="0" compatLnSpc="1">
            <a:spAutoFit/>
          </a:bodyPr>
          <a:lstStyle/>
          <a:p>
            <a:pPr defTabSz="685800" fontAlgn="auto">
              <a:spcBef>
                <a:spcPts val="0"/>
              </a:spcBef>
              <a:spcAft>
                <a:spcPts val="0"/>
              </a:spcAft>
              <a:defRPr sz="1800" b="0" i="0" u="none" strike="noStrike" kern="0" cap="none" spc="0" baseline="0">
                <a:solidFill>
                  <a:srgbClr val="000000"/>
                </a:solidFill>
                <a:uFillTx/>
              </a:defRPr>
            </a:pPr>
            <a:r>
              <a:rPr lang="en-US" sz="2400" dirty="0">
                <a:solidFill>
                  <a:srgbClr val="000000"/>
                </a:solidFill>
                <a:latin typeface="Times New Roman" pitchFamily="18"/>
                <a:ea typeface="標楷體" pitchFamily="65"/>
                <a:cs typeface="Times New Roman" pitchFamily="18"/>
              </a:rPr>
              <a:t>What do the three stories in the reading all talk about?</a:t>
            </a:r>
            <a:endParaRPr lang="zh-TW" altLang="en-US" sz="2400" dirty="0">
              <a:solidFill>
                <a:srgbClr val="000000"/>
              </a:solidFill>
              <a:latin typeface="Calibri" pitchFamily="34"/>
              <a:ea typeface="新細明體" pitchFamily="18"/>
              <a:cs typeface="Times New Roman" pitchFamily="18"/>
            </a:endParaRPr>
          </a:p>
          <a:p>
            <a:pPr defTabSz="685800" fontAlgn="auto">
              <a:spcBef>
                <a:spcPts val="0"/>
              </a:spcBef>
              <a:spcAft>
                <a:spcPts val="0"/>
              </a:spcAft>
              <a:defRPr sz="1800" b="0" i="0" u="none" strike="noStrike" kern="0" cap="none" spc="0" baseline="0">
                <a:solidFill>
                  <a:srgbClr val="000000"/>
                </a:solidFill>
                <a:uFillTx/>
              </a:defRPr>
            </a:pPr>
            <a:r>
              <a:rPr lang="en-US" sz="2400" dirty="0">
                <a:solidFill>
                  <a:srgbClr val="000000"/>
                </a:solidFill>
                <a:latin typeface="Times New Roman" pitchFamily="18"/>
                <a:ea typeface="標楷體" pitchFamily="65"/>
                <a:cs typeface="Times New Roman" pitchFamily="18"/>
              </a:rPr>
              <a:t>(A) Who Beethoven’s true love was.</a:t>
            </a:r>
            <a:endParaRPr lang="zh-TW" altLang="en-US" sz="2400" dirty="0">
              <a:solidFill>
                <a:srgbClr val="000000"/>
              </a:solidFill>
              <a:latin typeface="Calibri" pitchFamily="34"/>
              <a:ea typeface="新細明體" pitchFamily="18"/>
              <a:cs typeface="Times New Roman" pitchFamily="18"/>
            </a:endParaRPr>
          </a:p>
          <a:p>
            <a:pPr defTabSz="685800" fontAlgn="auto">
              <a:spcBef>
                <a:spcPts val="0"/>
              </a:spcBef>
              <a:spcAft>
                <a:spcPts val="0"/>
              </a:spcAft>
              <a:defRPr sz="1800" b="0" i="0" u="none" strike="noStrike" kern="0" cap="none" spc="0" baseline="0">
                <a:solidFill>
                  <a:srgbClr val="000000"/>
                </a:solidFill>
                <a:uFillTx/>
              </a:defRPr>
            </a:pPr>
            <a:r>
              <a:rPr lang="en-US" sz="2400" dirty="0">
                <a:solidFill>
                  <a:srgbClr val="000000"/>
                </a:solidFill>
                <a:latin typeface="Times New Roman" pitchFamily="18"/>
                <a:ea typeface="標楷體" pitchFamily="65"/>
                <a:cs typeface="Times New Roman" pitchFamily="18"/>
              </a:rPr>
              <a:t>(B) Who played “For Elise” the best.</a:t>
            </a:r>
            <a:endParaRPr lang="zh-TW" altLang="en-US" sz="2400" dirty="0">
              <a:solidFill>
                <a:srgbClr val="000000"/>
              </a:solidFill>
              <a:latin typeface="Calibri" pitchFamily="34"/>
              <a:ea typeface="新細明體" pitchFamily="18"/>
              <a:cs typeface="Times New Roman" pitchFamily="18"/>
            </a:endParaRPr>
          </a:p>
          <a:p>
            <a:pPr defTabSz="685800" fontAlgn="auto">
              <a:spcBef>
                <a:spcPts val="0"/>
              </a:spcBef>
              <a:spcAft>
                <a:spcPts val="0"/>
              </a:spcAft>
              <a:defRPr sz="1800" b="0" i="0" u="none" strike="noStrike" kern="0" cap="none" spc="0" baseline="0">
                <a:solidFill>
                  <a:srgbClr val="000000"/>
                </a:solidFill>
                <a:uFillTx/>
              </a:defRPr>
            </a:pPr>
            <a:r>
              <a:rPr lang="en-US" sz="2400" dirty="0">
                <a:solidFill>
                  <a:srgbClr val="000000"/>
                </a:solidFill>
                <a:latin typeface="Times New Roman" pitchFamily="18"/>
                <a:ea typeface="標楷體" pitchFamily="65"/>
                <a:cs typeface="Times New Roman" pitchFamily="18"/>
              </a:rPr>
              <a:t>(C) How “For Elise” became popular. </a:t>
            </a:r>
            <a:endParaRPr lang="zh-TW" altLang="en-US" sz="2400" dirty="0">
              <a:solidFill>
                <a:srgbClr val="000000"/>
              </a:solidFill>
              <a:latin typeface="Calibri" pitchFamily="34"/>
              <a:ea typeface="新細明體" pitchFamily="18"/>
              <a:cs typeface="Times New Roman" pitchFamily="18"/>
            </a:endParaRPr>
          </a:p>
          <a:p>
            <a:pPr defTabSz="685800" fontAlgn="auto">
              <a:spcBef>
                <a:spcPts val="0"/>
              </a:spcBef>
              <a:spcAft>
                <a:spcPts val="0"/>
              </a:spcAft>
              <a:defRPr sz="1800" b="0" i="0" u="none" strike="noStrike" kern="0" cap="none" spc="0" baseline="0">
                <a:solidFill>
                  <a:srgbClr val="000000"/>
                </a:solidFill>
                <a:uFillTx/>
              </a:defRPr>
            </a:pPr>
            <a:r>
              <a:rPr lang="en-US" sz="2400" dirty="0">
                <a:solidFill>
                  <a:srgbClr val="000000"/>
                </a:solidFill>
                <a:latin typeface="Times New Roman" pitchFamily="18"/>
                <a:ea typeface="標楷體" pitchFamily="65"/>
              </a:rPr>
              <a:t>(D) Why Beethoven wrote “For Elise.”</a:t>
            </a:r>
            <a:endParaRPr lang="en-US" sz="2400" dirty="0">
              <a:solidFill>
                <a:srgbClr val="000000"/>
              </a:solidFill>
              <a:latin typeface="Calibri"/>
              <a:ea typeface="新細明體" pitchFamily="18"/>
            </a:endParaRPr>
          </a:p>
        </p:txBody>
      </p:sp>
      <p:sp>
        <p:nvSpPr>
          <p:cNvPr id="10" name="標題 17"/>
          <p:cNvSpPr txBox="1">
            <a:spLocks/>
          </p:cNvSpPr>
          <p:nvPr/>
        </p:nvSpPr>
        <p:spPr bwMode="auto">
          <a:xfrm>
            <a:off x="633652" y="404664"/>
            <a:ext cx="7886700" cy="1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4800" b="1" dirty="0">
                <a:solidFill>
                  <a:srgbClr val="0000FF"/>
                </a:solidFill>
                <a:latin typeface="標楷體" pitchFamily="65"/>
                <a:ea typeface="標楷體" pitchFamily="65"/>
              </a:rPr>
              <a:t>英語科</a:t>
            </a:r>
            <a:r>
              <a:rPr kumimoji="0" lang="en-US" altLang="zh-TW" sz="4800" b="1" dirty="0">
                <a:solidFill>
                  <a:srgbClr val="0000FF"/>
                </a:solidFill>
                <a:latin typeface="標楷體" pitchFamily="65"/>
                <a:ea typeface="標楷體" pitchFamily="65"/>
              </a:rPr>
              <a:t>(</a:t>
            </a:r>
            <a:r>
              <a:rPr kumimoji="0" lang="zh-TW" altLang="en-US" sz="4800" b="1" dirty="0">
                <a:solidFill>
                  <a:srgbClr val="0000FF"/>
                </a:solidFill>
                <a:latin typeface="標楷體" pitchFamily="65"/>
                <a:ea typeface="標楷體" pitchFamily="65"/>
              </a:rPr>
              <a:t>閱讀</a:t>
            </a:r>
            <a:r>
              <a:rPr kumimoji="0" lang="en-US" altLang="zh-TW" sz="4800" b="1" dirty="0">
                <a:solidFill>
                  <a:srgbClr val="0000FF"/>
                </a:solidFill>
                <a:latin typeface="標楷體" pitchFamily="65"/>
                <a:ea typeface="標楷體" pitchFamily="65"/>
              </a:rPr>
              <a:t>)</a:t>
            </a:r>
            <a:r>
              <a:rPr kumimoji="0" lang="zh-TW" altLang="en-US" sz="4800" b="1" dirty="0">
                <a:solidFill>
                  <a:srgbClr val="0000FF"/>
                </a:solidFill>
                <a:latin typeface="標楷體" pitchFamily="65"/>
                <a:ea typeface="標楷體" pitchFamily="65"/>
              </a:rPr>
              <a:t>示例</a:t>
            </a:r>
            <a:endParaRPr kumimoji="0" lang="en-US" sz="4800" dirty="0">
              <a:solidFill>
                <a:srgbClr val="0000FF"/>
              </a:solidFill>
            </a:endParaRPr>
          </a:p>
        </p:txBody>
      </p:sp>
      <p:pic>
        <p:nvPicPr>
          <p:cNvPr id="8" name="圖片 11"/>
          <p:cNvPicPr>
            <a:picLocks noChangeAspect="1"/>
          </p:cNvPicPr>
          <p:nvPr/>
        </p:nvPicPr>
        <p:blipFill>
          <a:blip r:embed="rId3"/>
          <a:stretch>
            <a:fillRect/>
          </a:stretch>
        </p:blipFill>
        <p:spPr>
          <a:xfrm rot="10799991" flipH="1">
            <a:off x="4283968" y="4018300"/>
            <a:ext cx="1656184" cy="472210"/>
          </a:xfrm>
          <a:prstGeom prst="rect">
            <a:avLst/>
          </a:prstGeom>
          <a:noFill/>
          <a:ln cap="flat">
            <a:noFill/>
          </a:ln>
        </p:spPr>
      </p:pic>
    </p:spTree>
    <p:extLst>
      <p:ext uri="{BB962C8B-B14F-4D97-AF65-F5344CB8AC3E}">
        <p14:creationId xmlns:p14="http://schemas.microsoft.com/office/powerpoint/2010/main" val="326232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txBox="1">
            <a:spLocks noGrp="1"/>
          </p:cNvSpPr>
          <p:nvPr>
            <p:ph type="body" idx="4294967295"/>
          </p:nvPr>
        </p:nvSpPr>
        <p:spPr>
          <a:xfrm>
            <a:off x="525256" y="1484784"/>
            <a:ext cx="7970796" cy="4968552"/>
          </a:xfrm>
        </p:spPr>
        <p:txBody>
          <a:bodyPr/>
          <a:lstStyle/>
          <a:p>
            <a:pPr marL="401241" indent="-401241">
              <a:spcBef>
                <a:spcPts val="525"/>
              </a:spcBef>
              <a:buSzPts val="2799"/>
              <a:buBlip>
                <a:blip r:embed="rId2"/>
              </a:buBlip>
            </a:pPr>
            <a:r>
              <a:rPr lang="zh-TW" dirty="0">
                <a:latin typeface="Times New Roman" pitchFamily="18"/>
                <a:ea typeface="標楷體" pitchFamily="65"/>
                <a:cs typeface="Times New Roman" pitchFamily="18"/>
              </a:rPr>
              <a:t>聽力試題分三部分，每一部分正式播放試題前，會</a:t>
            </a:r>
            <a:r>
              <a:rPr lang="zh-TW" b="1" dirty="0">
                <a:latin typeface="Times New Roman" pitchFamily="18"/>
                <a:ea typeface="標楷體" pitchFamily="65"/>
                <a:cs typeface="Times New Roman" pitchFamily="18"/>
              </a:rPr>
              <a:t>先播放作答說明</a:t>
            </a:r>
            <a:r>
              <a:rPr lang="zh-TW" dirty="0">
                <a:latin typeface="Times New Roman" pitchFamily="18"/>
                <a:ea typeface="標楷體" pitchFamily="65"/>
                <a:cs typeface="Times New Roman" pitchFamily="18"/>
              </a:rPr>
              <a:t>。</a:t>
            </a:r>
            <a:endParaRPr lang="en-US" dirty="0">
              <a:latin typeface="Times New Roman" pitchFamily="18"/>
              <a:ea typeface="標楷體" pitchFamily="65"/>
              <a:cs typeface="Times New Roman" pitchFamily="18"/>
            </a:endParaRPr>
          </a:p>
          <a:p>
            <a:pPr marL="671515" indent="-200027">
              <a:spcBef>
                <a:spcPts val="450"/>
              </a:spcBef>
            </a:pPr>
            <a:r>
              <a:rPr lang="zh-TW" altLang="en-US" sz="1800" u="sng" dirty="0">
                <a:latin typeface="Times New Roman" pitchFamily="18"/>
                <a:ea typeface="標楷體" pitchFamily="65"/>
                <a:cs typeface="Times New Roman" pitchFamily="18"/>
              </a:rPr>
              <a:t>辨識句意</a:t>
            </a:r>
            <a:r>
              <a:rPr lang="zh-TW" altLang="en-US" sz="1800" dirty="0">
                <a:latin typeface="Times New Roman" pitchFamily="18"/>
                <a:ea typeface="標楷體" pitchFamily="65"/>
                <a:cs typeface="Times New Roman" pitchFamily="18"/>
              </a:rPr>
              <a:t>：單句</a:t>
            </a:r>
            <a:r>
              <a:rPr lang="en-US" sz="1800" dirty="0">
                <a:latin typeface="Times New Roman" pitchFamily="18"/>
                <a:ea typeface="標楷體" pitchFamily="65"/>
                <a:cs typeface="Times New Roman" pitchFamily="18"/>
              </a:rPr>
              <a:t>&amp;</a:t>
            </a:r>
            <a:r>
              <a:rPr lang="zh-TW" altLang="en-US" sz="1800" dirty="0">
                <a:latin typeface="Times New Roman" pitchFamily="18"/>
                <a:ea typeface="標楷體" pitchFamily="65"/>
                <a:cs typeface="Times New Roman" pitchFamily="18"/>
              </a:rPr>
              <a:t>圖表</a:t>
            </a:r>
            <a:endParaRPr lang="en-US" sz="1800" dirty="0">
              <a:latin typeface="Times New Roman" pitchFamily="18"/>
              <a:ea typeface="標楷體" pitchFamily="65"/>
              <a:cs typeface="Times New Roman" pitchFamily="18"/>
            </a:endParaRPr>
          </a:p>
          <a:p>
            <a:pPr marL="671515" indent="-200027">
              <a:spcBef>
                <a:spcPts val="450"/>
              </a:spcBef>
            </a:pPr>
            <a:r>
              <a:rPr lang="zh-TW" altLang="en-US" sz="1800" u="sng" dirty="0">
                <a:latin typeface="Times New Roman" pitchFamily="18"/>
                <a:ea typeface="標楷體" pitchFamily="65"/>
                <a:cs typeface="Times New Roman" pitchFamily="18"/>
              </a:rPr>
              <a:t>基本問答</a:t>
            </a:r>
            <a:r>
              <a:rPr lang="zh-TW" altLang="en-US" sz="1800" dirty="0">
                <a:latin typeface="Times New Roman" pitchFamily="18"/>
                <a:ea typeface="標楷體" pitchFamily="65"/>
                <a:cs typeface="Times New Roman" pitchFamily="18"/>
              </a:rPr>
              <a:t>：簡易對話</a:t>
            </a:r>
            <a:endParaRPr lang="en-US" sz="1800" dirty="0">
              <a:latin typeface="Times New Roman" pitchFamily="18"/>
              <a:ea typeface="標楷體" pitchFamily="65"/>
              <a:cs typeface="Times New Roman" pitchFamily="18"/>
            </a:endParaRPr>
          </a:p>
          <a:p>
            <a:pPr marL="671515" indent="-200027">
              <a:spcBef>
                <a:spcPts val="450"/>
              </a:spcBef>
            </a:pPr>
            <a:r>
              <a:rPr lang="zh-TW" altLang="en-US" sz="1800" u="sng" dirty="0">
                <a:latin typeface="Times New Roman" pitchFamily="18"/>
                <a:ea typeface="標楷體" pitchFamily="65"/>
                <a:cs typeface="Times New Roman" pitchFamily="18"/>
              </a:rPr>
              <a:t>言談理解</a:t>
            </a:r>
            <a:r>
              <a:rPr lang="zh-TW" altLang="en-US" sz="1800" dirty="0">
                <a:latin typeface="Times New Roman" pitchFamily="18"/>
                <a:ea typeface="標楷體" pitchFamily="65"/>
                <a:cs typeface="Times New Roman" pitchFamily="18"/>
              </a:rPr>
              <a:t>：評量短文及對話的細節、推論、主旨</a:t>
            </a:r>
            <a:endParaRPr lang="en-US" sz="1800" dirty="0">
              <a:latin typeface="Times New Roman" pitchFamily="18"/>
              <a:ea typeface="標楷體" pitchFamily="65"/>
              <a:cs typeface="Times New Roman" pitchFamily="18"/>
            </a:endParaRPr>
          </a:p>
          <a:p>
            <a:pPr>
              <a:spcBef>
                <a:spcPts val="1350"/>
              </a:spcBef>
              <a:spcAft>
                <a:spcPts val="900"/>
              </a:spcAft>
              <a:buSzPts val="2799"/>
              <a:buBlip>
                <a:blip r:embed="rId2"/>
              </a:buBlip>
            </a:pPr>
            <a:r>
              <a:rPr lang="zh-TW" dirty="0">
                <a:latin typeface="Times New Roman" pitchFamily="18"/>
                <a:ea typeface="標楷體" pitchFamily="65"/>
                <a:cs typeface="Times New Roman" pitchFamily="18"/>
              </a:rPr>
              <a:t>每道聽力試題</a:t>
            </a:r>
            <a:r>
              <a:rPr lang="zh-TW" b="1" dirty="0">
                <a:highlight>
                  <a:srgbClr val="CEE1F2"/>
                </a:highlight>
                <a:latin typeface="Times New Roman" pitchFamily="18"/>
                <a:ea typeface="標楷體" pitchFamily="65"/>
                <a:cs typeface="Times New Roman" pitchFamily="18"/>
              </a:rPr>
              <a:t>播音兩次</a:t>
            </a:r>
            <a:r>
              <a:rPr lang="zh-TW" dirty="0">
                <a:latin typeface="Times New Roman" pitchFamily="18"/>
                <a:ea typeface="標楷體" pitchFamily="65"/>
                <a:cs typeface="Times New Roman" pitchFamily="18"/>
              </a:rPr>
              <a:t>，兩次播音之間停頓數秒。</a:t>
            </a:r>
            <a:endParaRPr lang="en-US" dirty="0">
              <a:latin typeface="Times New Roman" pitchFamily="18"/>
              <a:ea typeface="標楷體" pitchFamily="65"/>
              <a:cs typeface="Times New Roman" pitchFamily="18"/>
            </a:endParaRPr>
          </a:p>
          <a:p>
            <a:pPr marL="401241" indent="-401241" algn="just">
              <a:spcBef>
                <a:spcPts val="525"/>
              </a:spcBef>
              <a:buSzPts val="2799"/>
              <a:buBlip>
                <a:blip r:embed="rId2"/>
              </a:buBlip>
            </a:pPr>
            <a:r>
              <a:rPr lang="zh-TW" dirty="0">
                <a:latin typeface="Times New Roman" pitchFamily="18"/>
                <a:ea typeface="標楷體" pitchFamily="65"/>
                <a:cs typeface="Times New Roman" pitchFamily="18"/>
              </a:rPr>
              <a:t>語音檔製作原則：以</a:t>
            </a:r>
            <a:r>
              <a:rPr lang="zh-TW" b="1" dirty="0">
                <a:highlight>
                  <a:srgbClr val="CEE1F2"/>
                </a:highlight>
                <a:latin typeface="Times New Roman" pitchFamily="18"/>
                <a:ea typeface="標楷體" pitchFamily="65"/>
                <a:cs typeface="Times New Roman" pitchFamily="18"/>
              </a:rPr>
              <a:t>標準美式發音</a:t>
            </a:r>
            <a:r>
              <a:rPr lang="zh-TW" dirty="0">
                <a:latin typeface="Times New Roman" pitchFamily="18"/>
                <a:ea typeface="標楷體" pitchFamily="65"/>
                <a:cs typeface="Times New Roman" pitchFamily="18"/>
              </a:rPr>
              <a:t>及</a:t>
            </a:r>
            <a:r>
              <a:rPr lang="zh-TW" b="1" dirty="0">
                <a:highlight>
                  <a:srgbClr val="CEE1F2"/>
                </a:highlight>
                <a:latin typeface="Times New Roman" pitchFamily="18"/>
                <a:ea typeface="標楷體" pitchFamily="65"/>
                <a:cs typeface="Times New Roman" pitchFamily="18"/>
              </a:rPr>
              <a:t>接近真實的正常速度</a:t>
            </a:r>
            <a:r>
              <a:rPr lang="zh-TW" dirty="0">
                <a:latin typeface="Times New Roman" pitchFamily="18"/>
                <a:ea typeface="標楷體" pitchFamily="65"/>
                <a:cs typeface="Times New Roman" pitchFamily="18"/>
              </a:rPr>
              <a:t>錄製，速度及發音方式</a:t>
            </a:r>
            <a:r>
              <a:rPr lang="zh-TW" b="1" dirty="0">
                <a:latin typeface="Times New Roman" pitchFamily="18"/>
                <a:ea typeface="標楷體" pitchFamily="65"/>
                <a:cs typeface="Times New Roman" pitchFamily="18"/>
              </a:rPr>
              <a:t>與國中聽力教材一致</a:t>
            </a:r>
            <a:r>
              <a:rPr lang="zh-TW" dirty="0">
                <a:latin typeface="Times New Roman" pitchFamily="18"/>
                <a:ea typeface="標楷體" pitchFamily="65"/>
                <a:cs typeface="Times New Roman" pitchFamily="18"/>
              </a:rPr>
              <a:t>。</a:t>
            </a:r>
            <a:endParaRPr lang="en-US" dirty="0">
              <a:latin typeface="Times New Roman" pitchFamily="18"/>
              <a:ea typeface="標楷體" pitchFamily="65"/>
              <a:cs typeface="Times New Roman" pitchFamily="18"/>
            </a:endParaRPr>
          </a:p>
          <a:p>
            <a:pPr lvl="0"/>
            <a:endParaRPr lang="en-US" dirty="0">
              <a:latin typeface="Times New Roman" pitchFamily="18"/>
              <a:cs typeface="Times New Roman" pitchFamily="18"/>
            </a:endParaRPr>
          </a:p>
        </p:txBody>
      </p:sp>
      <p:sp>
        <p:nvSpPr>
          <p:cNvPr id="5" name="標題 17"/>
          <p:cNvSpPr txBox="1">
            <a:spLocks/>
          </p:cNvSpPr>
          <p:nvPr/>
        </p:nvSpPr>
        <p:spPr bwMode="auto">
          <a:xfrm>
            <a:off x="633652" y="404664"/>
            <a:ext cx="7886700" cy="1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4800" b="1" dirty="0">
                <a:solidFill>
                  <a:srgbClr val="0000FF"/>
                </a:solidFill>
                <a:latin typeface="標楷體" pitchFamily="65"/>
                <a:ea typeface="標楷體" pitchFamily="65"/>
              </a:rPr>
              <a:t>英語科</a:t>
            </a:r>
            <a:r>
              <a:rPr kumimoji="0" lang="en-US" altLang="zh-TW" sz="4800" b="1" dirty="0">
                <a:solidFill>
                  <a:srgbClr val="0000FF"/>
                </a:solidFill>
                <a:latin typeface="標楷體" pitchFamily="65"/>
                <a:ea typeface="標楷體" pitchFamily="65"/>
              </a:rPr>
              <a:t>(</a:t>
            </a:r>
            <a:r>
              <a:rPr kumimoji="0" lang="zh-TW" altLang="en-US" sz="4800" b="1" dirty="0">
                <a:solidFill>
                  <a:srgbClr val="0000FF"/>
                </a:solidFill>
                <a:latin typeface="標楷體" pitchFamily="65"/>
                <a:ea typeface="標楷體" pitchFamily="65"/>
              </a:rPr>
              <a:t>聽力</a:t>
            </a:r>
            <a:r>
              <a:rPr kumimoji="0" lang="en-US" altLang="zh-TW" sz="4800" b="1" dirty="0">
                <a:solidFill>
                  <a:srgbClr val="0000FF"/>
                </a:solidFill>
                <a:latin typeface="標楷體" pitchFamily="65"/>
                <a:ea typeface="標楷體" pitchFamily="65"/>
              </a:rPr>
              <a:t>)</a:t>
            </a:r>
            <a:r>
              <a:rPr kumimoji="0" lang="zh-TW" altLang="en-US" sz="4800" b="1" dirty="0">
                <a:solidFill>
                  <a:srgbClr val="0000FF"/>
                </a:solidFill>
                <a:latin typeface="標楷體" pitchFamily="65"/>
                <a:ea typeface="標楷體" pitchFamily="65"/>
              </a:rPr>
              <a:t>說明</a:t>
            </a:r>
            <a:endParaRPr kumimoji="0" lang="en-US" sz="4800" dirty="0">
              <a:solidFill>
                <a:srgbClr val="0000FF"/>
              </a:solidFill>
            </a:endParaRPr>
          </a:p>
        </p:txBody>
      </p:sp>
    </p:spTree>
    <p:extLst>
      <p:ext uri="{BB962C8B-B14F-4D97-AF65-F5344CB8AC3E}">
        <p14:creationId xmlns:p14="http://schemas.microsoft.com/office/powerpoint/2010/main" val="1785184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8"/>
          <p:cNvSpPr/>
          <p:nvPr/>
        </p:nvSpPr>
        <p:spPr>
          <a:xfrm>
            <a:off x="706442" y="5373216"/>
            <a:ext cx="7809555" cy="934199"/>
          </a:xfrm>
          <a:prstGeom prst="rect">
            <a:avLst/>
          </a:prstGeom>
          <a:solidFill>
            <a:srgbClr val="9DC3E6">
              <a:alpha val="50000"/>
            </a:srgbClr>
          </a:solidFill>
          <a:ln w="12701" cap="flat">
            <a:solidFill>
              <a:srgbClr val="9DC3E6">
                <a:alpha val="50000"/>
              </a:srgbClr>
            </a:solidFill>
            <a:prstDash val="solid"/>
            <a:miter/>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sp>
        <p:nvSpPr>
          <p:cNvPr id="4" name="內容版面配置區 2"/>
          <p:cNvSpPr txBox="1"/>
          <p:nvPr/>
        </p:nvSpPr>
        <p:spPr>
          <a:xfrm>
            <a:off x="683568" y="1556792"/>
            <a:ext cx="7832429" cy="3672408"/>
          </a:xfrm>
          <a:prstGeom prst="rect">
            <a:avLst/>
          </a:prstGeom>
          <a:noFill/>
          <a:ln w="28575" cap="flat">
            <a:solidFill>
              <a:srgbClr val="9DC3E6"/>
            </a:solidFill>
            <a:prstDash val="solid"/>
            <a:miter/>
          </a:ln>
        </p:spPr>
        <p:txBody>
          <a:bodyPr vert="horz" wrap="square" lIns="66083" tIns="33041" rIns="66083" bIns="33041" anchor="t" anchorCtr="0" compatLnSpc="1">
            <a:noAutofit/>
          </a:bodyPr>
          <a:lstStyle/>
          <a:p>
            <a:pPr defTabSz="685800" fontAlgn="auto">
              <a:spcBef>
                <a:spcPts val="0"/>
              </a:spcBef>
              <a:spcAft>
                <a:spcPts val="450"/>
              </a:spcAft>
              <a:defRPr sz="1800" b="0" i="0" u="none" strike="noStrike" kern="0" cap="none" spc="0" baseline="0">
                <a:solidFill>
                  <a:srgbClr val="000000"/>
                </a:solidFill>
                <a:uFillTx/>
              </a:defRPr>
            </a:pPr>
            <a:r>
              <a:rPr lang="zh-TW" altLang="en-US" sz="1650" dirty="0">
                <a:solidFill>
                  <a:srgbClr val="000000"/>
                </a:solidFill>
                <a:latin typeface="微軟正黑體" pitchFamily="34"/>
                <a:ea typeface="微軟正黑體" pitchFamily="34"/>
              </a:rPr>
              <a:t>試題語音播放</a:t>
            </a:r>
            <a:endParaRPr lang="en-US" sz="1650" dirty="0">
              <a:solidFill>
                <a:srgbClr val="000000"/>
              </a:solidFill>
              <a:latin typeface="微軟正黑體" pitchFamily="34"/>
              <a:ea typeface="微軟正黑體" pitchFamily="34"/>
            </a:endParaRPr>
          </a:p>
          <a:p>
            <a:pPr defTabSz="685800" fontAlgn="auto">
              <a:spcBef>
                <a:spcPts val="450"/>
              </a:spcBef>
              <a:spcAft>
                <a:spcPts val="0"/>
              </a:spcAft>
              <a:defRPr sz="1800" b="0" i="0" u="none" strike="noStrike" kern="0" cap="none" spc="0" baseline="0">
                <a:solidFill>
                  <a:srgbClr val="000000"/>
                </a:solidFill>
                <a:uFillTx/>
              </a:defRPr>
            </a:pPr>
            <a:r>
              <a:rPr lang="en-US" sz="2000" dirty="0">
                <a:solidFill>
                  <a:srgbClr val="000000"/>
                </a:solidFill>
                <a:latin typeface="Times New Roman"/>
                <a:ea typeface="微軟正黑體"/>
                <a:cs typeface="Arial"/>
              </a:rPr>
              <a:t>Attention, please!  Attention, please!  There’s an earthquake happening right now.  Everyone hide under your desk.  Stay on your knees and hold on to your head with your arms and hands.  Be careful!  Things may drop from above.  Keep quiet and do not come out until your teachers tell you to.</a:t>
            </a:r>
          </a:p>
          <a:p>
            <a:pPr defTabSz="685800" fontAlgn="auto">
              <a:spcBef>
                <a:spcPts val="1350"/>
              </a:spcBef>
              <a:spcAft>
                <a:spcPts val="0"/>
              </a:spcAft>
              <a:defRPr sz="1800" b="0" i="0" u="none" strike="noStrike" kern="0" cap="none" spc="0" baseline="0">
                <a:solidFill>
                  <a:srgbClr val="000000"/>
                </a:solidFill>
                <a:uFillTx/>
              </a:defRPr>
            </a:pPr>
            <a:r>
              <a:rPr lang="en-US" sz="2000" b="1" dirty="0">
                <a:solidFill>
                  <a:srgbClr val="C00000"/>
                </a:solidFill>
                <a:latin typeface="Times New Roman"/>
                <a:ea typeface="微軟正黑體"/>
                <a:cs typeface="Arial"/>
              </a:rPr>
              <a:t>Question: What does the man tell the students to do?</a:t>
            </a:r>
          </a:p>
          <a:p>
            <a:pPr marL="269999" indent="-269999" defTabSz="685800" fontAlgn="auto">
              <a:spcBef>
                <a:spcPts val="0"/>
              </a:spcBef>
              <a:spcAft>
                <a:spcPts val="0"/>
              </a:spcAft>
              <a:defRPr sz="1800" b="0" i="0" u="none" strike="noStrike" kern="0" cap="none" spc="0" baseline="0">
                <a:solidFill>
                  <a:srgbClr val="000000"/>
                </a:solidFill>
                <a:uFillTx/>
              </a:defRPr>
            </a:pPr>
            <a:r>
              <a:rPr lang="en-US" sz="1500" dirty="0">
                <a:solidFill>
                  <a:srgbClr val="000000"/>
                </a:solidFill>
                <a:latin typeface="Times New Roman" pitchFamily="18"/>
                <a:ea typeface="微軟正黑體" pitchFamily="34"/>
                <a:cs typeface="Times New Roman" pitchFamily="18"/>
              </a:rPr>
              <a:t> </a:t>
            </a:r>
          </a:p>
        </p:txBody>
      </p:sp>
      <p:sp>
        <p:nvSpPr>
          <p:cNvPr id="5" name="矩形 8"/>
          <p:cNvSpPr/>
          <p:nvPr/>
        </p:nvSpPr>
        <p:spPr>
          <a:xfrm>
            <a:off x="712009" y="5430425"/>
            <a:ext cx="7875996" cy="684803"/>
          </a:xfrm>
          <a:prstGeom prst="rect">
            <a:avLst/>
          </a:prstGeom>
          <a:noFill/>
          <a:ln cap="flat">
            <a:noFill/>
            <a:prstDash val="solid"/>
          </a:ln>
        </p:spPr>
        <p:txBody>
          <a:bodyPr vert="horz" wrap="square" lIns="68580" tIns="34290" rIns="68580" bIns="34290" anchor="t" anchorCtr="0" compatLnSpc="1">
            <a:spAutoFit/>
          </a:bodyPr>
          <a:lstStyle/>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2000" dirty="0">
                <a:solidFill>
                  <a:srgbClr val="000000"/>
                </a:solidFill>
                <a:latin typeface="Times New Roman" pitchFamily="18"/>
                <a:ea typeface="標楷體" pitchFamily="65"/>
                <a:cs typeface="Times New Roman" pitchFamily="18"/>
              </a:rPr>
              <a:t>本題評量學生是否能辨識公共廣播的主旨。</a:t>
            </a:r>
            <a:endParaRPr lang="en-US" sz="2000" dirty="0">
              <a:solidFill>
                <a:srgbClr val="000000"/>
              </a:solidFill>
              <a:latin typeface="Times New Roman" pitchFamily="18"/>
              <a:ea typeface="標楷體" pitchFamily="65"/>
              <a:cs typeface="Times New Roman" pitchFamily="18"/>
            </a:endParaRPr>
          </a:p>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2000" dirty="0">
                <a:solidFill>
                  <a:srgbClr val="000000"/>
                </a:solidFill>
                <a:latin typeface="Times New Roman" pitchFamily="18"/>
                <a:ea typeface="標楷體" pitchFamily="65"/>
                <a:cs typeface="Times New Roman" pitchFamily="18"/>
              </a:rPr>
              <a:t>學生需從語音的內容判斷此說明的主要內容為地震逃生保命要訣。</a:t>
            </a:r>
            <a:endParaRPr lang="en-US" sz="2000" dirty="0">
              <a:solidFill>
                <a:srgbClr val="000000"/>
              </a:solidFill>
              <a:latin typeface="Times New Roman" pitchFamily="18"/>
              <a:ea typeface="標楷體" pitchFamily="65"/>
              <a:cs typeface="Times New Roman" pitchFamily="18"/>
            </a:endParaRPr>
          </a:p>
        </p:txBody>
      </p:sp>
      <p:pic>
        <p:nvPicPr>
          <p:cNvPr id="6" name="19 第14題"/>
          <p:cNvPicPr>
            <a:picLocks noChangeAspect="1"/>
          </p:cNvPicPr>
          <p:nvPr>
            <a:audioFile r:link="rId2"/>
            <p:extLst>
              <p:ext uri="{DAA4B4D4-6D71-4841-9C94-3DE7FCFB9230}">
                <p14:media xmlns:p14="http://schemas.microsoft.com/office/powerpoint/2010/main" r:embed="rId1"/>
              </p:ext>
            </p:extLst>
          </p:nvPr>
        </p:nvPicPr>
        <p:blipFill>
          <a:blip r:embed="rId4"/>
          <a:srcRect l="21209" t="18433" r="21376" b="23816"/>
          <a:stretch>
            <a:fillRect/>
          </a:stretch>
        </p:blipFill>
        <p:spPr>
          <a:xfrm>
            <a:off x="2179293" y="1570487"/>
            <a:ext cx="288187" cy="289874"/>
          </a:xfrm>
          <a:prstGeom prst="rect">
            <a:avLst/>
          </a:prstGeom>
          <a:noFill/>
          <a:ln cap="flat">
            <a:noFill/>
          </a:ln>
        </p:spPr>
      </p:pic>
      <p:sp>
        <p:nvSpPr>
          <p:cNvPr id="7" name="內容版面配置區 2"/>
          <p:cNvSpPr txBox="1">
            <a:spLocks noGrp="1"/>
          </p:cNvSpPr>
          <p:nvPr>
            <p:ph type="body" idx="4294967295"/>
          </p:nvPr>
        </p:nvSpPr>
        <p:spPr>
          <a:xfrm>
            <a:off x="686503" y="3751086"/>
            <a:ext cx="4641055" cy="1334098"/>
          </a:xfrm>
          <a:solidFill>
            <a:srgbClr val="BDD7EE">
              <a:alpha val="40000"/>
            </a:srgbClr>
          </a:solidFill>
          <a:ln w="25402">
            <a:solidFill>
              <a:srgbClr val="1F4E79"/>
            </a:solidFill>
            <a:prstDash val="solid"/>
          </a:ln>
        </p:spPr>
        <p:txBody>
          <a:bodyPr/>
          <a:lstStyle/>
          <a:p>
            <a:pPr marL="257175" indent="-257175">
              <a:spcBef>
                <a:spcPts val="375"/>
              </a:spcBef>
              <a:buNone/>
            </a:pPr>
            <a:r>
              <a:rPr lang="zh-TW" altLang="en-US" sz="2000" dirty="0">
                <a:latin typeface="微軟正黑體" pitchFamily="34"/>
                <a:ea typeface="微軟正黑體" pitchFamily="34"/>
              </a:rPr>
              <a:t>題本中文字</a:t>
            </a:r>
            <a:endParaRPr lang="en-US" sz="2000" dirty="0">
              <a:latin typeface="微軟正黑體" pitchFamily="34"/>
              <a:ea typeface="微軟正黑體" pitchFamily="34"/>
            </a:endParaRPr>
          </a:p>
          <a:p>
            <a:pPr marL="0" indent="-269999">
              <a:spcBef>
                <a:spcPts val="0"/>
              </a:spcBef>
              <a:buNone/>
            </a:pPr>
            <a:r>
              <a:rPr lang="en-US" sz="2000" dirty="0">
                <a:latin typeface="Times New Roman" pitchFamily="18"/>
                <a:ea typeface="微軟正黑體" pitchFamily="34"/>
                <a:cs typeface="Times New Roman" pitchFamily="18"/>
              </a:rPr>
              <a:t>(A) To keep themselves safe.</a:t>
            </a:r>
          </a:p>
          <a:p>
            <a:pPr marL="0" indent="-269999">
              <a:spcBef>
                <a:spcPts val="0"/>
              </a:spcBef>
              <a:buNone/>
            </a:pPr>
            <a:r>
              <a:rPr lang="en-US" sz="2000" dirty="0">
                <a:latin typeface="Times New Roman" pitchFamily="18"/>
                <a:ea typeface="微軟正黑體" pitchFamily="34"/>
                <a:cs typeface="Times New Roman" pitchFamily="18"/>
              </a:rPr>
              <a:t>(B) To help move their desks.</a:t>
            </a:r>
          </a:p>
          <a:p>
            <a:pPr marL="0" indent="-269999">
              <a:spcBef>
                <a:spcPts val="0"/>
              </a:spcBef>
              <a:buNone/>
            </a:pPr>
            <a:r>
              <a:rPr lang="en-US" sz="2000" dirty="0">
                <a:latin typeface="Times New Roman" pitchFamily="18"/>
                <a:ea typeface="微軟正黑體" pitchFamily="34"/>
                <a:cs typeface="Times New Roman" pitchFamily="18"/>
              </a:rPr>
              <a:t>(C) To do exercises with their teachers.</a:t>
            </a:r>
          </a:p>
        </p:txBody>
      </p:sp>
      <p:pic>
        <p:nvPicPr>
          <p:cNvPr id="8" name="圖片 9" descr="Thumbnail for version as of 00:15, 30 November 2007"/>
          <p:cNvPicPr>
            <a:picLocks noChangeAspect="1"/>
          </p:cNvPicPr>
          <p:nvPr/>
        </p:nvPicPr>
        <p:blipFill>
          <a:blip r:embed="rId5"/>
          <a:stretch>
            <a:fillRect/>
          </a:stretch>
        </p:blipFill>
        <p:spPr>
          <a:xfrm>
            <a:off x="4038933" y="4149080"/>
            <a:ext cx="162020" cy="152570"/>
          </a:xfrm>
          <a:prstGeom prst="rect">
            <a:avLst/>
          </a:prstGeom>
          <a:noFill/>
          <a:ln cap="flat">
            <a:noFill/>
          </a:ln>
        </p:spPr>
      </p:pic>
      <p:sp>
        <p:nvSpPr>
          <p:cNvPr id="11" name="標題 17"/>
          <p:cNvSpPr txBox="1">
            <a:spLocks/>
          </p:cNvSpPr>
          <p:nvPr/>
        </p:nvSpPr>
        <p:spPr bwMode="auto">
          <a:xfrm>
            <a:off x="633652" y="404664"/>
            <a:ext cx="7886700" cy="1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4800" b="1" dirty="0">
                <a:solidFill>
                  <a:srgbClr val="0000FF"/>
                </a:solidFill>
                <a:latin typeface="標楷體" pitchFamily="65"/>
                <a:ea typeface="標楷體" pitchFamily="65"/>
              </a:rPr>
              <a:t>英語科</a:t>
            </a:r>
            <a:r>
              <a:rPr kumimoji="0" lang="en-US" altLang="zh-TW" sz="4800" b="1" dirty="0">
                <a:solidFill>
                  <a:srgbClr val="0000FF"/>
                </a:solidFill>
                <a:latin typeface="標楷體" pitchFamily="65"/>
                <a:ea typeface="標楷體" pitchFamily="65"/>
              </a:rPr>
              <a:t>(</a:t>
            </a:r>
            <a:r>
              <a:rPr kumimoji="0" lang="zh-TW" altLang="en-US" sz="4800" b="1" dirty="0">
                <a:solidFill>
                  <a:srgbClr val="0000FF"/>
                </a:solidFill>
                <a:latin typeface="標楷體" pitchFamily="65"/>
                <a:ea typeface="標楷體" pitchFamily="65"/>
              </a:rPr>
              <a:t>聽力</a:t>
            </a:r>
            <a:r>
              <a:rPr kumimoji="0" lang="en-US" altLang="zh-TW" sz="4800" b="1" dirty="0">
                <a:solidFill>
                  <a:srgbClr val="0000FF"/>
                </a:solidFill>
                <a:latin typeface="標楷體" pitchFamily="65"/>
                <a:ea typeface="標楷體" pitchFamily="65"/>
              </a:rPr>
              <a:t>)</a:t>
            </a:r>
            <a:r>
              <a:rPr kumimoji="0" lang="zh-TW" altLang="en-US" sz="4800" b="1" dirty="0">
                <a:solidFill>
                  <a:srgbClr val="0000FF"/>
                </a:solidFill>
                <a:latin typeface="標楷體" pitchFamily="65"/>
                <a:ea typeface="標楷體" pitchFamily="65"/>
              </a:rPr>
              <a:t>示例</a:t>
            </a:r>
            <a:endParaRPr kumimoji="0" lang="en-US" sz="4800" dirty="0">
              <a:solidFill>
                <a:srgbClr val="0000FF"/>
              </a:solidFill>
            </a:endParaRPr>
          </a:p>
        </p:txBody>
      </p:sp>
    </p:spTree>
    <p:extLst>
      <p:ext uri="{BB962C8B-B14F-4D97-AF65-F5344CB8AC3E}">
        <p14:creationId xmlns:p14="http://schemas.microsoft.com/office/powerpoint/2010/main" val="3404806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p:nvPr/>
        </p:nvSpPr>
        <p:spPr>
          <a:xfrm>
            <a:off x="539552" y="4580504"/>
            <a:ext cx="7980799" cy="1906776"/>
          </a:xfrm>
          <a:prstGeom prst="rect">
            <a:avLst/>
          </a:prstGeom>
          <a:solidFill>
            <a:srgbClr val="9DC3E6">
              <a:alpha val="50000"/>
            </a:srgbClr>
          </a:solidFill>
          <a:ln w="12701" cap="flat">
            <a:solidFill>
              <a:srgbClr val="9DC3E6">
                <a:alpha val="50000"/>
              </a:srgbClr>
            </a:solidFill>
            <a:prstDash val="solid"/>
            <a:miter/>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pic>
        <p:nvPicPr>
          <p:cNvPr id="4" name="圖片 1"/>
          <p:cNvPicPr>
            <a:picLocks noChangeAspect="1"/>
          </p:cNvPicPr>
          <p:nvPr/>
        </p:nvPicPr>
        <p:blipFill>
          <a:blip r:embed="rId2"/>
          <a:srcRect l="18500" t="29700" r="24013" b="35300"/>
          <a:stretch>
            <a:fillRect/>
          </a:stretch>
        </p:blipFill>
        <p:spPr>
          <a:xfrm>
            <a:off x="539552" y="1515489"/>
            <a:ext cx="8064896" cy="2761945"/>
          </a:xfrm>
          <a:prstGeom prst="rect">
            <a:avLst/>
          </a:prstGeom>
          <a:noFill/>
          <a:ln cap="flat">
            <a:noFill/>
          </a:ln>
        </p:spPr>
      </p:pic>
      <p:pic>
        <p:nvPicPr>
          <p:cNvPr id="5" name="圖片 13" descr="Thumbnail for version as of 00:15, 30 November 2007"/>
          <p:cNvPicPr>
            <a:picLocks noChangeAspect="1"/>
          </p:cNvPicPr>
          <p:nvPr/>
        </p:nvPicPr>
        <p:blipFill>
          <a:blip r:embed="rId3"/>
          <a:stretch>
            <a:fillRect/>
          </a:stretch>
        </p:blipFill>
        <p:spPr>
          <a:xfrm>
            <a:off x="2195736" y="3717032"/>
            <a:ext cx="162020" cy="152570"/>
          </a:xfrm>
          <a:prstGeom prst="rect">
            <a:avLst/>
          </a:prstGeom>
          <a:noFill/>
          <a:ln cap="flat">
            <a:noFill/>
          </a:ln>
        </p:spPr>
      </p:pic>
      <p:sp>
        <p:nvSpPr>
          <p:cNvPr id="7" name="矩形 9"/>
          <p:cNvSpPr/>
          <p:nvPr/>
        </p:nvSpPr>
        <p:spPr>
          <a:xfrm>
            <a:off x="539552" y="4627797"/>
            <a:ext cx="7980799" cy="1859483"/>
          </a:xfrm>
          <a:prstGeom prst="rect">
            <a:avLst/>
          </a:prstGeom>
          <a:noFill/>
          <a:ln cap="flat">
            <a:noFill/>
            <a:prstDash val="solid"/>
          </a:ln>
        </p:spPr>
        <p:txBody>
          <a:bodyPr vert="horz" wrap="square" lIns="68580" tIns="34290" rIns="68580" bIns="34290" anchor="t" anchorCtr="0" compatLnSpc="1">
            <a:spAutoFit/>
          </a:bodyPr>
          <a:lstStyle/>
          <a:p>
            <a:pPr marL="270274" indent="-229791" defTabSz="685800" fontAlgn="auto">
              <a:spcBef>
                <a:spcPts val="0"/>
              </a:spcBef>
              <a:spcAft>
                <a:spcPts val="0"/>
              </a:spcAft>
              <a:buSzPct val="100000"/>
              <a:buFont typeface="Wingdings" pitchFamily="2"/>
              <a:buAutoNum type="arabicPeriod"/>
              <a:defRPr sz="1800" b="0" i="0" u="none" strike="noStrike" kern="0" cap="none" spc="0" baseline="0">
                <a:solidFill>
                  <a:srgbClr val="000000"/>
                </a:solidFill>
                <a:uFillTx/>
              </a:defRPr>
            </a:pPr>
            <a:r>
              <a:rPr lang="zh-TW" altLang="en-US" dirty="0">
                <a:solidFill>
                  <a:srgbClr val="000000"/>
                </a:solidFill>
                <a:latin typeface="Times New Roman" pitchFamily="18"/>
                <a:ea typeface="標楷體" pitchFamily="65"/>
                <a:cs typeface="Times New Roman" pitchFamily="18"/>
              </a:rPr>
              <a:t>數學科試題除了評量學生</a:t>
            </a:r>
            <a:r>
              <a:rPr lang="zh-TW" altLang="en-US" b="1" dirty="0">
                <a:solidFill>
                  <a:srgbClr val="000000"/>
                </a:solidFill>
                <a:latin typeface="Times New Roman" pitchFamily="18"/>
                <a:ea typeface="標楷體" pitchFamily="65"/>
                <a:cs typeface="Times New Roman" pitchFamily="18"/>
              </a:rPr>
              <a:t>數與量</a:t>
            </a:r>
            <a:r>
              <a:rPr lang="zh-TW" altLang="en-US" dirty="0">
                <a:solidFill>
                  <a:srgbClr val="000000"/>
                </a:solidFill>
                <a:latin typeface="Times New Roman" pitchFamily="18"/>
                <a:ea typeface="標楷體" pitchFamily="65"/>
                <a:cs typeface="Times New Roman" pitchFamily="18"/>
              </a:rPr>
              <a:t>、</a:t>
            </a:r>
            <a:r>
              <a:rPr lang="zh-TW" altLang="en-US" b="1" dirty="0">
                <a:solidFill>
                  <a:srgbClr val="000000"/>
                </a:solidFill>
                <a:latin typeface="Times New Roman" pitchFamily="18"/>
                <a:ea typeface="標楷體" pitchFamily="65"/>
                <a:cs typeface="Times New Roman" pitchFamily="18"/>
              </a:rPr>
              <a:t>空間與形狀</a:t>
            </a:r>
            <a:r>
              <a:rPr lang="zh-TW" altLang="en-US" dirty="0">
                <a:solidFill>
                  <a:srgbClr val="000000"/>
                </a:solidFill>
                <a:latin typeface="Times New Roman" pitchFamily="18"/>
                <a:ea typeface="標楷體" pitchFamily="65"/>
                <a:cs typeface="Times New Roman" pitchFamily="18"/>
              </a:rPr>
              <a:t>、</a:t>
            </a:r>
            <a:r>
              <a:rPr lang="zh-TW" altLang="en-US" b="1" dirty="0">
                <a:solidFill>
                  <a:srgbClr val="000000"/>
                </a:solidFill>
                <a:latin typeface="Times New Roman" pitchFamily="18"/>
                <a:ea typeface="標楷體" pitchFamily="65"/>
                <a:cs typeface="Times New Roman" pitchFamily="18"/>
              </a:rPr>
              <a:t>坐標幾何</a:t>
            </a:r>
            <a:r>
              <a:rPr lang="zh-TW" altLang="en-US" dirty="0">
                <a:solidFill>
                  <a:srgbClr val="000000"/>
                </a:solidFill>
                <a:latin typeface="Times New Roman" pitchFamily="18"/>
                <a:ea typeface="標楷體" pitchFamily="65"/>
                <a:cs typeface="Times New Roman" pitchFamily="18"/>
              </a:rPr>
              <a:t>、</a:t>
            </a:r>
            <a:r>
              <a:rPr lang="zh-TW" altLang="en-US" b="1" dirty="0">
                <a:solidFill>
                  <a:srgbClr val="000000"/>
                </a:solidFill>
                <a:latin typeface="Times New Roman" pitchFamily="18"/>
                <a:ea typeface="標楷體" pitchFamily="65"/>
                <a:cs typeface="Times New Roman" pitchFamily="18"/>
              </a:rPr>
              <a:t>代數</a:t>
            </a:r>
            <a:r>
              <a:rPr lang="zh-TW" altLang="en-US" dirty="0">
                <a:solidFill>
                  <a:srgbClr val="000000"/>
                </a:solidFill>
                <a:latin typeface="Times New Roman" pitchFamily="18"/>
                <a:ea typeface="標楷體" pitchFamily="65"/>
                <a:cs typeface="Times New Roman" pitchFamily="18"/>
              </a:rPr>
              <a:t>、</a:t>
            </a:r>
            <a:r>
              <a:rPr lang="zh-TW" altLang="en-US" b="1" dirty="0">
                <a:solidFill>
                  <a:srgbClr val="000000"/>
                </a:solidFill>
                <a:latin typeface="Times New Roman" pitchFamily="18"/>
                <a:ea typeface="標楷體" pitchFamily="65"/>
                <a:cs typeface="Times New Roman" pitchFamily="18"/>
              </a:rPr>
              <a:t>函數</a:t>
            </a:r>
            <a:r>
              <a:rPr lang="zh-TW" altLang="en-US" dirty="0">
                <a:solidFill>
                  <a:srgbClr val="000000"/>
                </a:solidFill>
                <a:latin typeface="Times New Roman" pitchFamily="18"/>
                <a:ea typeface="標楷體" pitchFamily="65"/>
                <a:cs typeface="Times New Roman" pitchFamily="18"/>
              </a:rPr>
              <a:t>、</a:t>
            </a:r>
            <a:r>
              <a:rPr lang="zh-TW" altLang="en-US" b="1" dirty="0">
                <a:solidFill>
                  <a:srgbClr val="000000"/>
                </a:solidFill>
                <a:latin typeface="Times New Roman" pitchFamily="18"/>
                <a:ea typeface="標楷體" pitchFamily="65"/>
                <a:cs typeface="Times New Roman" pitchFamily="18"/>
              </a:rPr>
              <a:t>資料與不確定性</a:t>
            </a:r>
            <a:r>
              <a:rPr lang="zh-TW" altLang="en-US" dirty="0">
                <a:solidFill>
                  <a:srgbClr val="000000"/>
                </a:solidFill>
                <a:latin typeface="Times New Roman" pitchFamily="18"/>
                <a:ea typeface="標楷體" pitchFamily="65"/>
                <a:cs typeface="Times New Roman" pitchFamily="18"/>
              </a:rPr>
              <a:t>等基本的數學概念，也會評量學生是否能</a:t>
            </a:r>
            <a:r>
              <a:rPr lang="zh-TW" altLang="en-US" dirty="0">
                <a:solidFill>
                  <a:srgbClr val="0000FF"/>
                </a:solidFill>
                <a:latin typeface="Times New Roman" pitchFamily="18"/>
                <a:ea typeface="標楷體" pitchFamily="65"/>
                <a:cs typeface="Times New Roman" pitchFamily="18"/>
              </a:rPr>
              <a:t>將數學應用在生活情境中解決問題</a:t>
            </a:r>
            <a:r>
              <a:rPr lang="zh-TW" altLang="en-US" dirty="0">
                <a:solidFill>
                  <a:srgbClr val="000000"/>
                </a:solidFill>
                <a:latin typeface="Times New Roman" pitchFamily="18"/>
                <a:ea typeface="標楷體" pitchFamily="65"/>
                <a:cs typeface="Times New Roman" pitchFamily="18"/>
              </a:rPr>
              <a:t>。</a:t>
            </a:r>
            <a:endParaRPr lang="en-US" dirty="0">
              <a:solidFill>
                <a:srgbClr val="000000"/>
              </a:solidFill>
              <a:latin typeface="Times New Roman" pitchFamily="18"/>
              <a:ea typeface="標楷體" pitchFamily="65"/>
              <a:cs typeface="Times New Roman" pitchFamily="18"/>
            </a:endParaRPr>
          </a:p>
          <a:p>
            <a:pPr marL="270274" indent="-229791" defTabSz="685800" fontAlgn="auto">
              <a:spcBef>
                <a:spcPts val="450"/>
              </a:spcBef>
              <a:spcAft>
                <a:spcPts val="0"/>
              </a:spcAft>
              <a:buSzPct val="100000"/>
              <a:buFont typeface="Wingdings" pitchFamily="2"/>
              <a:buAutoNum type="arabicPeriod"/>
              <a:defRPr sz="1800" b="0" i="0" u="none" strike="noStrike" kern="0" cap="none" spc="0" baseline="0">
                <a:solidFill>
                  <a:srgbClr val="000000"/>
                </a:solidFill>
                <a:uFillTx/>
              </a:defRPr>
            </a:pPr>
            <a:r>
              <a:rPr lang="zh-TW" altLang="en-US" dirty="0">
                <a:solidFill>
                  <a:srgbClr val="000000"/>
                </a:solidFill>
                <a:latin typeface="Times New Roman" pitchFamily="18"/>
                <a:ea typeface="標楷體" pitchFamily="65"/>
                <a:cs typeface="Times New Roman" pitchFamily="18"/>
              </a:rPr>
              <a:t>包含選擇題與非選擇題，選擇題除單題外，也有</a:t>
            </a:r>
            <a:r>
              <a:rPr lang="zh-TW" altLang="en-US" dirty="0">
                <a:solidFill>
                  <a:srgbClr val="0000FF"/>
                </a:solidFill>
                <a:latin typeface="Times New Roman" pitchFamily="18"/>
                <a:ea typeface="標楷體" pitchFamily="65"/>
                <a:cs typeface="Times New Roman" pitchFamily="18"/>
              </a:rPr>
              <a:t>題組形式的試題</a:t>
            </a:r>
            <a:r>
              <a:rPr lang="zh-TW" altLang="en-US" dirty="0">
                <a:solidFill>
                  <a:srgbClr val="000000"/>
                </a:solidFill>
                <a:latin typeface="Times New Roman" pitchFamily="18"/>
                <a:ea typeface="標楷體" pitchFamily="65"/>
                <a:cs typeface="Times New Roman" pitchFamily="18"/>
              </a:rPr>
              <a:t>。</a:t>
            </a:r>
            <a:endParaRPr lang="en-US" dirty="0">
              <a:solidFill>
                <a:srgbClr val="000000"/>
              </a:solidFill>
              <a:latin typeface="Times New Roman" pitchFamily="18"/>
              <a:ea typeface="標楷體" pitchFamily="65"/>
              <a:cs typeface="Times New Roman" pitchFamily="18"/>
            </a:endParaRPr>
          </a:p>
          <a:p>
            <a:pPr marL="270274" indent="-229791" defTabSz="685800" fontAlgn="auto">
              <a:spcBef>
                <a:spcPts val="450"/>
              </a:spcBef>
              <a:spcAft>
                <a:spcPts val="0"/>
              </a:spcAft>
              <a:buSzPct val="100000"/>
              <a:buFont typeface="Wingdings" pitchFamily="2"/>
              <a:buAutoNum type="arabicPeriod"/>
              <a:defRPr sz="1800" b="0" i="0" u="none" strike="noStrike" kern="0" cap="none" spc="0" baseline="0">
                <a:solidFill>
                  <a:srgbClr val="000000"/>
                </a:solidFill>
                <a:uFillTx/>
              </a:defRPr>
            </a:pPr>
            <a:r>
              <a:rPr lang="zh-TW" altLang="en-US" dirty="0">
                <a:solidFill>
                  <a:srgbClr val="000000"/>
                </a:solidFill>
                <a:latin typeface="Times New Roman" pitchFamily="18"/>
                <a:ea typeface="標楷體" pitchFamily="65"/>
                <a:cs typeface="Times New Roman" pitchFamily="18"/>
              </a:rPr>
              <a:t>本題評量學生是否理解等差級數的求和公式，並能運用到日常生活的情境解決問題。</a:t>
            </a:r>
            <a:endParaRPr lang="en-US" dirty="0">
              <a:solidFill>
                <a:srgbClr val="000000"/>
              </a:solidFill>
              <a:latin typeface="Times New Roman" pitchFamily="18"/>
              <a:ea typeface="標楷體" pitchFamily="65"/>
              <a:cs typeface="Times New Roman" pitchFamily="18"/>
            </a:endParaRPr>
          </a:p>
        </p:txBody>
      </p:sp>
      <p:sp>
        <p:nvSpPr>
          <p:cNvPr id="10" name="標題 17"/>
          <p:cNvSpPr txBox="1">
            <a:spLocks/>
          </p:cNvSpPr>
          <p:nvPr/>
        </p:nvSpPr>
        <p:spPr bwMode="auto">
          <a:xfrm>
            <a:off x="633652" y="404664"/>
            <a:ext cx="7886700" cy="1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4800" b="1" dirty="0">
                <a:solidFill>
                  <a:srgbClr val="0000FF"/>
                </a:solidFill>
                <a:latin typeface="標楷體" pitchFamily="65"/>
                <a:ea typeface="標楷體" pitchFamily="65"/>
              </a:rPr>
              <a:t>數學科</a:t>
            </a:r>
            <a:r>
              <a:rPr kumimoji="0" lang="en-US" altLang="zh-TW" sz="4800" b="1" dirty="0">
                <a:solidFill>
                  <a:srgbClr val="0000FF"/>
                </a:solidFill>
                <a:latin typeface="標楷體" pitchFamily="65"/>
                <a:ea typeface="標楷體" pitchFamily="65"/>
              </a:rPr>
              <a:t>(</a:t>
            </a:r>
            <a:r>
              <a:rPr kumimoji="0" lang="zh-TW" altLang="en-US" sz="4800" b="1" dirty="0">
                <a:solidFill>
                  <a:srgbClr val="0000FF"/>
                </a:solidFill>
                <a:latin typeface="標楷體" pitchFamily="65"/>
                <a:ea typeface="標楷體" pitchFamily="65"/>
              </a:rPr>
              <a:t>選擇題</a:t>
            </a:r>
            <a:r>
              <a:rPr kumimoji="0" lang="en-US" altLang="zh-TW" sz="4800" b="1" dirty="0">
                <a:solidFill>
                  <a:srgbClr val="0000FF"/>
                </a:solidFill>
                <a:latin typeface="標楷體" pitchFamily="65"/>
                <a:ea typeface="標楷體" pitchFamily="65"/>
              </a:rPr>
              <a:t>)</a:t>
            </a:r>
            <a:r>
              <a:rPr kumimoji="0" lang="zh-TW" altLang="en-US" sz="4800" b="1" dirty="0">
                <a:solidFill>
                  <a:srgbClr val="0000FF"/>
                </a:solidFill>
                <a:latin typeface="標楷體" pitchFamily="65"/>
                <a:ea typeface="標楷體" pitchFamily="65"/>
              </a:rPr>
              <a:t>示例</a:t>
            </a:r>
            <a:endParaRPr kumimoji="0" lang="en-US" sz="4800" dirty="0">
              <a:solidFill>
                <a:srgbClr val="0000FF"/>
              </a:solidFill>
            </a:endParaRPr>
          </a:p>
        </p:txBody>
      </p:sp>
      <p:pic>
        <p:nvPicPr>
          <p:cNvPr id="8" name="圖片 11"/>
          <p:cNvPicPr>
            <a:picLocks noChangeAspect="1"/>
          </p:cNvPicPr>
          <p:nvPr/>
        </p:nvPicPr>
        <p:blipFill>
          <a:blip r:embed="rId4"/>
          <a:stretch>
            <a:fillRect/>
          </a:stretch>
        </p:blipFill>
        <p:spPr>
          <a:xfrm rot="10799991" flipH="1">
            <a:off x="5508105" y="4902576"/>
            <a:ext cx="3506300" cy="472210"/>
          </a:xfrm>
          <a:prstGeom prst="rect">
            <a:avLst/>
          </a:prstGeom>
          <a:noFill/>
          <a:ln cap="flat">
            <a:noFill/>
          </a:ln>
        </p:spPr>
      </p:pic>
    </p:spTree>
    <p:extLst>
      <p:ext uri="{BB962C8B-B14F-4D97-AF65-F5344CB8AC3E}">
        <p14:creationId xmlns:p14="http://schemas.microsoft.com/office/powerpoint/2010/main" val="106632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p:cNvSpPr/>
          <p:nvPr/>
        </p:nvSpPr>
        <p:spPr>
          <a:xfrm>
            <a:off x="493496" y="5733256"/>
            <a:ext cx="8026855" cy="360040"/>
          </a:xfrm>
          <a:prstGeom prst="rect">
            <a:avLst/>
          </a:prstGeom>
          <a:solidFill>
            <a:srgbClr val="9DC3E6">
              <a:alpha val="50000"/>
            </a:srgbClr>
          </a:solidFill>
          <a:ln w="12701" cap="flat">
            <a:solidFill>
              <a:srgbClr val="9DC3E6">
                <a:alpha val="50000"/>
              </a:srgbClr>
            </a:solidFill>
            <a:prstDash val="solid"/>
            <a:miter/>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sp>
        <p:nvSpPr>
          <p:cNvPr id="4" name="文字方塊 10"/>
          <p:cNvSpPr txBox="1"/>
          <p:nvPr/>
        </p:nvSpPr>
        <p:spPr>
          <a:xfrm>
            <a:off x="493497" y="5733256"/>
            <a:ext cx="8026855" cy="377026"/>
          </a:xfrm>
          <a:prstGeom prst="rect">
            <a:avLst/>
          </a:prstGeom>
          <a:noFill/>
          <a:ln cap="flat">
            <a:noFill/>
          </a:ln>
        </p:spPr>
        <p:txBody>
          <a:bodyPr vert="horz" wrap="square" lIns="68580" tIns="34290" rIns="68580" bIns="34290" anchor="t" anchorCtr="0" compatLnSpc="1">
            <a:spAutoFit/>
          </a:bodyPr>
          <a:lstStyle/>
          <a:p>
            <a:pPr defTabSz="685800" fontAlgn="auto">
              <a:spcBef>
                <a:spcPts val="0"/>
              </a:spcBef>
              <a:spcAft>
                <a:spcPts val="0"/>
              </a:spcAft>
              <a:defRPr sz="1800" b="0" i="0" u="none" strike="noStrike" kern="0" cap="none" spc="0" baseline="0">
                <a:solidFill>
                  <a:srgbClr val="000000"/>
                </a:solidFill>
                <a:uFillTx/>
              </a:defRPr>
            </a:pPr>
            <a:r>
              <a:rPr lang="zh-TW" altLang="en-US" sz="2000" dirty="0">
                <a:solidFill>
                  <a:srgbClr val="000000"/>
                </a:solidFill>
                <a:latin typeface="Arial" pitchFamily="34"/>
                <a:ea typeface="標楷體" pitchFamily="65"/>
              </a:rPr>
              <a:t>本題評量學生理解並應用生活情境中的數值關係分析與解決問題的能力。</a:t>
            </a:r>
            <a:endParaRPr lang="en-US" sz="2000" dirty="0">
              <a:solidFill>
                <a:srgbClr val="000000"/>
              </a:solidFill>
              <a:latin typeface="Times New Roman" pitchFamily="18"/>
              <a:ea typeface="標楷體" pitchFamily="65"/>
              <a:cs typeface="Times New Roman" pitchFamily="18"/>
            </a:endParaRPr>
          </a:p>
        </p:txBody>
      </p:sp>
      <p:pic>
        <p:nvPicPr>
          <p:cNvPr id="5" name="圖片 3"/>
          <p:cNvPicPr>
            <a:picLocks noChangeAspect="1"/>
          </p:cNvPicPr>
          <p:nvPr/>
        </p:nvPicPr>
        <p:blipFill>
          <a:blip r:embed="rId2"/>
          <a:srcRect l="8657" t="18500" r="22044" b="9400"/>
          <a:stretch>
            <a:fillRect/>
          </a:stretch>
        </p:blipFill>
        <p:spPr>
          <a:xfrm>
            <a:off x="467544" y="1484784"/>
            <a:ext cx="8136904" cy="3945146"/>
          </a:xfrm>
          <a:prstGeom prst="rect">
            <a:avLst/>
          </a:prstGeom>
          <a:noFill/>
          <a:ln cap="flat">
            <a:noFill/>
          </a:ln>
        </p:spPr>
      </p:pic>
      <p:sp>
        <p:nvSpPr>
          <p:cNvPr id="9" name="標題 17"/>
          <p:cNvSpPr txBox="1">
            <a:spLocks/>
          </p:cNvSpPr>
          <p:nvPr/>
        </p:nvSpPr>
        <p:spPr bwMode="auto">
          <a:xfrm>
            <a:off x="633652" y="404664"/>
            <a:ext cx="7886700" cy="1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4800" b="1" dirty="0">
                <a:solidFill>
                  <a:srgbClr val="0000FF"/>
                </a:solidFill>
                <a:latin typeface="標楷體" pitchFamily="65"/>
                <a:ea typeface="標楷體" pitchFamily="65"/>
              </a:rPr>
              <a:t>數學科</a:t>
            </a:r>
            <a:r>
              <a:rPr kumimoji="0" lang="en-US" altLang="zh-TW" sz="4800" b="1" dirty="0">
                <a:solidFill>
                  <a:srgbClr val="0000FF"/>
                </a:solidFill>
                <a:latin typeface="標楷體" pitchFamily="65"/>
                <a:ea typeface="標楷體" pitchFamily="65"/>
              </a:rPr>
              <a:t>(</a:t>
            </a:r>
            <a:r>
              <a:rPr kumimoji="0" lang="zh-TW" altLang="en-US" sz="4800" b="1" dirty="0">
                <a:solidFill>
                  <a:srgbClr val="0000FF"/>
                </a:solidFill>
                <a:latin typeface="標楷體" pitchFamily="65"/>
                <a:ea typeface="標楷體" pitchFamily="65"/>
              </a:rPr>
              <a:t>非選擇題</a:t>
            </a:r>
            <a:r>
              <a:rPr kumimoji="0" lang="en-US" altLang="zh-TW" sz="4800" b="1" dirty="0">
                <a:solidFill>
                  <a:srgbClr val="0000FF"/>
                </a:solidFill>
                <a:latin typeface="標楷體" pitchFamily="65"/>
                <a:ea typeface="標楷體" pitchFamily="65"/>
              </a:rPr>
              <a:t>)</a:t>
            </a:r>
            <a:r>
              <a:rPr kumimoji="0" lang="zh-TW" altLang="en-US" sz="4800" b="1" dirty="0">
                <a:solidFill>
                  <a:srgbClr val="0000FF"/>
                </a:solidFill>
                <a:latin typeface="標楷體" pitchFamily="65"/>
                <a:ea typeface="標楷體" pitchFamily="65"/>
              </a:rPr>
              <a:t>示例</a:t>
            </a:r>
            <a:endParaRPr kumimoji="0" lang="en-US" sz="4800" dirty="0">
              <a:solidFill>
                <a:srgbClr val="0000FF"/>
              </a:solidFill>
            </a:endParaRPr>
          </a:p>
        </p:txBody>
      </p:sp>
      <p:pic>
        <p:nvPicPr>
          <p:cNvPr id="6" name="圖片 11"/>
          <p:cNvPicPr>
            <a:picLocks noChangeAspect="1"/>
          </p:cNvPicPr>
          <p:nvPr/>
        </p:nvPicPr>
        <p:blipFill>
          <a:blip r:embed="rId3"/>
          <a:stretch>
            <a:fillRect/>
          </a:stretch>
        </p:blipFill>
        <p:spPr>
          <a:xfrm rot="10799991" flipH="1">
            <a:off x="2483767" y="5699439"/>
            <a:ext cx="2376265" cy="472210"/>
          </a:xfrm>
          <a:prstGeom prst="rect">
            <a:avLst/>
          </a:prstGeom>
          <a:noFill/>
          <a:ln cap="flat">
            <a:noFill/>
          </a:ln>
        </p:spPr>
      </p:pic>
    </p:spTree>
    <p:extLst>
      <p:ext uri="{BB962C8B-B14F-4D97-AF65-F5344CB8AC3E}">
        <p14:creationId xmlns:p14="http://schemas.microsoft.com/office/powerpoint/2010/main" val="157417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7"/>
          <p:cNvSpPr/>
          <p:nvPr/>
        </p:nvSpPr>
        <p:spPr>
          <a:xfrm>
            <a:off x="539552" y="4797151"/>
            <a:ext cx="8064896" cy="1688265"/>
          </a:xfrm>
          <a:prstGeom prst="rect">
            <a:avLst/>
          </a:prstGeom>
          <a:solidFill>
            <a:srgbClr val="9DC3E6">
              <a:alpha val="50000"/>
            </a:srgbClr>
          </a:solidFill>
          <a:ln w="12701" cap="flat">
            <a:solidFill>
              <a:srgbClr val="9DC3E6">
                <a:alpha val="50000"/>
              </a:srgbClr>
            </a:solidFill>
            <a:prstDash val="solid"/>
            <a:miter/>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sp>
        <p:nvSpPr>
          <p:cNvPr id="5" name="矩形 8"/>
          <p:cNvSpPr/>
          <p:nvPr/>
        </p:nvSpPr>
        <p:spPr>
          <a:xfrm>
            <a:off x="539552" y="4797152"/>
            <a:ext cx="8064896" cy="1608133"/>
          </a:xfrm>
          <a:prstGeom prst="rect">
            <a:avLst/>
          </a:prstGeom>
          <a:noFill/>
          <a:ln cap="flat">
            <a:noFill/>
            <a:prstDash val="solid"/>
          </a:ln>
        </p:spPr>
        <p:txBody>
          <a:bodyPr vert="horz" wrap="square" lIns="68580" tIns="34290" rIns="68580" bIns="34290" anchor="t" anchorCtr="0" compatLnSpc="1">
            <a:spAutoFit/>
          </a:bodyPr>
          <a:lstStyle/>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2000" dirty="0">
                <a:solidFill>
                  <a:srgbClr val="000000"/>
                </a:solidFill>
                <a:latin typeface="Times New Roman" pitchFamily="18"/>
                <a:ea typeface="標楷體" pitchFamily="65"/>
                <a:cs typeface="Times New Roman" pitchFamily="18"/>
              </a:rPr>
              <a:t>社會科題本有地理、歷史、公民三子科的試題，也有</a:t>
            </a:r>
            <a:r>
              <a:rPr lang="zh-TW" altLang="en-US" sz="2000" dirty="0">
                <a:solidFill>
                  <a:srgbClr val="0000FF"/>
                </a:solidFill>
                <a:latin typeface="Times New Roman" pitchFamily="18"/>
                <a:ea typeface="標楷體" pitchFamily="65"/>
                <a:cs typeface="Times New Roman" pitchFamily="18"/>
              </a:rPr>
              <a:t>整合</a:t>
            </a:r>
            <a:r>
              <a:rPr lang="zh-TW" altLang="en-US" sz="2000" dirty="0">
                <a:solidFill>
                  <a:srgbClr val="000000"/>
                </a:solidFill>
                <a:latin typeface="Times New Roman" pitchFamily="18"/>
                <a:ea typeface="標楷體" pitchFamily="65"/>
                <a:cs typeface="Times New Roman" pitchFamily="18"/>
              </a:rPr>
              <a:t>各子科內容的試題。部分試題以新聞時事為</a:t>
            </a:r>
            <a:r>
              <a:rPr lang="zh-TW" altLang="en-US" sz="2000" dirty="0">
                <a:solidFill>
                  <a:srgbClr val="0000FF"/>
                </a:solidFill>
                <a:latin typeface="Times New Roman" pitchFamily="18"/>
                <a:ea typeface="標楷體" pitchFamily="65"/>
                <a:cs typeface="Times New Roman" pitchFamily="18"/>
              </a:rPr>
              <a:t>素材</a:t>
            </a:r>
            <a:r>
              <a:rPr lang="zh-TW" altLang="en-US" sz="2000" dirty="0">
                <a:solidFill>
                  <a:srgbClr val="000000"/>
                </a:solidFill>
                <a:latin typeface="Times New Roman" pitchFamily="18"/>
                <a:ea typeface="標楷體" pitchFamily="65"/>
                <a:cs typeface="Times New Roman" pitchFamily="18"/>
              </a:rPr>
              <a:t>，但作答的依據仍需回歸於</a:t>
            </a:r>
            <a:r>
              <a:rPr lang="zh-TW" altLang="en-US" sz="2000" dirty="0">
                <a:solidFill>
                  <a:srgbClr val="0000FF"/>
                </a:solidFill>
                <a:latin typeface="Times New Roman" pitchFamily="18"/>
                <a:ea typeface="標楷體" pitchFamily="65"/>
                <a:cs typeface="Times New Roman" pitchFamily="18"/>
              </a:rPr>
              <a:t>課堂上所習得的社會科相關知識與能力</a:t>
            </a:r>
            <a:r>
              <a:rPr lang="zh-TW" altLang="en-US" sz="2000" dirty="0">
                <a:solidFill>
                  <a:srgbClr val="000000"/>
                </a:solidFill>
                <a:latin typeface="Times New Roman" pitchFamily="18"/>
                <a:ea typeface="標楷體" pitchFamily="65"/>
                <a:cs typeface="Times New Roman" pitchFamily="18"/>
              </a:rPr>
              <a:t>。</a:t>
            </a:r>
            <a:endParaRPr lang="en-US" sz="2000" dirty="0">
              <a:solidFill>
                <a:srgbClr val="000000"/>
              </a:solidFill>
              <a:latin typeface="Times New Roman" pitchFamily="18"/>
              <a:ea typeface="標楷體" pitchFamily="65"/>
              <a:cs typeface="Times New Roman" pitchFamily="18"/>
            </a:endParaRPr>
          </a:p>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2000" dirty="0">
                <a:solidFill>
                  <a:srgbClr val="000000"/>
                </a:solidFill>
                <a:latin typeface="Times New Roman" pitchFamily="18"/>
                <a:ea typeface="標楷體" pitchFamily="65"/>
                <a:cs typeface="Times New Roman" pitchFamily="18"/>
              </a:rPr>
              <a:t>本題透過日常可見的社會現象，引導學生</a:t>
            </a:r>
            <a:r>
              <a:rPr lang="zh-TW" altLang="en-US" sz="2000" dirty="0">
                <a:solidFill>
                  <a:srgbClr val="0000FF"/>
                </a:solidFill>
                <a:latin typeface="Times New Roman" pitchFamily="18"/>
                <a:ea typeface="標楷體" pitchFamily="65"/>
                <a:cs typeface="Times New Roman" pitchFamily="18"/>
              </a:rPr>
              <a:t>覺察</a:t>
            </a:r>
            <a:r>
              <a:rPr lang="zh-TW" altLang="en-US" sz="2000" dirty="0">
                <a:solidFill>
                  <a:srgbClr val="000000"/>
                </a:solidFill>
                <a:latin typeface="Times New Roman" pitchFamily="18"/>
                <a:ea typeface="標楷體" pitchFamily="65"/>
                <a:cs typeface="Times New Roman" pitchFamily="18"/>
              </a:rPr>
              <a:t>科技發展對於生活環境的影響。</a:t>
            </a:r>
          </a:p>
        </p:txBody>
      </p:sp>
      <p:pic>
        <p:nvPicPr>
          <p:cNvPr id="6" name="圖片 1"/>
          <p:cNvPicPr>
            <a:picLocks noChangeAspect="1"/>
          </p:cNvPicPr>
          <p:nvPr/>
        </p:nvPicPr>
        <p:blipFill>
          <a:blip r:embed="rId2"/>
          <a:srcRect l="21651" t="34600" r="6294" b="17100"/>
          <a:stretch>
            <a:fillRect/>
          </a:stretch>
        </p:blipFill>
        <p:spPr>
          <a:xfrm>
            <a:off x="539552" y="1529756"/>
            <a:ext cx="8064896" cy="3040860"/>
          </a:xfrm>
          <a:prstGeom prst="rect">
            <a:avLst/>
          </a:prstGeom>
          <a:noFill/>
          <a:ln cap="flat">
            <a:noFill/>
          </a:ln>
        </p:spPr>
      </p:pic>
      <p:pic>
        <p:nvPicPr>
          <p:cNvPr id="7" name="圖片 7" descr="Thumbnail for version as of 00:15, 30 November 2007"/>
          <p:cNvPicPr>
            <a:picLocks noChangeAspect="1"/>
          </p:cNvPicPr>
          <p:nvPr/>
        </p:nvPicPr>
        <p:blipFill>
          <a:blip r:embed="rId3"/>
          <a:stretch>
            <a:fillRect/>
          </a:stretch>
        </p:blipFill>
        <p:spPr>
          <a:xfrm>
            <a:off x="4211960" y="3645024"/>
            <a:ext cx="162020" cy="152570"/>
          </a:xfrm>
          <a:prstGeom prst="rect">
            <a:avLst/>
          </a:prstGeom>
          <a:noFill/>
          <a:ln cap="flat">
            <a:noFill/>
          </a:ln>
        </p:spPr>
      </p:pic>
      <p:sp>
        <p:nvSpPr>
          <p:cNvPr id="10" name="標題 17"/>
          <p:cNvSpPr txBox="1">
            <a:spLocks/>
          </p:cNvSpPr>
          <p:nvPr/>
        </p:nvSpPr>
        <p:spPr bwMode="auto">
          <a:xfrm>
            <a:off x="633652" y="404664"/>
            <a:ext cx="7886700" cy="1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4800" b="1" dirty="0">
                <a:solidFill>
                  <a:srgbClr val="0000FF"/>
                </a:solidFill>
                <a:latin typeface="標楷體" pitchFamily="65"/>
                <a:ea typeface="標楷體" pitchFamily="65"/>
              </a:rPr>
              <a:t>社會科示例</a:t>
            </a:r>
            <a:endParaRPr kumimoji="0" lang="en-US" sz="4800" dirty="0">
              <a:solidFill>
                <a:srgbClr val="0000FF"/>
              </a:solidFill>
            </a:endParaRPr>
          </a:p>
        </p:txBody>
      </p:sp>
      <p:pic>
        <p:nvPicPr>
          <p:cNvPr id="8" name="圖片 11"/>
          <p:cNvPicPr>
            <a:picLocks noChangeAspect="1"/>
          </p:cNvPicPr>
          <p:nvPr/>
        </p:nvPicPr>
        <p:blipFill>
          <a:blip r:embed="rId4"/>
          <a:stretch>
            <a:fillRect/>
          </a:stretch>
        </p:blipFill>
        <p:spPr>
          <a:xfrm rot="10799991" flipH="1">
            <a:off x="3257856" y="5088993"/>
            <a:ext cx="2232248" cy="489697"/>
          </a:xfrm>
          <a:prstGeom prst="rect">
            <a:avLst/>
          </a:prstGeom>
          <a:noFill/>
          <a:ln cap="flat">
            <a:noFill/>
          </a:ln>
        </p:spPr>
      </p:pic>
    </p:spTree>
    <p:extLst>
      <p:ext uri="{BB962C8B-B14F-4D97-AF65-F5344CB8AC3E}">
        <p14:creationId xmlns:p14="http://schemas.microsoft.com/office/powerpoint/2010/main" val="145325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5"/>
          <p:cNvPicPr>
            <a:picLocks noChangeAspect="1"/>
          </p:cNvPicPr>
          <p:nvPr/>
        </p:nvPicPr>
        <p:blipFill>
          <a:blip r:embed="rId2"/>
          <a:srcRect l="6279" t="19484" r="25096" b="8657"/>
          <a:stretch>
            <a:fillRect/>
          </a:stretch>
        </p:blipFill>
        <p:spPr>
          <a:xfrm>
            <a:off x="467544" y="1556791"/>
            <a:ext cx="8280920" cy="4875059"/>
          </a:xfrm>
          <a:prstGeom prst="rect">
            <a:avLst/>
          </a:prstGeom>
          <a:noFill/>
          <a:ln cap="flat">
            <a:noFill/>
          </a:ln>
        </p:spPr>
      </p:pic>
      <p:sp>
        <p:nvSpPr>
          <p:cNvPr id="8" name="標題 17"/>
          <p:cNvSpPr txBox="1">
            <a:spLocks/>
          </p:cNvSpPr>
          <p:nvPr/>
        </p:nvSpPr>
        <p:spPr bwMode="auto">
          <a:xfrm>
            <a:off x="633652" y="404664"/>
            <a:ext cx="7886700" cy="1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4800" b="1" dirty="0">
                <a:solidFill>
                  <a:srgbClr val="0000FF"/>
                </a:solidFill>
                <a:latin typeface="標楷體" pitchFamily="65"/>
                <a:ea typeface="標楷體" pitchFamily="65"/>
              </a:rPr>
              <a:t>自然科示例</a:t>
            </a:r>
            <a:endParaRPr kumimoji="0" lang="en-US" sz="4800" dirty="0">
              <a:solidFill>
                <a:srgbClr val="0000FF"/>
              </a:solidFill>
            </a:endParaRPr>
          </a:p>
        </p:txBody>
      </p:sp>
    </p:spTree>
    <p:extLst>
      <p:ext uri="{BB962C8B-B14F-4D97-AF65-F5344CB8AC3E}">
        <p14:creationId xmlns:p14="http://schemas.microsoft.com/office/powerpoint/2010/main" val="2998347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1119080200"/>
              </p:ext>
            </p:extLst>
          </p:nvPr>
        </p:nvGraphicFramePr>
        <p:xfrm>
          <a:off x="1115616" y="1124744"/>
          <a:ext cx="6840760"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3914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p:cNvSpPr/>
          <p:nvPr/>
        </p:nvSpPr>
        <p:spPr>
          <a:xfrm>
            <a:off x="467544" y="5143776"/>
            <a:ext cx="8052808" cy="1300356"/>
          </a:xfrm>
          <a:prstGeom prst="rect">
            <a:avLst/>
          </a:prstGeom>
          <a:solidFill>
            <a:srgbClr val="9DC3E6">
              <a:alpha val="50000"/>
            </a:srgbClr>
          </a:solidFill>
          <a:ln w="12701" cap="flat">
            <a:solidFill>
              <a:srgbClr val="9DC3E6">
                <a:alpha val="50000"/>
              </a:srgbClr>
            </a:solidFill>
            <a:prstDash val="solid"/>
            <a:miter/>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sp>
        <p:nvSpPr>
          <p:cNvPr id="4" name="矩形 6"/>
          <p:cNvSpPr/>
          <p:nvPr/>
        </p:nvSpPr>
        <p:spPr>
          <a:xfrm>
            <a:off x="467544" y="5143775"/>
            <a:ext cx="8052808" cy="1300356"/>
          </a:xfrm>
          <a:prstGeom prst="rect">
            <a:avLst/>
          </a:prstGeom>
          <a:noFill/>
          <a:ln cap="flat">
            <a:noFill/>
            <a:prstDash val="solid"/>
          </a:ln>
        </p:spPr>
        <p:txBody>
          <a:bodyPr vert="horz" wrap="square" lIns="68580" tIns="34290" rIns="68580" bIns="34290" anchor="t" anchorCtr="0" compatLnSpc="1">
            <a:spAutoFit/>
          </a:bodyPr>
          <a:lstStyle/>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2000" dirty="0">
                <a:solidFill>
                  <a:srgbClr val="000000"/>
                </a:solidFill>
                <a:latin typeface="Times New Roman" pitchFamily="18"/>
                <a:ea typeface="標楷體" pitchFamily="65"/>
                <a:cs typeface="Times New Roman" pitchFamily="18"/>
              </a:rPr>
              <a:t>自然科包括生物、理化、地科，未來將強化</a:t>
            </a:r>
            <a:r>
              <a:rPr lang="zh-TW" altLang="en-US" sz="2000" dirty="0">
                <a:solidFill>
                  <a:srgbClr val="0000FF"/>
                </a:solidFill>
                <a:latin typeface="Times New Roman" pitchFamily="18"/>
                <a:ea typeface="標楷體" pitchFamily="65"/>
                <a:cs typeface="Times New Roman" pitchFamily="18"/>
              </a:rPr>
              <a:t>科學探究</a:t>
            </a:r>
            <a:r>
              <a:rPr lang="en-US" sz="2000" dirty="0">
                <a:solidFill>
                  <a:srgbClr val="000000"/>
                </a:solidFill>
                <a:latin typeface="Times New Roman" pitchFamily="18"/>
                <a:ea typeface="標楷體" pitchFamily="65"/>
                <a:cs typeface="Times New Roman" pitchFamily="18"/>
              </a:rPr>
              <a:t>(</a:t>
            </a:r>
            <a:r>
              <a:rPr lang="zh-TW" altLang="en-US" sz="2000" dirty="0">
                <a:solidFill>
                  <a:srgbClr val="000000"/>
                </a:solidFill>
                <a:latin typeface="Times New Roman" pitchFamily="18"/>
                <a:ea typeface="標楷體" pitchFamily="65"/>
                <a:cs typeface="Times New Roman" pitchFamily="18"/>
              </a:rPr>
              <a:t>包含實驗</a:t>
            </a:r>
            <a:r>
              <a:rPr lang="en-US" sz="2000" dirty="0">
                <a:solidFill>
                  <a:srgbClr val="000000"/>
                </a:solidFill>
                <a:latin typeface="Times New Roman" pitchFamily="18"/>
                <a:ea typeface="標楷體" pitchFamily="65"/>
                <a:cs typeface="Times New Roman" pitchFamily="18"/>
              </a:rPr>
              <a:t>) </a:t>
            </a:r>
            <a:r>
              <a:rPr lang="zh-TW" altLang="en-US" sz="2000" dirty="0">
                <a:solidFill>
                  <a:srgbClr val="000000"/>
                </a:solidFill>
                <a:latin typeface="Times New Roman" pitchFamily="18"/>
                <a:ea typeface="標楷體" pitchFamily="65"/>
                <a:cs typeface="Times New Roman" pitchFamily="18"/>
              </a:rPr>
              <a:t>以及</a:t>
            </a:r>
            <a:r>
              <a:rPr lang="zh-TW" altLang="en-US" sz="2000" dirty="0">
                <a:solidFill>
                  <a:srgbClr val="0000FF"/>
                </a:solidFill>
                <a:latin typeface="Times New Roman" pitchFamily="18"/>
                <a:ea typeface="標楷體" pitchFamily="65"/>
                <a:cs typeface="Times New Roman" pitchFamily="18"/>
              </a:rPr>
              <a:t>整合學習內容</a:t>
            </a:r>
            <a:r>
              <a:rPr lang="zh-TW" altLang="en-US" sz="2000" dirty="0">
                <a:solidFill>
                  <a:srgbClr val="000000"/>
                </a:solidFill>
                <a:latin typeface="Times New Roman" pitchFamily="18"/>
                <a:ea typeface="標楷體" pitchFamily="65"/>
                <a:cs typeface="Times New Roman" pitchFamily="18"/>
              </a:rPr>
              <a:t>的試題。</a:t>
            </a:r>
            <a:endParaRPr lang="en-US" sz="2000" dirty="0">
              <a:solidFill>
                <a:srgbClr val="000000"/>
              </a:solidFill>
              <a:latin typeface="Times New Roman" pitchFamily="18"/>
              <a:ea typeface="標楷體" pitchFamily="65"/>
              <a:cs typeface="Times New Roman" pitchFamily="18"/>
            </a:endParaRPr>
          </a:p>
          <a:p>
            <a:pPr marL="332188" indent="-23812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2000" dirty="0">
                <a:solidFill>
                  <a:srgbClr val="000000"/>
                </a:solidFill>
                <a:latin typeface="Times New Roman" pitchFamily="18"/>
                <a:ea typeface="標楷體" pitchFamily="65"/>
                <a:cs typeface="Times New Roman" pitchFamily="18"/>
              </a:rPr>
              <a:t>本題組結合課綱安全教育議題與學生生活經驗，評量學生應用科學知識於日常生活以及分析歸納科學</a:t>
            </a:r>
            <a:r>
              <a:rPr lang="en-US" sz="2000" dirty="0">
                <a:solidFill>
                  <a:srgbClr val="000000"/>
                </a:solidFill>
                <a:latin typeface="Times New Roman" pitchFamily="18"/>
                <a:ea typeface="標楷體" pitchFamily="65"/>
                <a:cs typeface="Times New Roman" pitchFamily="18"/>
              </a:rPr>
              <a:t>(</a:t>
            </a:r>
            <a:r>
              <a:rPr lang="zh-TW" altLang="en-US" sz="2000" dirty="0">
                <a:solidFill>
                  <a:srgbClr val="000000"/>
                </a:solidFill>
                <a:latin typeface="Times New Roman" pitchFamily="18"/>
                <a:ea typeface="標楷體" pitchFamily="65"/>
                <a:cs typeface="Times New Roman" pitchFamily="18"/>
              </a:rPr>
              <a:t>實驗</a:t>
            </a:r>
            <a:r>
              <a:rPr lang="en-US" sz="2000" dirty="0">
                <a:solidFill>
                  <a:srgbClr val="000000"/>
                </a:solidFill>
                <a:latin typeface="Times New Roman" pitchFamily="18"/>
                <a:ea typeface="標楷體" pitchFamily="65"/>
                <a:cs typeface="Times New Roman" pitchFamily="18"/>
              </a:rPr>
              <a:t>)</a:t>
            </a:r>
            <a:r>
              <a:rPr lang="zh-TW" altLang="en-US" sz="2000" dirty="0">
                <a:solidFill>
                  <a:srgbClr val="000000"/>
                </a:solidFill>
                <a:latin typeface="Times New Roman" pitchFamily="18"/>
                <a:ea typeface="標楷體" pitchFamily="65"/>
                <a:cs typeface="Times New Roman" pitchFamily="18"/>
              </a:rPr>
              <a:t>報告的能力。</a:t>
            </a:r>
          </a:p>
        </p:txBody>
      </p:sp>
      <p:pic>
        <p:nvPicPr>
          <p:cNvPr id="5" name="圖片 10"/>
          <p:cNvPicPr>
            <a:picLocks noChangeAspect="1"/>
          </p:cNvPicPr>
          <p:nvPr/>
        </p:nvPicPr>
        <p:blipFill>
          <a:blip r:embed="rId2"/>
          <a:srcRect l="10153" t="36219" r="15133" b="8657"/>
          <a:stretch>
            <a:fillRect/>
          </a:stretch>
        </p:blipFill>
        <p:spPr>
          <a:xfrm>
            <a:off x="467544" y="1484784"/>
            <a:ext cx="8208912" cy="3559504"/>
          </a:xfrm>
          <a:prstGeom prst="rect">
            <a:avLst/>
          </a:prstGeom>
          <a:noFill/>
          <a:ln cap="flat">
            <a:noFill/>
          </a:ln>
        </p:spPr>
      </p:pic>
      <p:pic>
        <p:nvPicPr>
          <p:cNvPr id="7" name="圖片 10" descr="Thumbnail for version as of 00:15, 30 November 2007"/>
          <p:cNvPicPr>
            <a:picLocks noChangeAspect="1"/>
          </p:cNvPicPr>
          <p:nvPr/>
        </p:nvPicPr>
        <p:blipFill>
          <a:blip r:embed="rId3"/>
          <a:stretch>
            <a:fillRect/>
          </a:stretch>
        </p:blipFill>
        <p:spPr>
          <a:xfrm>
            <a:off x="6300192" y="3073913"/>
            <a:ext cx="162020" cy="152570"/>
          </a:xfrm>
          <a:prstGeom prst="rect">
            <a:avLst/>
          </a:prstGeom>
          <a:noFill/>
          <a:ln cap="flat">
            <a:noFill/>
          </a:ln>
        </p:spPr>
      </p:pic>
      <p:pic>
        <p:nvPicPr>
          <p:cNvPr id="8" name="圖片 11" descr="Thumbnail for version as of 00:15, 30 November 2007"/>
          <p:cNvPicPr>
            <a:picLocks noChangeAspect="1"/>
          </p:cNvPicPr>
          <p:nvPr/>
        </p:nvPicPr>
        <p:blipFill>
          <a:blip r:embed="rId3"/>
          <a:stretch>
            <a:fillRect/>
          </a:stretch>
        </p:blipFill>
        <p:spPr>
          <a:xfrm>
            <a:off x="6474266" y="4509120"/>
            <a:ext cx="162020" cy="152570"/>
          </a:xfrm>
          <a:prstGeom prst="rect">
            <a:avLst/>
          </a:prstGeom>
          <a:noFill/>
          <a:ln cap="flat">
            <a:noFill/>
          </a:ln>
        </p:spPr>
      </p:pic>
      <p:sp>
        <p:nvSpPr>
          <p:cNvPr id="11" name="標題 17"/>
          <p:cNvSpPr txBox="1">
            <a:spLocks/>
          </p:cNvSpPr>
          <p:nvPr/>
        </p:nvSpPr>
        <p:spPr bwMode="auto">
          <a:xfrm>
            <a:off x="633652" y="404664"/>
            <a:ext cx="7886700" cy="1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4800" b="1" dirty="0">
                <a:solidFill>
                  <a:srgbClr val="0000FF"/>
                </a:solidFill>
                <a:latin typeface="標楷體" pitchFamily="65"/>
                <a:ea typeface="標楷體" pitchFamily="65"/>
              </a:rPr>
              <a:t>自然科示例</a:t>
            </a:r>
            <a:endParaRPr kumimoji="0" lang="en-US" sz="4800" dirty="0">
              <a:solidFill>
                <a:srgbClr val="0000FF"/>
              </a:solidFill>
            </a:endParaRPr>
          </a:p>
        </p:txBody>
      </p:sp>
      <p:pic>
        <p:nvPicPr>
          <p:cNvPr id="9" name="圖片 11"/>
          <p:cNvPicPr>
            <a:picLocks noChangeAspect="1"/>
          </p:cNvPicPr>
          <p:nvPr/>
        </p:nvPicPr>
        <p:blipFill>
          <a:blip r:embed="rId4"/>
          <a:stretch>
            <a:fillRect/>
          </a:stretch>
        </p:blipFill>
        <p:spPr>
          <a:xfrm rot="10799991" flipH="1">
            <a:off x="1403648" y="6053131"/>
            <a:ext cx="1656183" cy="472210"/>
          </a:xfrm>
          <a:prstGeom prst="rect">
            <a:avLst/>
          </a:prstGeom>
          <a:noFill/>
          <a:ln cap="flat">
            <a:noFill/>
          </a:ln>
        </p:spPr>
      </p:pic>
    </p:spTree>
    <p:extLst>
      <p:ext uri="{BB962C8B-B14F-4D97-AF65-F5344CB8AC3E}">
        <p14:creationId xmlns:p14="http://schemas.microsoft.com/office/powerpoint/2010/main" val="321054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noGrp="1"/>
          </p:cNvSpPr>
          <p:nvPr>
            <p:ph type="title" idx="4294967295"/>
          </p:nvPr>
        </p:nvSpPr>
        <p:spPr>
          <a:xfrm>
            <a:off x="0" y="857250"/>
            <a:ext cx="973431" cy="5143500"/>
          </a:xfrm>
        </p:spPr>
        <p:txBody>
          <a:bodyPr vert="eaVert" anchorCtr="1"/>
          <a:lstStyle/>
          <a:p>
            <a:pPr lvl="0" algn="ctr" hangingPunct="0">
              <a:lnSpc>
                <a:spcPct val="100000"/>
              </a:lnSpc>
            </a:pPr>
            <a:r>
              <a:rPr lang="zh-TW" altLang="en-US" sz="4800" b="1" dirty="0">
                <a:solidFill>
                  <a:srgbClr val="0000FF"/>
                </a:solidFill>
                <a:latin typeface="標楷體" pitchFamily="65"/>
                <a:ea typeface="標楷體" pitchFamily="65"/>
                <a:hlinkClick r:id="rId2" action="ppaction://hlinkfile"/>
              </a:rPr>
              <a:t>寫作測驗示例</a:t>
            </a:r>
            <a:endParaRPr lang="en-US" sz="4800" b="1" dirty="0">
              <a:solidFill>
                <a:srgbClr val="0000FF"/>
              </a:solidFill>
              <a:latin typeface="標楷體" pitchFamily="65"/>
              <a:ea typeface="標楷體" pitchFamily="65"/>
            </a:endParaRPr>
          </a:p>
        </p:txBody>
      </p:sp>
      <p:pic>
        <p:nvPicPr>
          <p:cNvPr id="3" name="圖片 14"/>
          <p:cNvPicPr>
            <a:picLocks noChangeAspect="1"/>
          </p:cNvPicPr>
          <p:nvPr/>
        </p:nvPicPr>
        <p:blipFill>
          <a:blip r:embed="rId3"/>
          <a:stretch>
            <a:fillRect/>
          </a:stretch>
        </p:blipFill>
        <p:spPr>
          <a:xfrm>
            <a:off x="1078407" y="917669"/>
            <a:ext cx="6013873" cy="5684933"/>
          </a:xfrm>
          <a:prstGeom prst="rect">
            <a:avLst/>
          </a:prstGeom>
          <a:noFill/>
          <a:ln cap="flat">
            <a:noFill/>
          </a:ln>
        </p:spPr>
      </p:pic>
      <p:sp>
        <p:nvSpPr>
          <p:cNvPr id="5" name="矩形 1"/>
          <p:cNvSpPr/>
          <p:nvPr/>
        </p:nvSpPr>
        <p:spPr>
          <a:xfrm>
            <a:off x="7503793" y="945270"/>
            <a:ext cx="133823" cy="3528392"/>
          </a:xfrm>
          <a:prstGeom prst="rect">
            <a:avLst/>
          </a:prstGeom>
          <a:solidFill>
            <a:srgbClr val="FFFFFF"/>
          </a:solidFill>
          <a:ln cap="flat">
            <a:noFill/>
            <a:prstDash val="solid"/>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sp>
        <p:nvSpPr>
          <p:cNvPr id="6" name="矩形 6"/>
          <p:cNvSpPr/>
          <p:nvPr/>
        </p:nvSpPr>
        <p:spPr>
          <a:xfrm>
            <a:off x="6732240" y="945270"/>
            <a:ext cx="2088232" cy="3528392"/>
          </a:xfrm>
          <a:prstGeom prst="rect">
            <a:avLst/>
          </a:prstGeom>
          <a:solidFill>
            <a:srgbClr val="9DC3E6">
              <a:alpha val="50000"/>
            </a:srgbClr>
          </a:solidFill>
          <a:ln w="12701" cap="flat">
            <a:solidFill>
              <a:srgbClr val="9DC3E6">
                <a:alpha val="50000"/>
              </a:srgbClr>
            </a:solidFill>
            <a:prstDash val="solid"/>
            <a:miter/>
          </a:ln>
        </p:spPr>
        <p:txBody>
          <a:bodyPr vert="horz" wrap="square" lIns="68580" tIns="34290" rIns="68580" bIns="34290" anchor="ctr" anchorCtr="1" compatLnSpc="1">
            <a:noAutofit/>
          </a:bodyPr>
          <a:lstStyle/>
          <a:p>
            <a:pPr marL="201213" indent="-201213"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2000" kern="0" dirty="0">
                <a:solidFill>
                  <a:srgbClr val="000000"/>
                </a:solidFill>
                <a:latin typeface="Times New Roman" pitchFamily="18"/>
                <a:ea typeface="標楷體" pitchFamily="65"/>
                <a:cs typeface="Times New Roman" pitchFamily="18"/>
              </a:rPr>
              <a:t>試題保有過往的特色，同時更能貼近公民所需的「</a:t>
            </a:r>
            <a:r>
              <a:rPr lang="zh-TW" altLang="en-US" sz="2000" kern="0" dirty="0">
                <a:solidFill>
                  <a:srgbClr val="0000FF"/>
                </a:solidFill>
                <a:latin typeface="Times New Roman" pitchFamily="18"/>
                <a:ea typeface="標楷體" pitchFamily="65"/>
                <a:cs typeface="Times New Roman" pitchFamily="18"/>
              </a:rPr>
              <a:t>多元識讀能力</a:t>
            </a:r>
            <a:r>
              <a:rPr lang="zh-TW" altLang="en-US" sz="2000" kern="0" dirty="0">
                <a:solidFill>
                  <a:srgbClr val="000000"/>
                </a:solidFill>
                <a:latin typeface="Times New Roman" pitchFamily="18"/>
                <a:ea typeface="標楷體" pitchFamily="65"/>
                <a:cs typeface="Times New Roman" pitchFamily="18"/>
              </a:rPr>
              <a:t>」。</a:t>
            </a:r>
            <a:endParaRPr lang="en-US" sz="2000" kern="0" dirty="0">
              <a:solidFill>
                <a:srgbClr val="000000"/>
              </a:solidFill>
              <a:latin typeface="Times New Roman" pitchFamily="18"/>
              <a:ea typeface="標楷體" pitchFamily="65"/>
              <a:cs typeface="Times New Roman" pitchFamily="18"/>
            </a:endParaRPr>
          </a:p>
          <a:p>
            <a:pPr marL="201213" indent="-201213" defTabSz="685800" fontAlgn="auto" hangingPunct="0">
              <a:spcBef>
                <a:spcPts val="900"/>
              </a:spcBef>
              <a:spcAft>
                <a:spcPts val="0"/>
              </a:spcAft>
              <a:buSzPct val="100000"/>
              <a:buAutoNum type="arabicPeriod"/>
              <a:defRPr sz="1800" b="0" i="0" u="none" strike="noStrike" kern="0" cap="none" spc="0" baseline="0">
                <a:solidFill>
                  <a:srgbClr val="000000"/>
                </a:solidFill>
                <a:uFillTx/>
              </a:defRPr>
            </a:pPr>
            <a:r>
              <a:rPr lang="zh-TW" altLang="en-US" sz="2000" kern="0" dirty="0">
                <a:solidFill>
                  <a:srgbClr val="000000"/>
                </a:solidFill>
                <a:latin typeface="Times New Roman" pitchFamily="18"/>
                <a:ea typeface="標楷體" pitchFamily="65"/>
                <a:cs typeface="Times New Roman" pitchFamily="18"/>
              </a:rPr>
              <a:t>本題為</a:t>
            </a:r>
            <a:r>
              <a:rPr lang="zh-TW" altLang="en-US" sz="2000" kern="0" dirty="0">
                <a:solidFill>
                  <a:srgbClr val="0000FF"/>
                </a:solidFill>
                <a:latin typeface="Times New Roman" pitchFamily="18"/>
                <a:ea typeface="標楷體" pitchFamily="65"/>
                <a:cs typeface="Times New Roman" pitchFamily="18"/>
              </a:rPr>
              <a:t>任務導向</a:t>
            </a:r>
            <a:r>
              <a:rPr lang="zh-TW" altLang="en-US" sz="2000" kern="0" dirty="0">
                <a:solidFill>
                  <a:srgbClr val="000000"/>
                </a:solidFill>
                <a:latin typeface="Times New Roman" pitchFamily="18"/>
                <a:ea typeface="標楷體" pitchFamily="65"/>
                <a:cs typeface="Times New Roman" pitchFamily="18"/>
              </a:rPr>
              <a:t>的寫作試題類型，藉此反映</a:t>
            </a:r>
            <a:r>
              <a:rPr lang="zh-TW" altLang="en-US" sz="2000" kern="0" dirty="0">
                <a:solidFill>
                  <a:srgbClr val="0000FF"/>
                </a:solidFill>
                <a:latin typeface="Times New Roman" pitchFamily="18"/>
                <a:ea typeface="標楷體" pitchFamily="65"/>
                <a:cs typeface="Times New Roman" pitchFamily="18"/>
              </a:rPr>
              <a:t>實用性學習</a:t>
            </a:r>
            <a:r>
              <a:rPr lang="zh-TW" altLang="en-US" sz="2000" kern="0" dirty="0">
                <a:solidFill>
                  <a:srgbClr val="000000"/>
                </a:solidFill>
                <a:latin typeface="Times New Roman" pitchFamily="18"/>
                <a:ea typeface="標楷體" pitchFamily="65"/>
                <a:cs typeface="Times New Roman" pitchFamily="18"/>
              </a:rPr>
              <a:t>。</a:t>
            </a:r>
          </a:p>
        </p:txBody>
      </p:sp>
      <p:pic>
        <p:nvPicPr>
          <p:cNvPr id="7" name="圖片 11"/>
          <p:cNvPicPr>
            <a:picLocks noChangeAspect="1"/>
          </p:cNvPicPr>
          <p:nvPr/>
        </p:nvPicPr>
        <p:blipFill>
          <a:blip r:embed="rId4"/>
          <a:stretch>
            <a:fillRect/>
          </a:stretch>
        </p:blipFill>
        <p:spPr>
          <a:xfrm rot="10799991" flipH="1">
            <a:off x="2195736" y="4237557"/>
            <a:ext cx="648072" cy="472210"/>
          </a:xfrm>
          <a:prstGeom prst="rect">
            <a:avLst/>
          </a:prstGeom>
          <a:noFill/>
          <a:ln cap="flat">
            <a:noFill/>
          </a:ln>
        </p:spPr>
      </p:pic>
      <p:pic>
        <p:nvPicPr>
          <p:cNvPr id="8" name="圖片 11"/>
          <p:cNvPicPr>
            <a:picLocks noChangeAspect="1"/>
          </p:cNvPicPr>
          <p:nvPr/>
        </p:nvPicPr>
        <p:blipFill>
          <a:blip r:embed="rId4"/>
          <a:stretch>
            <a:fillRect/>
          </a:stretch>
        </p:blipFill>
        <p:spPr>
          <a:xfrm rot="10799991" flipH="1">
            <a:off x="5148063" y="4235205"/>
            <a:ext cx="1368153" cy="472210"/>
          </a:xfrm>
          <a:prstGeom prst="rect">
            <a:avLst/>
          </a:prstGeom>
          <a:noFill/>
          <a:ln cap="flat">
            <a:noFill/>
          </a:ln>
        </p:spPr>
      </p:pic>
      <p:pic>
        <p:nvPicPr>
          <p:cNvPr id="9" name="圖片 11"/>
          <p:cNvPicPr>
            <a:picLocks noChangeAspect="1"/>
          </p:cNvPicPr>
          <p:nvPr/>
        </p:nvPicPr>
        <p:blipFill>
          <a:blip r:embed="rId4"/>
          <a:stretch>
            <a:fillRect/>
          </a:stretch>
        </p:blipFill>
        <p:spPr>
          <a:xfrm rot="10799991" flipH="1">
            <a:off x="3059832" y="4509126"/>
            <a:ext cx="1512167" cy="472210"/>
          </a:xfrm>
          <a:prstGeom prst="rect">
            <a:avLst/>
          </a:prstGeom>
          <a:noFill/>
          <a:ln cap="flat">
            <a:noFill/>
          </a:ln>
        </p:spPr>
      </p:pic>
      <p:pic>
        <p:nvPicPr>
          <p:cNvPr id="10" name="圖片 11"/>
          <p:cNvPicPr>
            <a:picLocks noChangeAspect="1"/>
          </p:cNvPicPr>
          <p:nvPr/>
        </p:nvPicPr>
        <p:blipFill>
          <a:blip r:embed="rId4"/>
          <a:stretch>
            <a:fillRect/>
          </a:stretch>
        </p:blipFill>
        <p:spPr>
          <a:xfrm rot="10799991" flipH="1">
            <a:off x="4932038" y="4575971"/>
            <a:ext cx="1224137" cy="472210"/>
          </a:xfrm>
          <a:prstGeom prst="rect">
            <a:avLst/>
          </a:prstGeom>
          <a:noFill/>
          <a:ln cap="flat">
            <a:noFill/>
          </a:ln>
        </p:spPr>
      </p:pic>
      <p:pic>
        <p:nvPicPr>
          <p:cNvPr id="11" name="圖片 11"/>
          <p:cNvPicPr>
            <a:picLocks noChangeAspect="1"/>
          </p:cNvPicPr>
          <p:nvPr/>
        </p:nvPicPr>
        <p:blipFill>
          <a:blip r:embed="rId4"/>
          <a:stretch>
            <a:fillRect/>
          </a:stretch>
        </p:blipFill>
        <p:spPr>
          <a:xfrm rot="10799991" flipH="1">
            <a:off x="6732239" y="1867804"/>
            <a:ext cx="2232249" cy="913124"/>
          </a:xfrm>
          <a:prstGeom prst="rect">
            <a:avLst/>
          </a:prstGeom>
          <a:noFill/>
          <a:ln cap="flat">
            <a:noFill/>
          </a:ln>
        </p:spPr>
      </p:pic>
    </p:spTree>
    <p:extLst>
      <p:ext uri="{BB962C8B-B14F-4D97-AF65-F5344CB8AC3E}">
        <p14:creationId xmlns:p14="http://schemas.microsoft.com/office/powerpoint/2010/main" val="101100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noGrp="1"/>
          </p:cNvSpPr>
          <p:nvPr>
            <p:ph type="title" idx="4294967295"/>
          </p:nvPr>
        </p:nvSpPr>
        <p:spPr>
          <a:xfrm>
            <a:off x="0" y="857250"/>
            <a:ext cx="973431" cy="5143500"/>
          </a:xfrm>
        </p:spPr>
        <p:txBody>
          <a:bodyPr vert="eaVert" anchorCtr="1"/>
          <a:lstStyle/>
          <a:p>
            <a:pPr lvl="0" algn="ctr" hangingPunct="0">
              <a:lnSpc>
                <a:spcPct val="100000"/>
              </a:lnSpc>
            </a:pPr>
            <a:r>
              <a:rPr lang="zh-TW" altLang="en-US" sz="3600" b="1">
                <a:latin typeface="標楷體" pitchFamily="65"/>
                <a:ea typeface="標楷體" pitchFamily="65"/>
                <a:cs typeface="Times New Roman" pitchFamily="18"/>
              </a:rPr>
              <a:t>寫作測驗示例</a:t>
            </a:r>
            <a:endParaRPr lang="en-US" sz="3600" b="1">
              <a:latin typeface="標楷體" pitchFamily="65"/>
              <a:ea typeface="標楷體" pitchFamily="65"/>
              <a:cs typeface="Times New Roman" pitchFamily="18"/>
            </a:endParaRPr>
          </a:p>
        </p:txBody>
      </p:sp>
      <p:sp>
        <p:nvSpPr>
          <p:cNvPr id="3" name="矩形 1"/>
          <p:cNvSpPr/>
          <p:nvPr/>
        </p:nvSpPr>
        <p:spPr>
          <a:xfrm>
            <a:off x="6251026" y="1527283"/>
            <a:ext cx="223221" cy="1655377"/>
          </a:xfrm>
          <a:prstGeom prst="rect">
            <a:avLst/>
          </a:prstGeom>
          <a:solidFill>
            <a:srgbClr val="FFFFFF"/>
          </a:solidFill>
          <a:ln cap="flat">
            <a:noFill/>
            <a:prstDash val="solid"/>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sp>
        <p:nvSpPr>
          <p:cNvPr id="4" name="投影片編號版面配置區 1"/>
          <p:cNvSpPr txBox="1"/>
          <p:nvPr/>
        </p:nvSpPr>
        <p:spPr>
          <a:xfrm>
            <a:off x="8796091" y="5645088"/>
            <a:ext cx="394142" cy="273847"/>
          </a:xfrm>
          <a:prstGeom prst="rect">
            <a:avLst/>
          </a:prstGeom>
          <a:noFill/>
          <a:ln cap="flat">
            <a:noFill/>
          </a:ln>
        </p:spPr>
        <p:txBody>
          <a:bodyPr vert="horz" wrap="square" lIns="68580" tIns="34290" rIns="68580" bIns="34290" anchor="ctr" anchorCtr="0" compatLnSpc="1">
            <a:noAutofit/>
          </a:bodyPr>
          <a:lstStyle/>
          <a:p>
            <a:pPr defTabSz="685800" fontAlgn="auto">
              <a:spcBef>
                <a:spcPts val="0"/>
              </a:spcBef>
              <a:spcAft>
                <a:spcPts val="0"/>
              </a:spcAft>
              <a:defRPr sz="1800" b="0" i="0" u="none" strike="noStrike" kern="0" cap="none" spc="0" baseline="0">
                <a:solidFill>
                  <a:srgbClr val="000000"/>
                </a:solidFill>
                <a:uFillTx/>
              </a:defRPr>
            </a:pPr>
            <a:fld id="{85FE5157-E191-4606-B3B6-D41BF80359F5}" type="slidenum">
              <a:rPr lang="en-US" altLang="zh-TW" sz="1200" kern="0">
                <a:solidFill>
                  <a:srgbClr val="000000"/>
                </a:solidFill>
                <a:latin typeface="Arial" pitchFamily="34"/>
                <a:cs typeface="Arial" pitchFamily="34"/>
              </a:rPr>
              <a:pPr defTabSz="685800" fontAlgn="auto">
                <a:spcBef>
                  <a:spcPts val="0"/>
                </a:spcBef>
                <a:spcAft>
                  <a:spcPts val="0"/>
                </a:spcAft>
                <a:defRPr sz="1800" b="0" i="0" u="none" strike="noStrike" kern="0" cap="none" spc="0" baseline="0">
                  <a:solidFill>
                    <a:srgbClr val="000000"/>
                  </a:solidFill>
                  <a:uFillTx/>
                </a:defRPr>
              </a:pPr>
              <a:t>22</a:t>
            </a:fld>
            <a:endParaRPr lang="zh-TW" altLang="en-US" sz="1200">
              <a:solidFill>
                <a:srgbClr val="000000"/>
              </a:solidFill>
              <a:latin typeface="Arial" pitchFamily="34"/>
              <a:ea typeface="標楷體" pitchFamily="65"/>
              <a:cs typeface="Arial" pitchFamily="34"/>
            </a:endParaRPr>
          </a:p>
        </p:txBody>
      </p:sp>
      <p:pic>
        <p:nvPicPr>
          <p:cNvPr id="5" name="圖片 4" descr="一張含有 文字, 螢幕擷取畫面, 字型, 數字 的圖片&#10;&#10;自動產生的描述"/>
          <p:cNvPicPr>
            <a:picLocks noChangeAspect="1"/>
          </p:cNvPicPr>
          <p:nvPr/>
        </p:nvPicPr>
        <p:blipFill>
          <a:blip r:embed="rId3"/>
          <a:srcRect l="355" t="86951" r="1776" b="1228"/>
          <a:stretch>
            <a:fillRect/>
          </a:stretch>
        </p:blipFill>
        <p:spPr>
          <a:xfrm>
            <a:off x="859197" y="5242159"/>
            <a:ext cx="5048859" cy="705517"/>
          </a:xfrm>
          <a:prstGeom prst="rect">
            <a:avLst/>
          </a:prstGeom>
          <a:noFill/>
          <a:ln cap="flat">
            <a:noFill/>
          </a:ln>
        </p:spPr>
      </p:pic>
      <p:pic>
        <p:nvPicPr>
          <p:cNvPr id="6" name="圖片 6" descr="一張含有 文字, 螢幕擷取畫面, 字型, 數字 的圖片&#10;&#10;自動產生的描述"/>
          <p:cNvPicPr>
            <a:picLocks noChangeAspect="1"/>
          </p:cNvPicPr>
          <p:nvPr/>
        </p:nvPicPr>
        <p:blipFill>
          <a:blip r:embed="rId3"/>
          <a:srcRect l="355" t="13645" r="1776" b="24183"/>
          <a:stretch>
            <a:fillRect/>
          </a:stretch>
        </p:blipFill>
        <p:spPr>
          <a:xfrm>
            <a:off x="847450" y="1412967"/>
            <a:ext cx="5048859" cy="3710493"/>
          </a:xfrm>
          <a:prstGeom prst="rect">
            <a:avLst/>
          </a:prstGeom>
          <a:noFill/>
          <a:ln cap="flat">
            <a:noFill/>
          </a:ln>
        </p:spPr>
      </p:pic>
      <p:pic>
        <p:nvPicPr>
          <p:cNvPr id="7" name="圖片 7" descr="一張含有 文字, 螢幕擷取畫面, 字型, 數字 的圖片&#10;&#10;自動產生的描述"/>
          <p:cNvPicPr>
            <a:picLocks noChangeAspect="1"/>
          </p:cNvPicPr>
          <p:nvPr/>
        </p:nvPicPr>
        <p:blipFill>
          <a:blip r:embed="rId3"/>
          <a:srcRect l="355" t="1776" r="1776" b="93773"/>
          <a:stretch>
            <a:fillRect/>
          </a:stretch>
        </p:blipFill>
        <p:spPr>
          <a:xfrm>
            <a:off x="847443" y="931728"/>
            <a:ext cx="5048859" cy="265672"/>
          </a:xfrm>
          <a:prstGeom prst="rect">
            <a:avLst/>
          </a:prstGeom>
          <a:noFill/>
          <a:ln cap="flat">
            <a:noFill/>
          </a:ln>
        </p:spPr>
      </p:pic>
      <p:grpSp>
        <p:nvGrpSpPr>
          <p:cNvPr id="8" name="群組 11"/>
          <p:cNvGrpSpPr/>
          <p:nvPr/>
        </p:nvGrpSpPr>
        <p:grpSpPr>
          <a:xfrm>
            <a:off x="847443" y="857251"/>
            <a:ext cx="5135571" cy="5080433"/>
            <a:chOff x="1129924" y="0"/>
            <a:chExt cx="6847428" cy="6773911"/>
          </a:xfrm>
        </p:grpSpPr>
        <p:sp>
          <p:nvSpPr>
            <p:cNvPr id="9" name="矩形 21"/>
            <p:cNvSpPr/>
            <p:nvPr/>
          </p:nvSpPr>
          <p:spPr>
            <a:xfrm>
              <a:off x="1129924" y="70765"/>
              <a:ext cx="6670785" cy="6703146"/>
            </a:xfrm>
            <a:prstGeom prst="rect">
              <a:avLst/>
            </a:prstGeom>
            <a:noFill/>
            <a:ln w="28575" cap="flat">
              <a:solidFill>
                <a:srgbClr val="9DC3E6"/>
              </a:solidFill>
              <a:prstDash val="solid"/>
              <a:miter/>
            </a:ln>
          </p:spPr>
          <p:txBody>
            <a:bodyPr vert="horz" wrap="square" lIns="68580" tIns="34290" rIns="68580" bIns="34290" anchor="ctr" anchorCtr="0" compatLnSpc="1">
              <a:noAutofit/>
            </a:bodyPr>
            <a:lstStyle/>
            <a:p>
              <a:pPr defTabSz="685800" fontAlgn="auto" hangingPunct="0">
                <a:spcBef>
                  <a:spcPts val="0"/>
                </a:spcBef>
                <a:spcAft>
                  <a:spcPts val="0"/>
                </a:spcAft>
                <a:defRPr sz="1800" b="0" i="0" u="none" strike="noStrike" kern="0" cap="none" spc="0" baseline="0">
                  <a:solidFill>
                    <a:srgbClr val="000000"/>
                  </a:solidFill>
                  <a:uFillTx/>
                </a:defRPr>
              </a:pPr>
              <a:endParaRPr lang="en-US" sz="1350">
                <a:solidFill>
                  <a:srgbClr val="000000"/>
                </a:solidFill>
                <a:latin typeface="Times" pitchFamily="18"/>
                <a:ea typeface="標楷體" pitchFamily="65"/>
              </a:endParaRPr>
            </a:p>
          </p:txBody>
        </p:sp>
        <p:sp>
          <p:nvSpPr>
            <p:cNvPr id="10" name="矩形 5"/>
            <p:cNvSpPr/>
            <p:nvPr/>
          </p:nvSpPr>
          <p:spPr>
            <a:xfrm>
              <a:off x="7630466" y="0"/>
              <a:ext cx="346886" cy="3429000"/>
            </a:xfrm>
            <a:prstGeom prst="rect">
              <a:avLst/>
            </a:prstGeom>
            <a:solidFill>
              <a:srgbClr val="FFFFFF"/>
            </a:solidFill>
            <a:ln cap="flat">
              <a:noFill/>
              <a:prstDash val="solid"/>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grpSp>
      <p:sp>
        <p:nvSpPr>
          <p:cNvPr id="11" name="矩形 6"/>
          <p:cNvSpPr/>
          <p:nvPr/>
        </p:nvSpPr>
        <p:spPr>
          <a:xfrm>
            <a:off x="5722850" y="902444"/>
            <a:ext cx="3343042" cy="2526556"/>
          </a:xfrm>
          <a:prstGeom prst="rect">
            <a:avLst/>
          </a:prstGeom>
          <a:solidFill>
            <a:srgbClr val="9DC3E6">
              <a:alpha val="50000"/>
            </a:srgbClr>
          </a:solidFill>
          <a:ln w="12701" cap="flat">
            <a:solidFill>
              <a:srgbClr val="9DC3E6">
                <a:alpha val="50000"/>
              </a:srgbClr>
            </a:solidFill>
            <a:prstDash val="solid"/>
            <a:miter/>
          </a:ln>
        </p:spPr>
        <p:txBody>
          <a:bodyPr vert="horz" wrap="square" lIns="68580" tIns="34290" rIns="68580" bIns="34290" anchor="ctr" anchorCtr="1" compatLnSpc="1">
            <a:noAutofit/>
          </a:bodyPr>
          <a:lstStyle/>
          <a:p>
            <a:pPr marL="200981" indent="-200981" algn="just" defTabSz="685800" fontAlgn="auto" hangingPunct="0">
              <a:spcBef>
                <a:spcPts val="0"/>
              </a:spcBef>
              <a:spcAft>
                <a:spcPts val="0"/>
              </a:spcAft>
              <a:buSzPct val="100000"/>
              <a:buAutoNum type="arabicPeriod"/>
              <a:defRPr sz="1800" b="0" i="0" u="none" strike="noStrike" kern="0" cap="none" spc="0" baseline="0">
                <a:solidFill>
                  <a:srgbClr val="000000"/>
                </a:solidFill>
                <a:uFillTx/>
              </a:defRPr>
            </a:pPr>
            <a:r>
              <a:rPr lang="zh-TW" altLang="en-US" sz="1650" kern="0">
                <a:solidFill>
                  <a:srgbClr val="000000"/>
                </a:solidFill>
                <a:latin typeface="Times New Roman"/>
                <a:ea typeface="標楷體" pitchFamily="65"/>
                <a:cs typeface="Times New Roman"/>
              </a:rPr>
              <a:t>試題可能以圖例、新聞報章、問卷調查等不同類型資訊做為引導素材；指示自訂題目、閱讀理解闡釋、續寫、書信應用等各類寫作任務。</a:t>
            </a:r>
            <a:endParaRPr lang="zh-TW" altLang="en-US" sz="1350" kern="0">
              <a:solidFill>
                <a:srgbClr val="000000"/>
              </a:solidFill>
              <a:latin typeface="Calibri"/>
              <a:ea typeface="新細明體" pitchFamily="18"/>
            </a:endParaRPr>
          </a:p>
          <a:p>
            <a:pPr marL="200981" indent="-200981" algn="just" defTabSz="685800" fontAlgn="auto" hangingPunct="0">
              <a:spcBef>
                <a:spcPts val="900"/>
              </a:spcBef>
              <a:spcAft>
                <a:spcPts val="0"/>
              </a:spcAft>
              <a:buSzPct val="100000"/>
              <a:buAutoNum type="arabicPeriod"/>
              <a:defRPr sz="1800" b="0" i="0" u="none" strike="noStrike" kern="0" cap="none" spc="0" baseline="0">
                <a:solidFill>
                  <a:srgbClr val="000000"/>
                </a:solidFill>
                <a:uFillTx/>
              </a:defRPr>
            </a:pPr>
            <a:r>
              <a:rPr lang="zh-TW" altLang="en-US" sz="1650" kern="0">
                <a:solidFill>
                  <a:srgbClr val="000000"/>
                </a:solidFill>
                <a:latin typeface="Times New Roman"/>
                <a:ea typeface="標楷體" pitchFamily="65"/>
                <a:cs typeface="Times New Roman"/>
              </a:rPr>
              <a:t>保有過往的特色，同時更貼近公民所需的</a:t>
            </a:r>
            <a:r>
              <a:rPr lang="zh-TW" altLang="en-US" sz="1650" kern="0">
                <a:solidFill>
                  <a:srgbClr val="0000FF"/>
                </a:solidFill>
                <a:latin typeface="Times New Roman" pitchFamily="18"/>
                <a:ea typeface="標楷體" pitchFamily="65"/>
                <a:cs typeface="Times New Roman" pitchFamily="18"/>
              </a:rPr>
              <a:t>多元識讀能力</a:t>
            </a:r>
            <a:r>
              <a:rPr lang="zh-TW" altLang="en-US" sz="1650" kern="0">
                <a:solidFill>
                  <a:srgbClr val="000000"/>
                </a:solidFill>
                <a:latin typeface="Times New Roman"/>
                <a:ea typeface="標楷體" pitchFamily="65"/>
                <a:cs typeface="Times New Roman"/>
              </a:rPr>
              <a:t>，真實反映國語文學習運用於</a:t>
            </a:r>
            <a:r>
              <a:rPr lang="zh-TW" altLang="en-US" sz="1650" kern="0">
                <a:solidFill>
                  <a:srgbClr val="0000FF"/>
                </a:solidFill>
                <a:latin typeface="Times New Roman" pitchFamily="18"/>
                <a:ea typeface="標楷體" pitchFamily="65"/>
                <a:cs typeface="Times New Roman" pitchFamily="18"/>
              </a:rPr>
              <a:t>個人表達</a:t>
            </a:r>
            <a:r>
              <a:rPr lang="zh-TW" altLang="en-US" sz="1650" kern="0">
                <a:solidFill>
                  <a:srgbClr val="000000"/>
                </a:solidFill>
                <a:latin typeface="Times New Roman"/>
                <a:ea typeface="標楷體" pitchFamily="65"/>
                <a:cs typeface="Times New Roman"/>
              </a:rPr>
              <a:t>或</a:t>
            </a:r>
            <a:r>
              <a:rPr lang="zh-TW" altLang="en-US" sz="1650" kern="0">
                <a:solidFill>
                  <a:srgbClr val="0000FF"/>
                </a:solidFill>
                <a:latin typeface="Times New Roman" pitchFamily="18"/>
                <a:ea typeface="標楷體" pitchFamily="65"/>
                <a:cs typeface="Times New Roman" pitchFamily="18"/>
              </a:rPr>
              <a:t>人際溝通</a:t>
            </a:r>
            <a:r>
              <a:rPr lang="zh-TW" altLang="en-US" sz="1650" kern="0">
                <a:solidFill>
                  <a:srgbClr val="000000"/>
                </a:solidFill>
                <a:latin typeface="Times New Roman"/>
                <a:ea typeface="標楷體" pitchFamily="65"/>
                <a:cs typeface="Times New Roman"/>
              </a:rPr>
              <a:t>的成果。</a:t>
            </a:r>
          </a:p>
        </p:txBody>
      </p:sp>
      <p:pic>
        <p:nvPicPr>
          <p:cNvPr id="12" name="圖片 11"/>
          <p:cNvPicPr>
            <a:picLocks noChangeAspect="1"/>
          </p:cNvPicPr>
          <p:nvPr/>
        </p:nvPicPr>
        <p:blipFill>
          <a:blip r:embed="rId4"/>
          <a:stretch>
            <a:fillRect/>
          </a:stretch>
        </p:blipFill>
        <p:spPr>
          <a:xfrm rot="10799991" flipH="1">
            <a:off x="6569287" y="2564906"/>
            <a:ext cx="1885597" cy="432048"/>
          </a:xfrm>
          <a:prstGeom prst="rect">
            <a:avLst/>
          </a:prstGeom>
          <a:noFill/>
          <a:ln cap="flat">
            <a:noFill/>
          </a:ln>
        </p:spPr>
      </p:pic>
      <p:pic>
        <p:nvPicPr>
          <p:cNvPr id="14" name="圖片 11"/>
          <p:cNvPicPr>
            <a:picLocks noChangeAspect="1"/>
          </p:cNvPicPr>
          <p:nvPr/>
        </p:nvPicPr>
        <p:blipFill>
          <a:blip r:embed="rId4"/>
          <a:stretch>
            <a:fillRect/>
          </a:stretch>
        </p:blipFill>
        <p:spPr>
          <a:xfrm rot="10799991" flipH="1">
            <a:off x="3581397" y="4339863"/>
            <a:ext cx="730732" cy="472210"/>
          </a:xfrm>
          <a:prstGeom prst="rect">
            <a:avLst/>
          </a:prstGeom>
          <a:noFill/>
          <a:ln cap="flat">
            <a:noFill/>
          </a:ln>
        </p:spPr>
      </p:pic>
      <p:pic>
        <p:nvPicPr>
          <p:cNvPr id="15" name="圖片 11"/>
          <p:cNvPicPr>
            <a:picLocks noChangeAspect="1"/>
          </p:cNvPicPr>
          <p:nvPr/>
        </p:nvPicPr>
        <p:blipFill>
          <a:blip r:embed="rId4"/>
          <a:stretch>
            <a:fillRect/>
          </a:stretch>
        </p:blipFill>
        <p:spPr>
          <a:xfrm rot="10799991" flipH="1">
            <a:off x="1545187" y="4561590"/>
            <a:ext cx="929141" cy="472210"/>
          </a:xfrm>
          <a:prstGeom prst="rect">
            <a:avLst/>
          </a:prstGeom>
          <a:noFill/>
          <a:ln cap="flat">
            <a:noFill/>
          </a:ln>
        </p:spPr>
      </p:pic>
      <p:pic>
        <p:nvPicPr>
          <p:cNvPr id="16" name="圖片 11"/>
          <p:cNvPicPr>
            <a:picLocks noChangeAspect="1"/>
          </p:cNvPicPr>
          <p:nvPr/>
        </p:nvPicPr>
        <p:blipFill>
          <a:blip r:embed="rId4"/>
          <a:stretch>
            <a:fillRect/>
          </a:stretch>
        </p:blipFill>
        <p:spPr>
          <a:xfrm rot="10799991" flipH="1">
            <a:off x="3178017" y="4616329"/>
            <a:ext cx="984412" cy="472210"/>
          </a:xfrm>
          <a:prstGeom prst="rect">
            <a:avLst/>
          </a:prstGeom>
          <a:noFill/>
          <a:ln cap="flat">
            <a:noFill/>
          </a:ln>
        </p:spPr>
      </p:pic>
      <p:pic>
        <p:nvPicPr>
          <p:cNvPr id="17" name="圖片 11"/>
          <p:cNvPicPr>
            <a:picLocks noChangeAspect="1"/>
          </p:cNvPicPr>
          <p:nvPr/>
        </p:nvPicPr>
        <p:blipFill>
          <a:blip r:embed="rId4"/>
          <a:stretch>
            <a:fillRect/>
          </a:stretch>
        </p:blipFill>
        <p:spPr>
          <a:xfrm rot="10799991" flipH="1">
            <a:off x="2067282" y="4862428"/>
            <a:ext cx="1224137" cy="472210"/>
          </a:xfrm>
          <a:prstGeom prst="rect">
            <a:avLst/>
          </a:prstGeom>
          <a:noFill/>
          <a:ln cap="flat">
            <a:noFill/>
          </a:ln>
        </p:spPr>
      </p:pic>
    </p:spTree>
    <p:extLst>
      <p:ext uri="{BB962C8B-B14F-4D97-AF65-F5344CB8AC3E}">
        <p14:creationId xmlns:p14="http://schemas.microsoft.com/office/powerpoint/2010/main" val="81979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a:extLst>
              <a:ext uri="{FF2B5EF4-FFF2-40B4-BE49-F238E27FC236}">
                <a16:creationId xmlns:a16="http://schemas.microsoft.com/office/drawing/2014/main" id="{7FCE1AB2-2025-4BDA-83CA-53B7D8806545}"/>
              </a:ext>
            </a:extLst>
          </p:cNvPr>
          <p:cNvSpPr>
            <a:spLocks noGrp="1"/>
          </p:cNvSpPr>
          <p:nvPr>
            <p:ph type="title"/>
          </p:nvPr>
        </p:nvSpPr>
        <p:spPr>
          <a:xfrm>
            <a:off x="-36512" y="405726"/>
            <a:ext cx="4392488" cy="1152128"/>
          </a:xfrm>
        </p:spPr>
        <p:txBody>
          <a:bodyPr/>
          <a:lstStyle/>
          <a:p>
            <a:pPr algn="l"/>
            <a:r>
              <a:rPr lang="zh-TW" altLang="en-US" sz="6000" dirty="0">
                <a:solidFill>
                  <a:srgbClr val="0000FF"/>
                </a:solidFill>
                <a:latin typeface="標楷體" panose="03000509000000000000" pitchFamily="65" charset="-120"/>
                <a:ea typeface="標楷體" panose="03000509000000000000" pitchFamily="65" charset="-120"/>
              </a:rPr>
              <a:t>素養導向！</a:t>
            </a:r>
            <a:endParaRPr lang="zh-TW" altLang="en-US" sz="6000" dirty="0">
              <a:solidFill>
                <a:srgbClr val="0000FF"/>
              </a:solidFill>
            </a:endParaRPr>
          </a:p>
        </p:txBody>
      </p:sp>
      <p:graphicFrame>
        <p:nvGraphicFramePr>
          <p:cNvPr id="2" name="資料庫圖表 1">
            <a:extLst>
              <a:ext uri="{FF2B5EF4-FFF2-40B4-BE49-F238E27FC236}">
                <a16:creationId xmlns:a16="http://schemas.microsoft.com/office/drawing/2014/main" id="{9A3472DB-FB12-4A55-99BD-30E4E2DB9151}"/>
              </a:ext>
            </a:extLst>
          </p:cNvPr>
          <p:cNvGraphicFramePr/>
          <p:nvPr>
            <p:extLst>
              <p:ext uri="{D42A27DB-BD31-4B8C-83A1-F6EECF244321}">
                <p14:modId xmlns:p14="http://schemas.microsoft.com/office/powerpoint/2010/main" val="404237918"/>
              </p:ext>
            </p:extLst>
          </p:nvPr>
        </p:nvGraphicFramePr>
        <p:xfrm>
          <a:off x="448816" y="1700808"/>
          <a:ext cx="8208912" cy="4526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標題 10">
            <a:extLst>
              <a:ext uri="{FF2B5EF4-FFF2-40B4-BE49-F238E27FC236}">
                <a16:creationId xmlns:a16="http://schemas.microsoft.com/office/drawing/2014/main" id="{7FCE1AB2-2025-4BDA-83CA-53B7D8806545}"/>
              </a:ext>
            </a:extLst>
          </p:cNvPr>
          <p:cNvSpPr txBox="1">
            <a:spLocks/>
          </p:cNvSpPr>
          <p:nvPr/>
        </p:nvSpPr>
        <p:spPr bwMode="auto">
          <a:xfrm>
            <a:off x="3851920" y="405726"/>
            <a:ext cx="552734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accent1">
                    <a:lumMod val="75000"/>
                  </a:schemeClr>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6000" dirty="0">
                <a:solidFill>
                  <a:srgbClr val="FF0000"/>
                </a:solidFill>
                <a:latin typeface="標楷體" panose="03000509000000000000" pitchFamily="65" charset="-120"/>
                <a:ea typeface="標楷體" panose="03000509000000000000" pitchFamily="65" charset="-120"/>
              </a:rPr>
              <a:t>可不是吃素的！</a:t>
            </a:r>
            <a:endParaRPr kumimoji="0" lang="zh-TW" altLang="en-US" sz="6000" dirty="0">
              <a:solidFill>
                <a:srgbClr val="FF0000"/>
              </a:solidFill>
            </a:endParaRPr>
          </a:p>
        </p:txBody>
      </p:sp>
      <p:sp>
        <p:nvSpPr>
          <p:cNvPr id="3" name="橢圓 2"/>
          <p:cNvSpPr/>
          <p:nvPr/>
        </p:nvSpPr>
        <p:spPr>
          <a:xfrm>
            <a:off x="323528" y="1700808"/>
            <a:ext cx="7848872" cy="20882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6324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2" grpId="0">
        <p:bldAsOne/>
      </p:bldGraphic>
      <p:bldP spid="5"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1660" y="716574"/>
            <a:ext cx="4642340" cy="5893776"/>
          </a:xfrm>
        </p:spPr>
      </p:pic>
      <p:pic>
        <p:nvPicPr>
          <p:cNvPr id="5" name="內容版面配置區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 y="716574"/>
            <a:ext cx="4501661" cy="5893776"/>
          </a:xfrm>
          <a:prstGeom prst="rect">
            <a:avLst/>
          </a:prstGeom>
        </p:spPr>
      </p:pic>
      <p:sp>
        <p:nvSpPr>
          <p:cNvPr id="6" name="文字方塊 5"/>
          <p:cNvSpPr txBox="1"/>
          <p:nvPr/>
        </p:nvSpPr>
        <p:spPr>
          <a:xfrm>
            <a:off x="323528" y="2132856"/>
            <a:ext cx="4456096" cy="1200329"/>
          </a:xfrm>
          <a:prstGeom prst="rect">
            <a:avLst/>
          </a:prstGeom>
          <a:noFill/>
        </p:spPr>
        <p:txBody>
          <a:bodyPr wrap="square" rtlCol="0">
            <a:spAutoFit/>
          </a:bodyPr>
          <a:lstStyle/>
          <a:p>
            <a:r>
              <a:rPr lang="zh-TW" altLang="en-US" sz="5400" dirty="0">
                <a:solidFill>
                  <a:schemeClr val="bg1"/>
                </a:solidFill>
              </a:rPr>
              <a:t>約</a:t>
            </a:r>
            <a:r>
              <a:rPr lang="en-US" altLang="zh-TW" sz="7200" dirty="0">
                <a:solidFill>
                  <a:schemeClr val="bg1"/>
                </a:solidFill>
              </a:rPr>
              <a:t>10000</a:t>
            </a:r>
            <a:endParaRPr lang="zh-TW" altLang="en-US" sz="7200" dirty="0">
              <a:solidFill>
                <a:schemeClr val="bg1"/>
              </a:solidFill>
            </a:endParaRPr>
          </a:p>
        </p:txBody>
      </p:sp>
      <p:sp>
        <p:nvSpPr>
          <p:cNvPr id="8" name="文字方塊 7"/>
          <p:cNvSpPr txBox="1"/>
          <p:nvPr/>
        </p:nvSpPr>
        <p:spPr>
          <a:xfrm>
            <a:off x="204876" y="993502"/>
            <a:ext cx="7967523" cy="1754326"/>
          </a:xfrm>
          <a:prstGeom prst="rect">
            <a:avLst/>
          </a:prstGeom>
          <a:noFill/>
        </p:spPr>
        <p:txBody>
          <a:bodyPr wrap="square" rtlCol="0">
            <a:spAutoFit/>
          </a:bodyPr>
          <a:lstStyle/>
          <a:p>
            <a:r>
              <a:rPr lang="zh-TW" altLang="en-US" sz="5400" dirty="0">
                <a:solidFill>
                  <a:srgbClr val="66FFFF"/>
                </a:solidFill>
                <a:latin typeface="標楷體" panose="03000509000000000000" pitchFamily="65" charset="-120"/>
                <a:ea typeface="標楷體" panose="03000509000000000000" pitchFamily="65" charset="-120"/>
              </a:rPr>
              <a:t>會考國文科、社會科題本</a:t>
            </a:r>
            <a:endParaRPr lang="en-US" altLang="zh-TW" sz="5400" dirty="0">
              <a:solidFill>
                <a:srgbClr val="66FFFF"/>
              </a:solidFill>
              <a:latin typeface="標楷體" panose="03000509000000000000" pitchFamily="65" charset="-120"/>
              <a:ea typeface="標楷體" panose="03000509000000000000" pitchFamily="65" charset="-120"/>
            </a:endParaRPr>
          </a:p>
          <a:p>
            <a:endParaRPr lang="zh-TW" altLang="en-US" sz="5400" dirty="0">
              <a:solidFill>
                <a:srgbClr val="66FFFF"/>
              </a:solidFill>
              <a:latin typeface="標楷體" panose="03000509000000000000" pitchFamily="65" charset="-120"/>
              <a:ea typeface="標楷體" panose="03000509000000000000" pitchFamily="65" charset="-120"/>
            </a:endParaRPr>
          </a:p>
        </p:txBody>
      </p:sp>
      <p:sp>
        <p:nvSpPr>
          <p:cNvPr id="9" name="文字方塊 8"/>
          <p:cNvSpPr txBox="1"/>
          <p:nvPr/>
        </p:nvSpPr>
        <p:spPr>
          <a:xfrm>
            <a:off x="3475080" y="2766736"/>
            <a:ext cx="2609088" cy="646331"/>
          </a:xfrm>
          <a:prstGeom prst="rect">
            <a:avLst/>
          </a:prstGeom>
          <a:noFill/>
        </p:spPr>
        <p:txBody>
          <a:bodyPr wrap="square" rtlCol="0">
            <a:spAutoFit/>
          </a:bodyPr>
          <a:lstStyle/>
          <a:p>
            <a:r>
              <a:rPr lang="zh-TW" altLang="en-US" sz="3600" dirty="0">
                <a:solidFill>
                  <a:schemeClr val="bg1"/>
                </a:solidFill>
                <a:latin typeface="標楷體" panose="03000509000000000000" pitchFamily="65" charset="-120"/>
                <a:ea typeface="標楷體" panose="03000509000000000000" pitchFamily="65" charset="-120"/>
              </a:rPr>
              <a:t>字</a:t>
            </a:r>
          </a:p>
        </p:txBody>
      </p:sp>
      <p:cxnSp>
        <p:nvCxnSpPr>
          <p:cNvPr id="11" name="直線接點 10"/>
          <p:cNvCxnSpPr/>
          <p:nvPr/>
        </p:nvCxnSpPr>
        <p:spPr>
          <a:xfrm>
            <a:off x="1115616" y="3426328"/>
            <a:ext cx="3168352" cy="7658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字方塊 12"/>
          <p:cNvSpPr txBox="1"/>
          <p:nvPr/>
        </p:nvSpPr>
        <p:spPr>
          <a:xfrm>
            <a:off x="1613556" y="3471250"/>
            <a:ext cx="2956540" cy="1200329"/>
          </a:xfrm>
          <a:prstGeom prst="rect">
            <a:avLst/>
          </a:prstGeom>
          <a:noFill/>
        </p:spPr>
        <p:txBody>
          <a:bodyPr wrap="square" rtlCol="0">
            <a:spAutoFit/>
          </a:bodyPr>
          <a:lstStyle/>
          <a:p>
            <a:r>
              <a:rPr lang="en-US" altLang="zh-TW" sz="7200" dirty="0">
                <a:solidFill>
                  <a:schemeClr val="bg1"/>
                </a:solidFill>
              </a:rPr>
              <a:t>70</a:t>
            </a:r>
            <a:r>
              <a:rPr lang="zh-TW" altLang="en-US" sz="7200" dirty="0">
                <a:solidFill>
                  <a:schemeClr val="bg1"/>
                </a:solidFill>
              </a:rPr>
              <a:t> </a:t>
            </a:r>
            <a:r>
              <a:rPr lang="zh-TW" altLang="en-US" sz="3600" dirty="0">
                <a:solidFill>
                  <a:schemeClr val="bg1"/>
                </a:solidFill>
                <a:latin typeface="標楷體" panose="03000509000000000000" pitchFamily="65" charset="-120"/>
                <a:ea typeface="標楷體" panose="03000509000000000000" pitchFamily="65" charset="-120"/>
              </a:rPr>
              <a:t>分鐘</a:t>
            </a:r>
          </a:p>
        </p:txBody>
      </p:sp>
      <p:sp>
        <p:nvSpPr>
          <p:cNvPr id="14" name="文字方塊 13"/>
          <p:cNvSpPr txBox="1"/>
          <p:nvPr/>
        </p:nvSpPr>
        <p:spPr>
          <a:xfrm>
            <a:off x="4541999" y="2936461"/>
            <a:ext cx="1058339" cy="1200329"/>
          </a:xfrm>
          <a:prstGeom prst="rect">
            <a:avLst/>
          </a:prstGeom>
          <a:noFill/>
        </p:spPr>
        <p:txBody>
          <a:bodyPr wrap="square" rtlCol="0">
            <a:spAutoFit/>
          </a:bodyPr>
          <a:lstStyle/>
          <a:p>
            <a:r>
              <a:rPr lang="zh-TW" altLang="en-US" sz="7200" dirty="0">
                <a:solidFill>
                  <a:schemeClr val="bg1"/>
                </a:solidFill>
              </a:rPr>
              <a:t>≒</a:t>
            </a:r>
          </a:p>
        </p:txBody>
      </p:sp>
      <p:sp>
        <p:nvSpPr>
          <p:cNvPr id="16" name="文字方塊 15"/>
          <p:cNvSpPr txBox="1"/>
          <p:nvPr/>
        </p:nvSpPr>
        <p:spPr>
          <a:xfrm>
            <a:off x="5364088" y="2947964"/>
            <a:ext cx="4110372" cy="1200329"/>
          </a:xfrm>
          <a:prstGeom prst="rect">
            <a:avLst/>
          </a:prstGeom>
          <a:noFill/>
        </p:spPr>
        <p:txBody>
          <a:bodyPr wrap="square" rtlCol="0">
            <a:spAutoFit/>
          </a:bodyPr>
          <a:lstStyle/>
          <a:p>
            <a:r>
              <a:rPr lang="en-US" altLang="zh-TW" sz="7200" dirty="0">
                <a:solidFill>
                  <a:schemeClr val="bg1"/>
                </a:solidFill>
              </a:rPr>
              <a:t>143</a:t>
            </a:r>
            <a:r>
              <a:rPr lang="zh-TW" altLang="en-US" sz="3600" dirty="0">
                <a:solidFill>
                  <a:schemeClr val="bg1"/>
                </a:solidFill>
                <a:latin typeface="標楷體" panose="03000509000000000000" pitchFamily="65" charset="-120"/>
                <a:ea typeface="標楷體" panose="03000509000000000000" pitchFamily="65" charset="-120"/>
              </a:rPr>
              <a:t>字</a:t>
            </a:r>
            <a:r>
              <a:rPr lang="en-US" altLang="zh-TW" sz="3600" dirty="0">
                <a:solidFill>
                  <a:schemeClr val="bg1"/>
                </a:solidFill>
                <a:latin typeface="標楷體" panose="03000509000000000000" pitchFamily="65" charset="-120"/>
                <a:ea typeface="標楷體" panose="03000509000000000000" pitchFamily="65" charset="-120"/>
              </a:rPr>
              <a:t>/</a:t>
            </a:r>
            <a:r>
              <a:rPr lang="zh-TW" altLang="en-US" sz="3600" dirty="0">
                <a:solidFill>
                  <a:schemeClr val="bg1"/>
                </a:solidFill>
                <a:latin typeface="標楷體" panose="03000509000000000000" pitchFamily="65" charset="-120"/>
                <a:ea typeface="標楷體" panose="03000509000000000000" pitchFamily="65" charset="-120"/>
              </a:rPr>
              <a:t>分鐘</a:t>
            </a:r>
          </a:p>
        </p:txBody>
      </p:sp>
      <p:sp>
        <p:nvSpPr>
          <p:cNvPr id="21" name="文字方塊 20"/>
          <p:cNvSpPr txBox="1"/>
          <p:nvPr/>
        </p:nvSpPr>
        <p:spPr>
          <a:xfrm>
            <a:off x="805284" y="4876247"/>
            <a:ext cx="4795054" cy="1015663"/>
          </a:xfrm>
          <a:prstGeom prst="rect">
            <a:avLst/>
          </a:prstGeom>
          <a:noFill/>
        </p:spPr>
        <p:txBody>
          <a:bodyPr wrap="square" rtlCol="0">
            <a:spAutoFit/>
          </a:bodyPr>
          <a:lstStyle/>
          <a:p>
            <a:r>
              <a:rPr lang="zh-TW" altLang="en-US" sz="6000" b="1" dirty="0">
                <a:solidFill>
                  <a:schemeClr val="bg1"/>
                </a:solidFill>
                <a:latin typeface="新細明體" panose="02020500000000000000" pitchFamily="18" charset="-120"/>
              </a:rPr>
              <a:t>☆</a:t>
            </a:r>
            <a:r>
              <a:rPr lang="zh-TW" altLang="en-US" sz="6000" b="1" dirty="0">
                <a:solidFill>
                  <a:schemeClr val="bg1"/>
                </a:solidFill>
                <a:latin typeface="標楷體" panose="03000509000000000000" pitchFamily="65" charset="-120"/>
                <a:ea typeface="標楷體" panose="03000509000000000000" pitchFamily="65" charset="-120"/>
              </a:rPr>
              <a:t>關鍵能力</a:t>
            </a:r>
            <a:r>
              <a:rPr lang="en-US" altLang="zh-TW" sz="6000" b="1" dirty="0">
                <a:solidFill>
                  <a:schemeClr val="bg1"/>
                </a:solidFill>
                <a:latin typeface="標楷體" panose="03000509000000000000" pitchFamily="65" charset="-120"/>
                <a:ea typeface="標楷體" panose="03000509000000000000" pitchFamily="65" charset="-120"/>
              </a:rPr>
              <a:t>-&gt;</a:t>
            </a:r>
            <a:endParaRPr lang="zh-TW" altLang="en-US" sz="2800" b="1" dirty="0">
              <a:solidFill>
                <a:srgbClr val="FFFF00"/>
              </a:solidFill>
              <a:latin typeface="標楷體" panose="03000509000000000000" pitchFamily="65" charset="-120"/>
              <a:ea typeface="標楷體" panose="03000509000000000000" pitchFamily="65" charset="-120"/>
            </a:endParaRPr>
          </a:p>
        </p:txBody>
      </p:sp>
      <p:sp>
        <p:nvSpPr>
          <p:cNvPr id="15" name="文字方塊 14"/>
          <p:cNvSpPr txBox="1"/>
          <p:nvPr/>
        </p:nvSpPr>
        <p:spPr>
          <a:xfrm>
            <a:off x="5595046" y="4859987"/>
            <a:ext cx="3262660" cy="1015663"/>
          </a:xfrm>
          <a:prstGeom prst="rect">
            <a:avLst/>
          </a:prstGeom>
          <a:noFill/>
        </p:spPr>
        <p:txBody>
          <a:bodyPr wrap="square" rtlCol="0">
            <a:spAutoFit/>
          </a:bodyPr>
          <a:lstStyle/>
          <a:p>
            <a:r>
              <a:rPr lang="zh-TW" altLang="en-US" sz="6000" b="1" dirty="0">
                <a:solidFill>
                  <a:srgbClr val="FFFF00"/>
                </a:solidFill>
                <a:latin typeface="標楷體" panose="03000509000000000000" pitchFamily="65" charset="-120"/>
                <a:ea typeface="標楷體" panose="03000509000000000000" pitchFamily="65" charset="-120"/>
              </a:rPr>
              <a:t>閱讀理解</a:t>
            </a:r>
            <a:endParaRPr lang="zh-TW" altLang="en-US" sz="2800" b="1" dirty="0">
              <a:solidFill>
                <a:srgbClr val="FFFF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7654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1">
                                            <p:txEl>
                                              <p:pRg st="0" end="0"/>
                                            </p:txEl>
                                          </p:spTgt>
                                        </p:tgtEl>
                                        <p:attrNameLst>
                                          <p:attrName>style.visibility</p:attrName>
                                        </p:attrNameLst>
                                      </p:cBhvr>
                                      <p:to>
                                        <p:strVal val="visible"/>
                                      </p:to>
                                    </p:set>
                                    <p:animEffect transition="in" filter="fade">
                                      <p:cBhvr>
                                        <p:cTn id="50" dur="1000"/>
                                        <p:tgtEl>
                                          <p:spTgt spid="21">
                                            <p:txEl>
                                              <p:pRg st="0" end="0"/>
                                            </p:txEl>
                                          </p:spTgt>
                                        </p:tgtEl>
                                      </p:cBhvr>
                                    </p:animEffect>
                                    <p:anim calcmode="lin" valueType="num">
                                      <p:cBhvr>
                                        <p:cTn id="51"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Effect transition="in" filter="fade">
                                      <p:cBhvr>
                                        <p:cTn id="57" dur="1000"/>
                                        <p:tgtEl>
                                          <p:spTgt spid="15">
                                            <p:txEl>
                                              <p:pRg st="0" end="0"/>
                                            </p:txEl>
                                          </p:spTgt>
                                        </p:tgtEl>
                                      </p:cBhvr>
                                    </p:animEffect>
                                    <p:anim calcmode="lin" valueType="num">
                                      <p:cBhvr>
                                        <p:cTn id="5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3"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2355" y="908720"/>
            <a:ext cx="8259266" cy="2736304"/>
          </a:xfrm>
          <a:solidFill>
            <a:srgbClr val="0000FF"/>
          </a:solidFill>
        </p:spPr>
        <p:txBody>
          <a:bodyPr/>
          <a:lstStyle/>
          <a:p>
            <a:r>
              <a:rPr lang="zh-TW" altLang="en-US" sz="6600" dirty="0">
                <a:solidFill>
                  <a:schemeClr val="bg1"/>
                </a:solidFill>
              </a:rPr>
              <a:t>三        民</a:t>
            </a:r>
            <a:br>
              <a:rPr lang="en-US" altLang="zh-TW" sz="6600" dirty="0">
                <a:solidFill>
                  <a:schemeClr val="bg1"/>
                </a:solidFill>
              </a:rPr>
            </a:br>
            <a:r>
              <a:rPr lang="zh-TW" altLang="en-US" sz="6600" dirty="0">
                <a:solidFill>
                  <a:schemeClr val="bg1"/>
                </a:solidFill>
              </a:rPr>
              <a:t>獨步武林，迎戰會考</a:t>
            </a:r>
          </a:p>
        </p:txBody>
      </p:sp>
      <p:pic>
        <p:nvPicPr>
          <p:cNvPr id="6" name="圖片 5"/>
          <p:cNvPicPr>
            <a:picLocks noChangeAspect="1"/>
          </p:cNvPicPr>
          <p:nvPr/>
        </p:nvPicPr>
        <p:blipFill>
          <a:blip r:embed="rId2"/>
          <a:stretch>
            <a:fillRect/>
          </a:stretch>
        </p:blipFill>
        <p:spPr>
          <a:xfrm>
            <a:off x="6228184" y="3902859"/>
            <a:ext cx="2238578" cy="2190437"/>
          </a:xfrm>
          <a:prstGeom prst="rect">
            <a:avLst/>
          </a:prstGeom>
        </p:spPr>
      </p:pic>
      <p:sp>
        <p:nvSpPr>
          <p:cNvPr id="7" name="標題 1"/>
          <p:cNvSpPr txBox="1">
            <a:spLocks/>
          </p:cNvSpPr>
          <p:nvPr/>
        </p:nvSpPr>
        <p:spPr bwMode="auto">
          <a:xfrm>
            <a:off x="506359" y="4221088"/>
            <a:ext cx="4025629" cy="1656184"/>
          </a:xfrm>
          <a:prstGeom prst="ellipse">
            <a:avLst/>
          </a:prstGeom>
          <a:solidFill>
            <a:srgbClr val="FF0000"/>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accent1">
                    <a:lumMod val="75000"/>
                  </a:schemeClr>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dirty="0">
                <a:solidFill>
                  <a:schemeClr val="bg1"/>
                </a:solidFill>
              </a:rPr>
              <a:t>閱素悅訴</a:t>
            </a:r>
          </a:p>
        </p:txBody>
      </p:sp>
      <p:sp>
        <p:nvSpPr>
          <p:cNvPr id="8" name="向右箭號 7"/>
          <p:cNvSpPr/>
          <p:nvPr/>
        </p:nvSpPr>
        <p:spPr>
          <a:xfrm>
            <a:off x="4804022" y="4617132"/>
            <a:ext cx="1152128" cy="86409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6352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l="31004" t="12446" r="35993" b="7545"/>
          <a:stretch/>
        </p:blipFill>
        <p:spPr>
          <a:xfrm>
            <a:off x="27887" y="620688"/>
            <a:ext cx="4392488" cy="5989756"/>
          </a:xfrm>
          <a:prstGeom prst="rect">
            <a:avLst/>
          </a:prstGeom>
        </p:spPr>
      </p:pic>
      <p:sp>
        <p:nvSpPr>
          <p:cNvPr id="5" name="圓角矩形 4"/>
          <p:cNvSpPr/>
          <p:nvPr/>
        </p:nvSpPr>
        <p:spPr>
          <a:xfrm>
            <a:off x="107504" y="764704"/>
            <a:ext cx="1224136" cy="576064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a:blip r:embed="rId3"/>
          <a:stretch>
            <a:fillRect/>
          </a:stretch>
        </p:blipFill>
        <p:spPr>
          <a:xfrm>
            <a:off x="1475656" y="952242"/>
            <a:ext cx="2592288" cy="5573102"/>
          </a:xfrm>
          <a:prstGeom prst="rect">
            <a:avLst/>
          </a:prstGeom>
        </p:spPr>
      </p:pic>
      <p:pic>
        <p:nvPicPr>
          <p:cNvPr id="7" name="圖片 6"/>
          <p:cNvPicPr>
            <a:picLocks noChangeAspect="1"/>
          </p:cNvPicPr>
          <p:nvPr/>
        </p:nvPicPr>
        <p:blipFill>
          <a:blip r:embed="rId4"/>
          <a:stretch>
            <a:fillRect/>
          </a:stretch>
        </p:blipFill>
        <p:spPr>
          <a:xfrm>
            <a:off x="3995936" y="953344"/>
            <a:ext cx="2507713" cy="5572000"/>
          </a:xfrm>
          <a:prstGeom prst="rect">
            <a:avLst/>
          </a:prstGeom>
        </p:spPr>
      </p:pic>
      <p:pic>
        <p:nvPicPr>
          <p:cNvPr id="8" name="圖片 7"/>
          <p:cNvPicPr>
            <a:picLocks noChangeAspect="1"/>
          </p:cNvPicPr>
          <p:nvPr/>
        </p:nvPicPr>
        <p:blipFill>
          <a:blip r:embed="rId5"/>
          <a:stretch>
            <a:fillRect/>
          </a:stretch>
        </p:blipFill>
        <p:spPr>
          <a:xfrm>
            <a:off x="6446491" y="929259"/>
            <a:ext cx="2618471" cy="5596085"/>
          </a:xfrm>
          <a:prstGeom prst="rect">
            <a:avLst/>
          </a:prstGeom>
        </p:spPr>
      </p:pic>
    </p:spTree>
    <p:extLst>
      <p:ext uri="{BB962C8B-B14F-4D97-AF65-F5344CB8AC3E}">
        <p14:creationId xmlns:p14="http://schemas.microsoft.com/office/powerpoint/2010/main" val="163765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422485D-C2AF-45EF-9212-58304F0A31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04" t="17225" r="9566" b="10100"/>
          <a:stretch/>
        </p:blipFill>
        <p:spPr>
          <a:xfrm>
            <a:off x="41986" y="632305"/>
            <a:ext cx="2880000" cy="4528650"/>
          </a:xfrm>
          <a:prstGeom prst="rect">
            <a:avLst/>
          </a:prstGeom>
        </p:spPr>
      </p:pic>
      <p:pic>
        <p:nvPicPr>
          <p:cNvPr id="4" name="圖片 3"/>
          <p:cNvPicPr>
            <a:picLocks noChangeAspect="1"/>
          </p:cNvPicPr>
          <p:nvPr/>
        </p:nvPicPr>
        <p:blipFill>
          <a:blip r:embed="rId3"/>
          <a:stretch>
            <a:fillRect/>
          </a:stretch>
        </p:blipFill>
        <p:spPr>
          <a:xfrm>
            <a:off x="2915815" y="632305"/>
            <a:ext cx="6077623" cy="4246992"/>
          </a:xfrm>
          <a:prstGeom prst="rect">
            <a:avLst/>
          </a:prstGeom>
        </p:spPr>
      </p:pic>
      <p:sp>
        <p:nvSpPr>
          <p:cNvPr id="13" name="Google Shape;184;p21"/>
          <p:cNvSpPr/>
          <p:nvPr/>
        </p:nvSpPr>
        <p:spPr>
          <a:xfrm>
            <a:off x="7884368" y="4437112"/>
            <a:ext cx="939800" cy="360040"/>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rgbClr val="000000"/>
              </a:buClr>
              <a:buSzPts val="1800"/>
            </a:pPr>
            <a:endParaRPr sz="1350">
              <a:solidFill>
                <a:schemeClr val="lt1"/>
              </a:solidFill>
              <a:latin typeface="Arial"/>
              <a:ea typeface="Arial"/>
              <a:cs typeface="Arial"/>
              <a:sym typeface="Arial"/>
            </a:endParaRPr>
          </a:p>
        </p:txBody>
      </p:sp>
      <p:sp>
        <p:nvSpPr>
          <p:cNvPr id="14" name="Google Shape;183;p21"/>
          <p:cNvSpPr txBox="1">
            <a:spLocks noGrp="1"/>
          </p:cNvSpPr>
          <p:nvPr>
            <p:ph type="title"/>
          </p:nvPr>
        </p:nvSpPr>
        <p:spPr>
          <a:xfrm>
            <a:off x="2915814" y="4869160"/>
            <a:ext cx="6077623" cy="1263650"/>
          </a:xfrm>
          <a:prstGeom prst="rect">
            <a:avLst/>
          </a:prstGeom>
          <a:solidFill>
            <a:schemeClr val="lt1"/>
          </a:solidFill>
          <a:ln>
            <a:noFill/>
          </a:ln>
        </p:spPr>
        <p:txBody>
          <a:bodyPr spcFirstLastPara="1" vert="horz" wrap="square" lIns="68569" tIns="34275" rIns="68569" bIns="34275" numCol="1" anchor="ctr" anchorCtr="0" compatLnSpc="1">
            <a:prstTxWarp prst="textNoShape">
              <a:avLst/>
            </a:prstTxWarp>
            <a:noAutofit/>
          </a:bodyPr>
          <a:lstStyle/>
          <a:p>
            <a:pPr algn="l">
              <a:lnSpc>
                <a:spcPct val="90000"/>
              </a:lnSpc>
              <a:spcBef>
                <a:spcPts val="0"/>
              </a:spcBef>
              <a:spcAft>
                <a:spcPts val="0"/>
              </a:spcAft>
              <a:buClr>
                <a:schemeClr val="dk1"/>
              </a:buClr>
              <a:buSzPts val="1800"/>
            </a:pPr>
            <a:r>
              <a:rPr lang="zh-TW" altLang="en-US" sz="2100" dirty="0"/>
              <a:t>根據本文，藥廠生產藥物的原則為下列何者？</a:t>
            </a:r>
            <a:br>
              <a:rPr lang="en-US" altLang="zh-TW" sz="2100" dirty="0"/>
            </a:br>
            <a:br>
              <a:rPr lang="zh-TW" altLang="en-US" sz="2100" dirty="0"/>
            </a:br>
            <a:r>
              <a:rPr lang="en-US" altLang="zh-TW" sz="2100" dirty="0"/>
              <a:t>A </a:t>
            </a:r>
            <a:r>
              <a:rPr lang="zh-TW" altLang="en-US" sz="2100" dirty="0"/>
              <a:t>以民眾的需求為考量 </a:t>
            </a:r>
            <a:r>
              <a:rPr lang="en-US" altLang="zh-TW" sz="2100" dirty="0"/>
              <a:t>B </a:t>
            </a:r>
            <a:r>
              <a:rPr lang="zh-TW" altLang="en-US" sz="2100" dirty="0"/>
              <a:t>以疾病的輕重為依據</a:t>
            </a:r>
            <a:br>
              <a:rPr lang="zh-TW" altLang="en-US" sz="2100" dirty="0"/>
            </a:br>
            <a:r>
              <a:rPr lang="en-US" altLang="zh-TW" sz="2100" dirty="0"/>
              <a:t>C </a:t>
            </a:r>
            <a:r>
              <a:rPr lang="zh-TW" altLang="en-US" sz="2100" dirty="0"/>
              <a:t>以政府的規定為準則 </a:t>
            </a:r>
            <a:r>
              <a:rPr lang="en-US" altLang="zh-TW" sz="2100" dirty="0"/>
              <a:t>D </a:t>
            </a:r>
            <a:r>
              <a:rPr lang="zh-TW" altLang="en-US" sz="2100" dirty="0"/>
              <a:t>以利潤的追求為優先 </a:t>
            </a:r>
            <a:endParaRPr sz="2100" dirty="0"/>
          </a:p>
        </p:txBody>
      </p:sp>
      <p:sp>
        <p:nvSpPr>
          <p:cNvPr id="15" name="Google Shape;185;p21"/>
          <p:cNvSpPr/>
          <p:nvPr/>
        </p:nvSpPr>
        <p:spPr>
          <a:xfrm>
            <a:off x="6228184" y="5733256"/>
            <a:ext cx="1365250" cy="338708"/>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rgbClr val="000000"/>
              </a:buClr>
              <a:buSzPts val="1800"/>
            </a:pPr>
            <a:endParaRPr sz="1350">
              <a:solidFill>
                <a:schemeClr val="lt1"/>
              </a:solidFill>
              <a:latin typeface="Arial"/>
              <a:ea typeface="Arial"/>
              <a:cs typeface="Arial"/>
              <a:sym typeface="Arial"/>
            </a:endParaRPr>
          </a:p>
        </p:txBody>
      </p:sp>
      <p:sp>
        <p:nvSpPr>
          <p:cNvPr id="16" name="Google Shape;186;p21"/>
          <p:cNvSpPr txBox="1"/>
          <p:nvPr/>
        </p:nvSpPr>
        <p:spPr>
          <a:xfrm>
            <a:off x="3849600" y="6204818"/>
            <a:ext cx="4210050" cy="300052"/>
          </a:xfrm>
          <a:prstGeom prst="rect">
            <a:avLst/>
          </a:prstGeom>
          <a:noFill/>
          <a:ln w="9525" cap="flat" cmpd="sng">
            <a:solidFill>
              <a:srgbClr val="FF0000"/>
            </a:solidFill>
            <a:prstDash val="solid"/>
            <a:round/>
            <a:headEnd type="none" w="sm" len="sm"/>
            <a:tailEnd type="none" w="sm" len="sm"/>
          </a:ln>
        </p:spPr>
        <p:txBody>
          <a:bodyPr spcFirstLastPara="1" wrap="square" lIns="68569" tIns="34275" rIns="68569" bIns="34275" anchor="t" anchorCtr="0">
            <a:spAutoFit/>
          </a:bodyPr>
          <a:lstStyle/>
          <a:p>
            <a:pPr>
              <a:spcBef>
                <a:spcPts val="0"/>
              </a:spcBef>
              <a:spcAft>
                <a:spcPts val="0"/>
              </a:spcAft>
            </a:pPr>
            <a:r>
              <a:rPr lang="zh-TW" altLang="en-US" sz="1500" b="1" dirty="0">
                <a:solidFill>
                  <a:srgbClr val="FF0000"/>
                </a:solidFill>
                <a:latin typeface="Arial"/>
                <a:ea typeface="Arial"/>
                <a:cs typeface="Arial"/>
                <a:sym typeface="Arial"/>
              </a:rPr>
              <a:t>選出與篇名</a:t>
            </a:r>
            <a:r>
              <a:rPr lang="en-US" altLang="zh-TW" sz="1500" b="1" dirty="0">
                <a:solidFill>
                  <a:srgbClr val="FF0000"/>
                </a:solidFill>
                <a:latin typeface="Arial"/>
                <a:ea typeface="Arial"/>
                <a:cs typeface="Arial"/>
                <a:sym typeface="Arial"/>
              </a:rPr>
              <a:t>〈</a:t>
            </a:r>
            <a:r>
              <a:rPr lang="zh-TW" altLang="en-US" sz="1500" b="1" dirty="0">
                <a:solidFill>
                  <a:srgbClr val="FF0000"/>
                </a:solidFill>
                <a:latin typeface="Arial"/>
                <a:ea typeface="Arial"/>
                <a:cs typeface="Arial"/>
                <a:sym typeface="Arial"/>
              </a:rPr>
              <a:t>藥廠黑幕</a:t>
            </a:r>
            <a:r>
              <a:rPr lang="en-US" altLang="zh-TW" sz="1500" b="1" dirty="0">
                <a:solidFill>
                  <a:srgbClr val="FF0000"/>
                </a:solidFill>
                <a:latin typeface="Arial"/>
                <a:ea typeface="Arial"/>
                <a:cs typeface="Arial"/>
                <a:sym typeface="Arial"/>
              </a:rPr>
              <a:t>〉</a:t>
            </a:r>
            <a:r>
              <a:rPr lang="zh-TW" altLang="en-US" sz="1500" b="1" dirty="0">
                <a:solidFill>
                  <a:srgbClr val="FF0000"/>
                </a:solidFill>
                <a:latin typeface="Arial"/>
                <a:ea typeface="Arial"/>
                <a:cs typeface="Arial"/>
                <a:sym typeface="Arial"/>
              </a:rPr>
              <a:t>最相關者，即是答案。</a:t>
            </a:r>
            <a:endParaRPr sz="1500" b="1"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102456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3347864" y="1196752"/>
            <a:ext cx="5377896" cy="4955203"/>
          </a:xfrm>
          <a:prstGeom prst="rect">
            <a:avLst/>
          </a:prstGeom>
          <a:noFill/>
        </p:spPr>
        <p:txBody>
          <a:bodyPr wrap="square" rtlCol="0">
            <a:spAutoFit/>
          </a:bodyPr>
          <a:lstStyle/>
          <a:p>
            <a:r>
              <a:rPr lang="en-US" altLang="zh-TW" sz="2400" dirty="0"/>
              <a:t>   </a:t>
            </a:r>
            <a:r>
              <a:rPr lang="zh-TW" altLang="en-US" sz="2400" dirty="0"/>
              <a:t>「獨創不代表完全嶄新，更非與傳統和過去截然無關。相反地，所有藝術的起點都來自於模仿與學習。什麼才是獨創？我們一生下來，世界就開始影響我們，而這種影響一直持續，直到我們過完此生。除了精力、氣力和意志以外，還有什麼是屬於我們自己的呢？」</a:t>
            </a:r>
            <a:endParaRPr lang="en-US" altLang="zh-TW" sz="2400" dirty="0"/>
          </a:p>
          <a:p>
            <a:endParaRPr lang="en-US" altLang="zh-TW" sz="2400" dirty="0"/>
          </a:p>
          <a:p>
            <a:r>
              <a:rPr lang="zh-TW" altLang="en-US" sz="2400" b="1" dirty="0">
                <a:solidFill>
                  <a:schemeClr val="accent1">
                    <a:lumMod val="75000"/>
                  </a:schemeClr>
                </a:solidFill>
                <a:latin typeface="微軟正黑體" pitchFamily="34" charset="-120"/>
                <a:ea typeface="微軟正黑體" pitchFamily="34" charset="-120"/>
                <a:cs typeface="+mj-cs"/>
              </a:rPr>
              <a:t>這段話的 觀點 與下列何者最接近？</a:t>
            </a:r>
          </a:p>
          <a:p>
            <a:r>
              <a:rPr lang="en-US" altLang="zh-TW" sz="2400" b="1" dirty="0">
                <a:solidFill>
                  <a:schemeClr val="accent1">
                    <a:lumMod val="75000"/>
                  </a:schemeClr>
                </a:solidFill>
                <a:latin typeface="微軟正黑體" pitchFamily="34" charset="-120"/>
                <a:ea typeface="微軟正黑體" pitchFamily="34" charset="-120"/>
                <a:cs typeface="+mj-cs"/>
              </a:rPr>
              <a:t>(A)</a:t>
            </a:r>
            <a:r>
              <a:rPr lang="zh-TW" altLang="en-US" sz="2400" b="1" dirty="0">
                <a:solidFill>
                  <a:schemeClr val="accent1">
                    <a:lumMod val="75000"/>
                  </a:schemeClr>
                </a:solidFill>
                <a:latin typeface="微軟正黑體" pitchFamily="34" charset="-120"/>
                <a:ea typeface="微軟正黑體" pitchFamily="34" charset="-120"/>
                <a:cs typeface="+mj-cs"/>
              </a:rPr>
              <a:t>精力、氣力和意志有助於獨創         </a:t>
            </a:r>
            <a:endParaRPr lang="en-US" altLang="zh-TW" sz="2400" b="1" dirty="0">
              <a:solidFill>
                <a:schemeClr val="accent1">
                  <a:lumMod val="75000"/>
                </a:schemeClr>
              </a:solidFill>
              <a:latin typeface="微軟正黑體" pitchFamily="34" charset="-120"/>
              <a:ea typeface="微軟正黑體" pitchFamily="34" charset="-120"/>
              <a:cs typeface="+mj-cs"/>
            </a:endParaRPr>
          </a:p>
          <a:p>
            <a:r>
              <a:rPr lang="en-US" altLang="zh-TW" sz="2400" b="1" dirty="0">
                <a:solidFill>
                  <a:schemeClr val="accent1">
                    <a:lumMod val="75000"/>
                  </a:schemeClr>
                </a:solidFill>
                <a:latin typeface="微軟正黑體" pitchFamily="34" charset="-120"/>
                <a:ea typeface="微軟正黑體" pitchFamily="34" charset="-120"/>
                <a:cs typeface="+mj-cs"/>
              </a:rPr>
              <a:t>(B)</a:t>
            </a:r>
            <a:r>
              <a:rPr lang="zh-TW" altLang="en-US" sz="2400" b="1" dirty="0">
                <a:solidFill>
                  <a:schemeClr val="accent1">
                    <a:lumMod val="75000"/>
                  </a:schemeClr>
                </a:solidFill>
                <a:latin typeface="微軟正黑體" pitchFamily="34" charset="-120"/>
                <a:ea typeface="微軟正黑體" pitchFamily="34" charset="-120"/>
                <a:cs typeface="+mj-cs"/>
              </a:rPr>
              <a:t>獨創並不意味與傳統全然無關</a:t>
            </a:r>
          </a:p>
          <a:p>
            <a:r>
              <a:rPr lang="en-US" altLang="zh-TW" sz="2400" b="1" dirty="0">
                <a:solidFill>
                  <a:schemeClr val="accent1">
                    <a:lumMod val="75000"/>
                  </a:schemeClr>
                </a:solidFill>
                <a:latin typeface="微軟正黑體" pitchFamily="34" charset="-120"/>
                <a:ea typeface="微軟正黑體" pitchFamily="34" charset="-120"/>
                <a:cs typeface="+mj-cs"/>
              </a:rPr>
              <a:t>(C)</a:t>
            </a:r>
            <a:r>
              <a:rPr lang="zh-TW" altLang="en-US" sz="2400" b="1" dirty="0">
                <a:solidFill>
                  <a:schemeClr val="accent1">
                    <a:lumMod val="75000"/>
                  </a:schemeClr>
                </a:solidFill>
                <a:latin typeface="微軟正黑體" pitchFamily="34" charset="-120"/>
                <a:ea typeface="微軟正黑體" pitchFamily="34" charset="-120"/>
                <a:cs typeface="+mj-cs"/>
              </a:rPr>
              <a:t>每件藝術品都必須以獨創為起點           </a:t>
            </a:r>
            <a:endParaRPr lang="en-US" altLang="zh-TW" sz="2400" b="1" dirty="0">
              <a:solidFill>
                <a:schemeClr val="accent1">
                  <a:lumMod val="75000"/>
                </a:schemeClr>
              </a:solidFill>
              <a:latin typeface="微軟正黑體" pitchFamily="34" charset="-120"/>
              <a:ea typeface="微軟正黑體" pitchFamily="34" charset="-120"/>
              <a:cs typeface="+mj-cs"/>
            </a:endParaRPr>
          </a:p>
          <a:p>
            <a:r>
              <a:rPr lang="en-US" altLang="zh-TW" sz="2400" b="1" dirty="0">
                <a:solidFill>
                  <a:schemeClr val="accent1">
                    <a:lumMod val="75000"/>
                  </a:schemeClr>
                </a:solidFill>
                <a:latin typeface="微軟正黑體" pitchFamily="34" charset="-120"/>
                <a:ea typeface="微軟正黑體" pitchFamily="34" charset="-120"/>
                <a:cs typeface="+mj-cs"/>
              </a:rPr>
              <a:t>(D)</a:t>
            </a:r>
            <a:r>
              <a:rPr lang="zh-TW" altLang="en-US" sz="2400" b="1" dirty="0">
                <a:solidFill>
                  <a:schemeClr val="accent1">
                    <a:lumMod val="75000"/>
                  </a:schemeClr>
                </a:solidFill>
                <a:latin typeface="微軟正黑體" pitchFamily="34" charset="-120"/>
                <a:ea typeface="微軟正黑體" pitchFamily="34" charset="-120"/>
                <a:cs typeface="+mj-cs"/>
              </a:rPr>
              <a:t>擺脫世界對我們的影響才能獨創</a:t>
            </a:r>
          </a:p>
        </p:txBody>
      </p:sp>
      <p:sp>
        <p:nvSpPr>
          <p:cNvPr id="7" name="圓角矩形 6"/>
          <p:cNvSpPr/>
          <p:nvPr/>
        </p:nvSpPr>
        <p:spPr>
          <a:xfrm>
            <a:off x="3732556" y="1196752"/>
            <a:ext cx="4993204" cy="3989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圓角矩形 8">
            <a:extLst>
              <a:ext uri="{FF2B5EF4-FFF2-40B4-BE49-F238E27FC236}">
                <a16:creationId xmlns:a16="http://schemas.microsoft.com/office/drawing/2014/main" id="{72FA16A4-ACF7-4922-8D52-B33BDA3916F8}"/>
              </a:ext>
            </a:extLst>
          </p:cNvPr>
          <p:cNvSpPr/>
          <p:nvPr/>
        </p:nvSpPr>
        <p:spPr>
          <a:xfrm>
            <a:off x="4668660" y="4097966"/>
            <a:ext cx="720080" cy="502815"/>
          </a:xfrm>
          <a:prstGeom prst="roundRect">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ltLang="zh-TW" sz="1950" dirty="0"/>
          </a:p>
          <a:p>
            <a:pPr algn="ctr"/>
            <a:endParaRPr lang="zh-TW" altLang="en-US" sz="1950" dirty="0"/>
          </a:p>
        </p:txBody>
      </p:sp>
      <p:pic>
        <p:nvPicPr>
          <p:cNvPr id="11" name="圖片 10"/>
          <p:cNvPicPr>
            <a:picLocks noChangeAspect="1"/>
          </p:cNvPicPr>
          <p:nvPr/>
        </p:nvPicPr>
        <p:blipFill rotWithShape="1">
          <a:blip r:embed="rId2" cstate="print">
            <a:extLst>
              <a:ext uri="{28A0092B-C50C-407E-A947-70E740481C1C}">
                <a14:useLocalDpi xmlns:a14="http://schemas.microsoft.com/office/drawing/2010/main" val="0"/>
              </a:ext>
            </a:extLst>
          </a:blip>
          <a:srcRect l="9498" t="18288" r="6160" b="9703"/>
          <a:stretch/>
        </p:blipFill>
        <p:spPr>
          <a:xfrm>
            <a:off x="107504" y="620688"/>
            <a:ext cx="2880000" cy="4319997"/>
          </a:xfrm>
          <a:prstGeom prst="rect">
            <a:avLst/>
          </a:prstGeom>
        </p:spPr>
      </p:pic>
      <p:sp>
        <p:nvSpPr>
          <p:cNvPr id="12" name="圓角矩形 11"/>
          <p:cNvSpPr/>
          <p:nvPr/>
        </p:nvSpPr>
        <p:spPr>
          <a:xfrm>
            <a:off x="3347864" y="1595721"/>
            <a:ext cx="2420498" cy="3989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圓角矩形 16"/>
          <p:cNvSpPr/>
          <p:nvPr/>
        </p:nvSpPr>
        <p:spPr>
          <a:xfrm>
            <a:off x="3347863" y="4870880"/>
            <a:ext cx="4561157" cy="3989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35496820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animBg="1"/>
      <p:bldP spid="12"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899592" y="1556792"/>
            <a:ext cx="6858000" cy="2387600"/>
          </a:xfrm>
        </p:spPr>
        <p:txBody>
          <a:bodyPr>
            <a:normAutofit/>
          </a:bodyPr>
          <a:lstStyle/>
          <a:p>
            <a:r>
              <a:rPr lang="zh-TW" altLang="en-US" sz="8000" b="1" dirty="0">
                <a:solidFill>
                  <a:srgbClr val="0000FF"/>
                </a:solidFill>
              </a:rPr>
              <a:t>還有七式</a:t>
            </a:r>
            <a:r>
              <a:rPr lang="en-US" altLang="zh-TW" sz="8000" b="1" dirty="0">
                <a:solidFill>
                  <a:srgbClr val="0000FF"/>
                </a:solidFill>
              </a:rPr>
              <a:t>…</a:t>
            </a:r>
            <a:endParaRPr lang="zh-TW" altLang="en-US" sz="8000" b="1" dirty="0">
              <a:solidFill>
                <a:srgbClr val="0000FF"/>
              </a:solidFill>
            </a:endParaRPr>
          </a:p>
        </p:txBody>
      </p:sp>
    </p:spTree>
    <p:extLst>
      <p:ext uri="{BB962C8B-B14F-4D97-AF65-F5344CB8AC3E}">
        <p14:creationId xmlns:p14="http://schemas.microsoft.com/office/powerpoint/2010/main" val="22716710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1660" y="620688"/>
            <a:ext cx="4642340" cy="5989662"/>
          </a:xfrm>
        </p:spPr>
      </p:pic>
      <p:pic>
        <p:nvPicPr>
          <p:cNvPr id="5" name="內容版面配置區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 y="620688"/>
            <a:ext cx="4501661" cy="5989662"/>
          </a:xfrm>
          <a:prstGeom prst="rect">
            <a:avLst/>
          </a:prstGeom>
        </p:spPr>
      </p:pic>
      <p:sp>
        <p:nvSpPr>
          <p:cNvPr id="21" name="文字方塊 20"/>
          <p:cNvSpPr txBox="1"/>
          <p:nvPr/>
        </p:nvSpPr>
        <p:spPr>
          <a:xfrm>
            <a:off x="427534" y="1844824"/>
            <a:ext cx="7948680" cy="3139321"/>
          </a:xfrm>
          <a:prstGeom prst="rect">
            <a:avLst/>
          </a:prstGeom>
          <a:noFill/>
        </p:spPr>
        <p:txBody>
          <a:bodyPr wrap="square" rtlCol="0">
            <a:spAutoFit/>
          </a:bodyPr>
          <a:lstStyle/>
          <a:p>
            <a:pPr algn="ctr"/>
            <a:r>
              <a:rPr lang="zh-TW" altLang="en-US" sz="6600" b="1" dirty="0">
                <a:solidFill>
                  <a:srgbClr val="FFFF00"/>
                </a:solidFill>
                <a:latin typeface="新細明體" panose="02020500000000000000" pitchFamily="18" charset="-120"/>
              </a:rPr>
              <a:t>壹、</a:t>
            </a:r>
            <a:r>
              <a:rPr lang="en-US" altLang="zh-TW" sz="6600" b="1" dirty="0">
                <a:solidFill>
                  <a:srgbClr val="FFFF00"/>
                </a:solidFill>
                <a:latin typeface="新細明體" panose="02020500000000000000" pitchFamily="18" charset="-120"/>
              </a:rPr>
              <a:t>108</a:t>
            </a:r>
            <a:r>
              <a:rPr lang="zh-TW" altLang="en-US" sz="6600" b="1" dirty="0">
                <a:solidFill>
                  <a:srgbClr val="FFFF00"/>
                </a:solidFill>
                <a:latin typeface="新細明體" panose="02020500000000000000" pitchFamily="18" charset="-120"/>
              </a:rPr>
              <a:t>課綱</a:t>
            </a:r>
            <a:endParaRPr lang="zh-TW" altLang="en-US" sz="3200" b="1" dirty="0">
              <a:solidFill>
                <a:srgbClr val="FFFF00"/>
              </a:solidFill>
              <a:latin typeface="標楷體" panose="03000509000000000000" pitchFamily="65" charset="-120"/>
              <a:ea typeface="標楷體" panose="03000509000000000000" pitchFamily="65" charset="-120"/>
            </a:endParaRPr>
          </a:p>
          <a:p>
            <a:pPr algn="ctr"/>
            <a:endParaRPr lang="en-US" altLang="zh-TW" sz="6600" b="1" dirty="0">
              <a:solidFill>
                <a:srgbClr val="FFFF00"/>
              </a:solidFill>
              <a:latin typeface="新細明體" panose="02020500000000000000" pitchFamily="18" charset="-120"/>
            </a:endParaRPr>
          </a:p>
          <a:p>
            <a:pPr algn="ctr"/>
            <a:r>
              <a:rPr lang="zh-TW" altLang="en-US" sz="6600" b="1" dirty="0">
                <a:solidFill>
                  <a:srgbClr val="FFFF00"/>
                </a:solidFill>
                <a:latin typeface="新細明體" panose="02020500000000000000" pitchFamily="18" charset="-120"/>
              </a:rPr>
              <a:t>從會考題探究竟</a:t>
            </a:r>
            <a:endParaRPr lang="en-US" altLang="zh-TW" sz="6600" b="1" dirty="0">
              <a:solidFill>
                <a:srgbClr val="FFFF00"/>
              </a:solidFill>
              <a:latin typeface="新細明體" panose="02020500000000000000" pitchFamily="18" charset="-120"/>
            </a:endParaRPr>
          </a:p>
        </p:txBody>
      </p:sp>
    </p:spTree>
    <p:extLst>
      <p:ext uri="{BB962C8B-B14F-4D97-AF65-F5344CB8AC3E}">
        <p14:creationId xmlns:p14="http://schemas.microsoft.com/office/powerpoint/2010/main" val="3285613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7754" y="764163"/>
            <a:ext cx="1539423" cy="2700000"/>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95" y="3789040"/>
            <a:ext cx="1533920" cy="270000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057" y="3789040"/>
            <a:ext cx="1536773" cy="2700000"/>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2901" y="3789040"/>
            <a:ext cx="1528916" cy="2700000"/>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3903" y="3789040"/>
            <a:ext cx="1544655" cy="2700000"/>
          </a:xfrm>
          <a:prstGeom prst="rect">
            <a:avLst/>
          </a:prstGeom>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20888" y="3789040"/>
            <a:ext cx="1531747" cy="2700000"/>
          </a:xfrm>
          <a:prstGeom prst="rect">
            <a:avLst/>
          </a:prstGeom>
        </p:spPr>
      </p:pic>
      <p:pic>
        <p:nvPicPr>
          <p:cNvPr id="10" name="圖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0582" y="767477"/>
            <a:ext cx="1531298" cy="2700000"/>
          </a:xfrm>
          <a:prstGeom prst="rect">
            <a:avLst/>
          </a:prstGeom>
        </p:spPr>
      </p:pic>
      <p:pic>
        <p:nvPicPr>
          <p:cNvPr id="11" name="圖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4667" y="767477"/>
            <a:ext cx="1561555" cy="2700000"/>
          </a:xfrm>
          <a:prstGeom prst="rect">
            <a:avLst/>
          </a:prstGeom>
        </p:spPr>
      </p:pic>
      <p:pic>
        <p:nvPicPr>
          <p:cNvPr id="12" name="圖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51766" y="764163"/>
            <a:ext cx="1571186" cy="2700000"/>
          </a:xfrm>
          <a:prstGeom prst="rect">
            <a:avLst/>
          </a:prstGeom>
        </p:spPr>
      </p:pic>
      <p:pic>
        <p:nvPicPr>
          <p:cNvPr id="13" name="圖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995" y="768614"/>
            <a:ext cx="1530654" cy="2698863"/>
          </a:xfrm>
          <a:prstGeom prst="rect">
            <a:avLst/>
          </a:prstGeom>
        </p:spPr>
      </p:pic>
    </p:spTree>
    <p:extLst>
      <p:ext uri="{BB962C8B-B14F-4D97-AF65-F5344CB8AC3E}">
        <p14:creationId xmlns:p14="http://schemas.microsoft.com/office/powerpoint/2010/main" val="2137460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接點 7">
            <a:extLst>
              <a:ext uri="{FF2B5EF4-FFF2-40B4-BE49-F238E27FC236}">
                <a16:creationId xmlns:a16="http://schemas.microsoft.com/office/drawing/2014/main" id="{BB81E835-CEFB-4586-97F0-35E7A8DEDE89}"/>
              </a:ext>
            </a:extLst>
          </p:cNvPr>
          <p:cNvCxnSpPr/>
          <p:nvPr/>
        </p:nvCxnSpPr>
        <p:spPr>
          <a:xfrm>
            <a:off x="107504" y="1412776"/>
            <a:ext cx="9036496"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標題 1"/>
          <p:cNvSpPr txBox="1">
            <a:spLocks/>
          </p:cNvSpPr>
          <p:nvPr/>
        </p:nvSpPr>
        <p:spPr bwMode="auto">
          <a:xfrm>
            <a:off x="0" y="548680"/>
            <a:ext cx="9144000" cy="99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b="1" kern="1200">
                <a:solidFill>
                  <a:schemeClr val="accent1">
                    <a:lumMod val="75000"/>
                  </a:schemeClr>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pPr algn="l"/>
            <a:r>
              <a:rPr lang="zh-TW" altLang="en-US" sz="5400" dirty="0">
                <a:solidFill>
                  <a:srgbClr val="FF0000"/>
                </a:solidFill>
              </a:rPr>
              <a:t>貳、超級比一比</a:t>
            </a:r>
            <a:endParaRPr kumimoji="0" lang="zh-TW" altLang="en-US" sz="5400" dirty="0"/>
          </a:p>
        </p:txBody>
      </p:sp>
      <p:pic>
        <p:nvPicPr>
          <p:cNvPr id="2050" name="Picture 2" descr="教比较句的小窍门— AllSet Lear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700808"/>
            <a:ext cx="5256584" cy="461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907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1426469"/>
            <a:ext cx="7467600" cy="1143000"/>
          </a:xfrm>
        </p:spPr>
        <p:txBody>
          <a:bodyPr>
            <a:normAutofit/>
          </a:bodyPr>
          <a:lstStyle/>
          <a:p>
            <a:r>
              <a:rPr lang="zh-TW" altLang="en-US" sz="5000" dirty="0">
                <a:solidFill>
                  <a:srgbClr val="FF0000"/>
                </a:solidFill>
              </a:rPr>
              <a:t>超額比序</a:t>
            </a:r>
            <a:endParaRPr lang="zh-TW" altLang="en-US" sz="5000" b="1" dirty="0">
              <a:solidFill>
                <a:srgbClr val="FF0000"/>
              </a:solidFill>
            </a:endParaRPr>
          </a:p>
        </p:txBody>
      </p:sp>
      <p:sp>
        <p:nvSpPr>
          <p:cNvPr id="3" name="文字方塊 2">
            <a:extLst>
              <a:ext uri="{FF2B5EF4-FFF2-40B4-BE49-F238E27FC236}">
                <a16:creationId xmlns:a16="http://schemas.microsoft.com/office/drawing/2014/main" id="{397D6C30-A69F-464B-96E8-87BB0AAE1AA3}"/>
              </a:ext>
            </a:extLst>
          </p:cNvPr>
          <p:cNvSpPr txBox="1"/>
          <p:nvPr/>
        </p:nvSpPr>
        <p:spPr>
          <a:xfrm>
            <a:off x="251520" y="3573016"/>
            <a:ext cx="8640960" cy="769441"/>
          </a:xfrm>
          <a:prstGeom prst="rect">
            <a:avLst/>
          </a:prstGeom>
          <a:noFill/>
        </p:spPr>
        <p:txBody>
          <a:bodyPr wrap="square" rtlCol="0">
            <a:spAutoFit/>
          </a:bodyPr>
          <a:lstStyle/>
          <a:p>
            <a:r>
              <a:rPr lang="zh-TW" altLang="en-US" sz="4400" b="1" dirty="0">
                <a:ln w="19050">
                  <a:prstDash val="solid"/>
                </a:ln>
                <a:solidFill>
                  <a:srgbClr val="0000FF"/>
                </a:solidFill>
                <a:effectLst>
                  <a:outerShdw blurRad="50000" dist="50800" dir="7500000" algn="tl">
                    <a:srgbClr val="000000">
                      <a:shade val="5000"/>
                      <a:alpha val="35000"/>
                    </a:srgbClr>
                  </a:outerShdw>
                </a:effectLst>
                <a:latin typeface="微軟正黑體" pitchFamily="34" charset="-120"/>
                <a:ea typeface="微軟正黑體" pitchFamily="34" charset="-120"/>
              </a:rPr>
              <a:t>  均衡發展、多元學習、教育會考</a:t>
            </a:r>
            <a:endParaRPr lang="zh-TW" altLang="en-US" sz="4000" b="1" dirty="0">
              <a:ln w="19050">
                <a:prstDash val="solid"/>
              </a:ln>
              <a:solidFill>
                <a:srgbClr val="0000FF"/>
              </a:solidFill>
              <a:effectLst>
                <a:outerShdw blurRad="50000" dist="50800" dir="7500000" algn="tl">
                  <a:srgbClr val="000000">
                    <a:shade val="5000"/>
                    <a:alpha val="35000"/>
                  </a:srgbClr>
                </a:outerShdw>
              </a:effectLst>
              <a:latin typeface="微軟正黑體" pitchFamily="34" charset="-120"/>
              <a:ea typeface="微軟正黑體" pitchFamily="34" charset="-120"/>
            </a:endParaRPr>
          </a:p>
        </p:txBody>
      </p:sp>
      <p:cxnSp>
        <p:nvCxnSpPr>
          <p:cNvPr id="4" name="直線接點 3">
            <a:extLst>
              <a:ext uri="{FF2B5EF4-FFF2-40B4-BE49-F238E27FC236}">
                <a16:creationId xmlns:a16="http://schemas.microsoft.com/office/drawing/2014/main" id="{0DBDA93C-FE42-4462-B13B-CE11A2FFA00B}"/>
              </a:ext>
            </a:extLst>
          </p:cNvPr>
          <p:cNvCxnSpPr>
            <a:cxnSpLocks/>
          </p:cNvCxnSpPr>
          <p:nvPr/>
        </p:nvCxnSpPr>
        <p:spPr>
          <a:xfrm>
            <a:off x="0" y="3284984"/>
            <a:ext cx="9144000" cy="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8401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txBox="1">
            <a:spLocks/>
          </p:cNvSpPr>
          <p:nvPr/>
        </p:nvSpPr>
        <p:spPr bwMode="auto">
          <a:xfrm>
            <a:off x="1185994" y="584464"/>
            <a:ext cx="6337697" cy="706040"/>
          </a:xfrm>
          <a:prstGeom prst="rect">
            <a:avLst/>
          </a:prstGeom>
          <a:noFill/>
          <a:ln w="9525">
            <a:noFill/>
            <a:miter lim="800000"/>
            <a:headEnd/>
            <a:tailEnd/>
          </a:ln>
        </p:spPr>
        <p:txBody>
          <a:bodyPr anchor="ctr"/>
          <a:lstStyle/>
          <a:p>
            <a:pPr algn="ctr"/>
            <a:r>
              <a:rPr kumimoji="0" lang="zh-TW" altLang="en-US" sz="3300" b="1" dirty="0">
                <a:solidFill>
                  <a:srgbClr val="000099"/>
                </a:solidFill>
                <a:latin typeface="微軟正黑體" pitchFamily="34" charset="-120"/>
                <a:ea typeface="微軟正黑體" pitchFamily="34" charset="-120"/>
              </a:rPr>
              <a:t>免試入學</a:t>
            </a:r>
            <a:r>
              <a:rPr kumimoji="0" lang="en-US" altLang="zh-TW" sz="3300" b="1" dirty="0">
                <a:solidFill>
                  <a:srgbClr val="000099"/>
                </a:solidFill>
                <a:latin typeface="微軟正黑體" pitchFamily="34" charset="-120"/>
                <a:ea typeface="微軟正黑體" pitchFamily="34" charset="-120"/>
              </a:rPr>
              <a:t>-</a:t>
            </a:r>
            <a:r>
              <a:rPr kumimoji="0" lang="zh-TW" altLang="en-US" sz="3300" b="1" dirty="0">
                <a:solidFill>
                  <a:srgbClr val="C00000"/>
                </a:solidFill>
                <a:latin typeface="微軟正黑體" pitchFamily="34" charset="-120"/>
                <a:ea typeface="微軟正黑體" pitchFamily="34" charset="-120"/>
              </a:rPr>
              <a:t>竹苗區超額比序</a:t>
            </a:r>
            <a:endParaRPr kumimoji="0" lang="zh-TW" altLang="en-US" sz="3300" b="1" dirty="0">
              <a:solidFill>
                <a:srgbClr val="3333CC"/>
              </a:solidFill>
              <a:latin typeface="微軟正黑體" pitchFamily="34" charset="-120"/>
              <a:ea typeface="微軟正黑體" pitchFamily="34" charset="-120"/>
            </a:endParaRPr>
          </a:p>
        </p:txBody>
      </p:sp>
      <p:grpSp>
        <p:nvGrpSpPr>
          <p:cNvPr id="14" name="群組 13">
            <a:extLst>
              <a:ext uri="{FF2B5EF4-FFF2-40B4-BE49-F238E27FC236}">
                <a16:creationId xmlns:a16="http://schemas.microsoft.com/office/drawing/2014/main" id="{6E65331F-F355-46A0-B8D6-5B9C50696807}"/>
              </a:ext>
            </a:extLst>
          </p:cNvPr>
          <p:cNvGrpSpPr>
            <a:grpSpLocks/>
          </p:cNvGrpSpPr>
          <p:nvPr/>
        </p:nvGrpSpPr>
        <p:grpSpPr bwMode="auto">
          <a:xfrm>
            <a:off x="395536" y="1484784"/>
            <a:ext cx="8208912" cy="4388321"/>
            <a:chOff x="2135563" y="1528791"/>
            <a:chExt cx="8242061" cy="5112568"/>
          </a:xfrm>
        </p:grpSpPr>
        <p:graphicFrame>
          <p:nvGraphicFramePr>
            <p:cNvPr id="15" name="資料庫圖表 14">
              <a:extLst>
                <a:ext uri="{FF2B5EF4-FFF2-40B4-BE49-F238E27FC236}">
                  <a16:creationId xmlns:a16="http://schemas.microsoft.com/office/drawing/2014/main" id="{1EF070F9-7496-48CE-93D7-CAE72D03CB2D}"/>
                </a:ext>
              </a:extLst>
            </p:cNvPr>
            <p:cNvGraphicFramePr/>
            <p:nvPr>
              <p:extLst>
                <p:ext uri="{D42A27DB-BD31-4B8C-83A1-F6EECF244321}">
                  <p14:modId xmlns:p14="http://schemas.microsoft.com/office/powerpoint/2010/main" val="209405306"/>
                </p:ext>
              </p:extLst>
            </p:nvPr>
          </p:nvGraphicFramePr>
          <p:xfrm>
            <a:off x="2135563" y="1528791"/>
            <a:ext cx="446449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副標題 2">
              <a:extLst>
                <a:ext uri="{FF2B5EF4-FFF2-40B4-BE49-F238E27FC236}">
                  <a16:creationId xmlns:a16="http://schemas.microsoft.com/office/drawing/2014/main" id="{C46CDA00-4FA4-400C-BEC4-025E0D81405F}"/>
                </a:ext>
              </a:extLst>
            </p:cNvPr>
            <p:cNvSpPr txBox="1">
              <a:spLocks/>
            </p:cNvSpPr>
            <p:nvPr/>
          </p:nvSpPr>
          <p:spPr bwMode="auto">
            <a:xfrm>
              <a:off x="6812521" y="1600183"/>
              <a:ext cx="3565103" cy="1468777"/>
            </a:xfrm>
            <a:prstGeom prst="rect">
              <a:avLst/>
            </a:prstGeom>
            <a:solidFill>
              <a:srgbClr val="C00000">
                <a:alpha val="61176"/>
              </a:srgbClr>
            </a:solidFill>
            <a:ln w="9525">
              <a:noFill/>
              <a:miter lim="800000"/>
              <a:headEnd/>
              <a:tailEnd/>
            </a:ln>
          </p:spPr>
          <p:txBody>
            <a:bodyPr anchor="ctr"/>
            <a:lstStyle/>
            <a:p>
              <a:pPr>
                <a:spcBef>
                  <a:spcPct val="20000"/>
                </a:spcBef>
                <a:buFont typeface="Arial" charset="0"/>
                <a:buNone/>
              </a:pPr>
              <a:r>
                <a:rPr kumimoji="0" lang="en-US" altLang="zh-TW" b="1" dirty="0">
                  <a:solidFill>
                    <a:srgbClr val="262626"/>
                  </a:solidFill>
                  <a:latin typeface="標楷體" pitchFamily="65" charset="-120"/>
                  <a:ea typeface="標楷體" pitchFamily="65" charset="-120"/>
                </a:rPr>
                <a:t>1.</a:t>
              </a:r>
              <a:r>
                <a:rPr kumimoji="0" lang="zh-TW" altLang="en-US" b="1" dirty="0">
                  <a:solidFill>
                    <a:srgbClr val="262626"/>
                  </a:solidFill>
                  <a:latin typeface="標楷體" pitchFamily="65" charset="-120"/>
                  <a:ea typeface="標楷體" pitchFamily="65" charset="-120"/>
                </a:rPr>
                <a:t>扶助弱勢</a:t>
              </a:r>
              <a:r>
                <a:rPr kumimoji="0" lang="en-US" altLang="zh-TW" b="1" dirty="0">
                  <a:solidFill>
                    <a:srgbClr val="262626"/>
                  </a:solidFill>
                  <a:latin typeface="標楷體" pitchFamily="65" charset="-120"/>
                  <a:ea typeface="標楷體" pitchFamily="65" charset="-120"/>
                </a:rPr>
                <a:t>:3</a:t>
              </a:r>
              <a:r>
                <a:rPr kumimoji="0" lang="zh-TW" altLang="en-US" b="1" dirty="0">
                  <a:solidFill>
                    <a:srgbClr val="262626"/>
                  </a:solidFill>
                  <a:latin typeface="標楷體" pitchFamily="65" charset="-120"/>
                  <a:ea typeface="標楷體" pitchFamily="65" charset="-120"/>
                </a:rPr>
                <a:t>分、</a:t>
              </a:r>
              <a:r>
                <a:rPr kumimoji="0" lang="en-US" altLang="zh-TW" b="1" dirty="0">
                  <a:solidFill>
                    <a:srgbClr val="262626"/>
                  </a:solidFill>
                  <a:latin typeface="標楷體" pitchFamily="65" charset="-120"/>
                  <a:ea typeface="標楷體" pitchFamily="65" charset="-120"/>
                </a:rPr>
                <a:t>5</a:t>
              </a:r>
              <a:r>
                <a:rPr kumimoji="0" lang="zh-TW" altLang="en-US" b="1" dirty="0">
                  <a:solidFill>
                    <a:srgbClr val="262626"/>
                  </a:solidFill>
                  <a:latin typeface="標楷體" pitchFamily="65" charset="-120"/>
                  <a:ea typeface="標楷體" pitchFamily="65" charset="-120"/>
                </a:rPr>
                <a:t>分</a:t>
              </a:r>
              <a:endParaRPr kumimoji="0" lang="en-US" altLang="zh-TW" b="1" dirty="0">
                <a:solidFill>
                  <a:srgbClr val="262626"/>
                </a:solidFill>
                <a:latin typeface="標楷體" pitchFamily="65" charset="-120"/>
                <a:ea typeface="標楷體" pitchFamily="65" charset="-120"/>
              </a:endParaRPr>
            </a:p>
            <a:p>
              <a:pPr>
                <a:spcBef>
                  <a:spcPct val="20000"/>
                </a:spcBef>
                <a:buFont typeface="Arial" charset="0"/>
                <a:buNone/>
              </a:pPr>
              <a:r>
                <a:rPr kumimoji="0" lang="en-US" altLang="zh-TW" b="1" dirty="0">
                  <a:solidFill>
                    <a:srgbClr val="262626"/>
                  </a:solidFill>
                  <a:latin typeface="標楷體" pitchFamily="65" charset="-120"/>
                  <a:ea typeface="標楷體" pitchFamily="65" charset="-120"/>
                </a:rPr>
                <a:t>2.</a:t>
              </a:r>
              <a:r>
                <a:rPr kumimoji="0" lang="zh-TW" altLang="en-US" b="1" dirty="0">
                  <a:solidFill>
                    <a:srgbClr val="262626"/>
                  </a:solidFill>
                  <a:latin typeface="標楷體" pitchFamily="65" charset="-120"/>
                  <a:ea typeface="標楷體" pitchFamily="65" charset="-120"/>
                </a:rPr>
                <a:t>就近入學</a:t>
              </a:r>
              <a:r>
                <a:rPr kumimoji="0" lang="en-US" altLang="zh-TW" b="1" dirty="0">
                  <a:solidFill>
                    <a:srgbClr val="262626"/>
                  </a:solidFill>
                  <a:latin typeface="標楷體" pitchFamily="65" charset="-120"/>
                  <a:ea typeface="標楷體" pitchFamily="65" charset="-120"/>
                </a:rPr>
                <a:t>:5</a:t>
              </a:r>
              <a:r>
                <a:rPr kumimoji="0" lang="zh-TW" altLang="en-US" b="1" dirty="0">
                  <a:solidFill>
                    <a:srgbClr val="262626"/>
                  </a:solidFill>
                  <a:latin typeface="標楷體" pitchFamily="65" charset="-120"/>
                  <a:ea typeface="標楷體" pitchFamily="65" charset="-120"/>
                </a:rPr>
                <a:t>分</a:t>
              </a:r>
              <a:endParaRPr kumimoji="0" lang="en-US" altLang="zh-TW" b="1" dirty="0">
                <a:solidFill>
                  <a:srgbClr val="262626"/>
                </a:solidFill>
                <a:latin typeface="標楷體" pitchFamily="65" charset="-120"/>
                <a:ea typeface="標楷體" pitchFamily="65" charset="-120"/>
              </a:endParaRPr>
            </a:p>
            <a:p>
              <a:pPr>
                <a:spcBef>
                  <a:spcPct val="20000"/>
                </a:spcBef>
                <a:buFont typeface="Arial" charset="0"/>
                <a:buNone/>
              </a:pPr>
              <a:r>
                <a:rPr kumimoji="0" lang="en-US" altLang="zh-TW" b="1" dirty="0">
                  <a:solidFill>
                    <a:srgbClr val="262626"/>
                  </a:solidFill>
                  <a:latin typeface="標楷體" pitchFamily="65" charset="-120"/>
                  <a:ea typeface="標楷體" pitchFamily="65" charset="-120"/>
                </a:rPr>
                <a:t>3.</a:t>
              </a:r>
              <a:r>
                <a:rPr kumimoji="0" lang="zh-TW" altLang="en-US" b="1" dirty="0">
                  <a:solidFill>
                    <a:srgbClr val="262626"/>
                  </a:solidFill>
                  <a:latin typeface="標楷體" pitchFamily="65" charset="-120"/>
                  <a:ea typeface="標楷體" pitchFamily="65" charset="-120"/>
                </a:rPr>
                <a:t>志願序位</a:t>
              </a:r>
              <a:r>
                <a:rPr kumimoji="0" lang="en-US" altLang="zh-TW" b="1" dirty="0">
                  <a:solidFill>
                    <a:srgbClr val="262626"/>
                  </a:solidFill>
                  <a:latin typeface="標楷體" pitchFamily="65" charset="-120"/>
                  <a:ea typeface="標楷體" pitchFamily="65" charset="-120"/>
                </a:rPr>
                <a:t>:10</a:t>
              </a:r>
              <a:r>
                <a:rPr kumimoji="0" lang="zh-TW" altLang="en-US" b="1" dirty="0">
                  <a:solidFill>
                    <a:srgbClr val="262626"/>
                  </a:solidFill>
                  <a:latin typeface="標楷體" pitchFamily="65" charset="-120"/>
                  <a:ea typeface="標楷體" pitchFamily="65" charset="-120"/>
                </a:rPr>
                <a:t>分</a:t>
              </a:r>
              <a:endParaRPr kumimoji="0" lang="en-US" altLang="zh-TW" b="1" dirty="0">
                <a:solidFill>
                  <a:srgbClr val="262626"/>
                </a:solidFill>
                <a:latin typeface="標楷體" pitchFamily="65" charset="-120"/>
                <a:ea typeface="標楷體" pitchFamily="65" charset="-120"/>
              </a:endParaRPr>
            </a:p>
            <a:p>
              <a:pPr>
                <a:spcBef>
                  <a:spcPct val="20000"/>
                </a:spcBef>
                <a:buFont typeface="Arial" charset="0"/>
                <a:buNone/>
              </a:pPr>
              <a:r>
                <a:rPr kumimoji="0" lang="en-US" altLang="zh-TW" b="1" dirty="0">
                  <a:solidFill>
                    <a:srgbClr val="262626"/>
                  </a:solidFill>
                  <a:latin typeface="標楷體" pitchFamily="65" charset="-120"/>
                  <a:ea typeface="標楷體" pitchFamily="65" charset="-120"/>
                </a:rPr>
                <a:t>4.</a:t>
              </a:r>
              <a:r>
                <a:rPr kumimoji="0" lang="zh-TW" altLang="en-US" b="1" dirty="0">
                  <a:solidFill>
                    <a:srgbClr val="262626"/>
                  </a:solidFill>
                  <a:latin typeface="標楷體" pitchFamily="65" charset="-120"/>
                  <a:ea typeface="標楷體" pitchFamily="65" charset="-120"/>
                </a:rPr>
                <a:t>均衡學習</a:t>
              </a:r>
              <a:r>
                <a:rPr kumimoji="0" lang="en-US" altLang="zh-TW" b="1" dirty="0">
                  <a:solidFill>
                    <a:srgbClr val="262626"/>
                  </a:solidFill>
                  <a:latin typeface="標楷體" pitchFamily="65" charset="-120"/>
                  <a:ea typeface="標楷體" pitchFamily="65" charset="-120"/>
                </a:rPr>
                <a:t>:15</a:t>
              </a:r>
              <a:r>
                <a:rPr kumimoji="0" lang="zh-TW" altLang="en-US" b="1" dirty="0">
                  <a:solidFill>
                    <a:srgbClr val="262626"/>
                  </a:solidFill>
                  <a:latin typeface="標楷體" pitchFamily="65" charset="-120"/>
                  <a:ea typeface="標楷體" pitchFamily="65" charset="-120"/>
                </a:rPr>
                <a:t>分</a:t>
              </a:r>
            </a:p>
          </p:txBody>
        </p:sp>
        <p:sp>
          <p:nvSpPr>
            <p:cNvPr id="17" name="副標題 2">
              <a:extLst>
                <a:ext uri="{FF2B5EF4-FFF2-40B4-BE49-F238E27FC236}">
                  <a16:creationId xmlns:a16="http://schemas.microsoft.com/office/drawing/2014/main" id="{AE522D7A-4665-4594-A688-A4F9429D786B}"/>
                </a:ext>
              </a:extLst>
            </p:cNvPr>
            <p:cNvSpPr txBox="1">
              <a:spLocks/>
            </p:cNvSpPr>
            <p:nvPr/>
          </p:nvSpPr>
          <p:spPr bwMode="auto">
            <a:xfrm>
              <a:off x="6812521" y="3454885"/>
              <a:ext cx="3565103" cy="1468777"/>
            </a:xfrm>
            <a:prstGeom prst="rect">
              <a:avLst/>
            </a:prstGeom>
            <a:solidFill>
              <a:srgbClr val="92D050">
                <a:alpha val="61176"/>
              </a:srgbClr>
            </a:solidFill>
            <a:ln w="9525">
              <a:noFill/>
              <a:miter lim="800000"/>
              <a:headEnd/>
              <a:tailEnd/>
            </a:ln>
          </p:spPr>
          <p:txBody>
            <a:bodyPr anchor="ctr"/>
            <a:lstStyle/>
            <a:p>
              <a:pPr>
                <a:spcBef>
                  <a:spcPct val="20000"/>
                </a:spcBef>
                <a:buFont typeface="Arial" charset="0"/>
                <a:buNone/>
              </a:pPr>
              <a:r>
                <a:rPr kumimoji="0" lang="en-US" altLang="zh-TW" b="1">
                  <a:solidFill>
                    <a:srgbClr val="262626"/>
                  </a:solidFill>
                  <a:latin typeface="標楷體" pitchFamily="65" charset="-120"/>
                  <a:ea typeface="標楷體" pitchFamily="65" charset="-120"/>
                </a:rPr>
                <a:t>1.</a:t>
              </a:r>
              <a:r>
                <a:rPr kumimoji="0" lang="zh-TW" altLang="en-US" b="1">
                  <a:solidFill>
                    <a:srgbClr val="262626"/>
                  </a:solidFill>
                  <a:latin typeface="標楷體" pitchFamily="65" charset="-120"/>
                  <a:ea typeface="標楷體" pitchFamily="65" charset="-120"/>
                </a:rPr>
                <a:t>無懲罰紀錄</a:t>
              </a:r>
              <a:r>
                <a:rPr kumimoji="0" lang="en-US" altLang="zh-TW" b="1">
                  <a:solidFill>
                    <a:srgbClr val="262626"/>
                  </a:solidFill>
                  <a:latin typeface="標楷體" pitchFamily="65" charset="-120"/>
                  <a:ea typeface="標楷體" pitchFamily="65" charset="-120"/>
                </a:rPr>
                <a:t>:10</a:t>
              </a:r>
              <a:r>
                <a:rPr kumimoji="0" lang="zh-TW" altLang="en-US" b="1">
                  <a:solidFill>
                    <a:srgbClr val="262626"/>
                  </a:solidFill>
                  <a:latin typeface="標楷體" pitchFamily="65" charset="-120"/>
                  <a:ea typeface="標楷體" pitchFamily="65" charset="-120"/>
                </a:rPr>
                <a:t>分</a:t>
              </a:r>
              <a:endParaRPr kumimoji="0" lang="en-US" altLang="zh-TW" b="1">
                <a:solidFill>
                  <a:srgbClr val="262626"/>
                </a:solidFill>
                <a:latin typeface="標楷體" pitchFamily="65" charset="-120"/>
                <a:ea typeface="標楷體" pitchFamily="65" charset="-120"/>
              </a:endParaRPr>
            </a:p>
            <a:p>
              <a:pPr>
                <a:spcBef>
                  <a:spcPct val="20000"/>
                </a:spcBef>
                <a:buFont typeface="Arial" charset="0"/>
                <a:buNone/>
              </a:pPr>
              <a:r>
                <a:rPr kumimoji="0" lang="en-US" altLang="zh-TW" b="1">
                  <a:solidFill>
                    <a:srgbClr val="262626"/>
                  </a:solidFill>
                  <a:latin typeface="標楷體" pitchFamily="65" charset="-120"/>
                  <a:ea typeface="標楷體" pitchFamily="65" charset="-120"/>
                </a:rPr>
                <a:t>2.</a:t>
              </a:r>
              <a:r>
                <a:rPr kumimoji="0" lang="zh-TW" altLang="en-US" b="1">
                  <a:solidFill>
                    <a:srgbClr val="262626"/>
                  </a:solidFill>
                  <a:latin typeface="標楷體" pitchFamily="65" charset="-120"/>
                  <a:ea typeface="標楷體" pitchFamily="65" charset="-120"/>
                </a:rPr>
                <a:t>無曠課紀錄</a:t>
              </a:r>
              <a:r>
                <a:rPr kumimoji="0" lang="en-US" altLang="zh-TW" b="1">
                  <a:solidFill>
                    <a:srgbClr val="262626"/>
                  </a:solidFill>
                  <a:latin typeface="標楷體" pitchFamily="65" charset="-120"/>
                  <a:ea typeface="標楷體" pitchFamily="65" charset="-120"/>
                </a:rPr>
                <a:t>:12</a:t>
              </a:r>
              <a:r>
                <a:rPr kumimoji="0" lang="zh-TW" altLang="en-US" b="1">
                  <a:solidFill>
                    <a:srgbClr val="262626"/>
                  </a:solidFill>
                  <a:latin typeface="標楷體" pitchFamily="65" charset="-120"/>
                  <a:ea typeface="標楷體" pitchFamily="65" charset="-120"/>
                </a:rPr>
                <a:t>分</a:t>
              </a:r>
              <a:endParaRPr kumimoji="0" lang="en-US" altLang="zh-TW" b="1">
                <a:solidFill>
                  <a:srgbClr val="262626"/>
                </a:solidFill>
                <a:latin typeface="標楷體" pitchFamily="65" charset="-120"/>
                <a:ea typeface="標楷體" pitchFamily="65" charset="-120"/>
              </a:endParaRPr>
            </a:p>
            <a:p>
              <a:pPr>
                <a:spcBef>
                  <a:spcPct val="20000"/>
                </a:spcBef>
                <a:buFont typeface="Arial" charset="0"/>
                <a:buNone/>
              </a:pPr>
              <a:r>
                <a:rPr kumimoji="0" lang="en-US" altLang="zh-TW" b="1">
                  <a:solidFill>
                    <a:srgbClr val="262626"/>
                  </a:solidFill>
                  <a:latin typeface="標楷體" pitchFamily="65" charset="-120"/>
                  <a:ea typeface="標楷體" pitchFamily="65" charset="-120"/>
                </a:rPr>
                <a:t>3.</a:t>
              </a:r>
              <a:r>
                <a:rPr kumimoji="0" lang="zh-TW" altLang="en-US" b="1">
                  <a:solidFill>
                    <a:srgbClr val="262626"/>
                  </a:solidFill>
                  <a:latin typeface="標楷體" pitchFamily="65" charset="-120"/>
                  <a:ea typeface="標楷體" pitchFamily="65" charset="-120"/>
                </a:rPr>
                <a:t>獎勵紀錄</a:t>
              </a:r>
              <a:r>
                <a:rPr kumimoji="0" lang="en-US" altLang="zh-TW" b="1">
                  <a:solidFill>
                    <a:srgbClr val="262626"/>
                  </a:solidFill>
                  <a:latin typeface="標楷體" pitchFamily="65" charset="-120"/>
                  <a:ea typeface="標楷體" pitchFamily="65" charset="-120"/>
                </a:rPr>
                <a:t>:20</a:t>
              </a:r>
              <a:r>
                <a:rPr kumimoji="0" lang="zh-TW" altLang="en-US" b="1">
                  <a:solidFill>
                    <a:srgbClr val="262626"/>
                  </a:solidFill>
                  <a:latin typeface="標楷體" pitchFamily="65" charset="-120"/>
                  <a:ea typeface="標楷體" pitchFamily="65" charset="-120"/>
                </a:rPr>
                <a:t>分</a:t>
              </a:r>
              <a:endParaRPr kumimoji="0" lang="en-US" altLang="zh-TW" b="1">
                <a:solidFill>
                  <a:srgbClr val="262626"/>
                </a:solidFill>
                <a:latin typeface="標楷體" pitchFamily="65" charset="-120"/>
                <a:ea typeface="標楷體" pitchFamily="65" charset="-120"/>
              </a:endParaRPr>
            </a:p>
            <a:p>
              <a:pPr>
                <a:spcBef>
                  <a:spcPct val="20000"/>
                </a:spcBef>
                <a:buFont typeface="Arial" charset="0"/>
                <a:buNone/>
              </a:pPr>
              <a:r>
                <a:rPr kumimoji="0" lang="en-US" altLang="zh-TW" b="1">
                  <a:solidFill>
                    <a:srgbClr val="262626"/>
                  </a:solidFill>
                  <a:latin typeface="標楷體" pitchFamily="65" charset="-120"/>
                  <a:ea typeface="標楷體" pitchFamily="65" charset="-120"/>
                </a:rPr>
                <a:t>4.</a:t>
              </a:r>
              <a:r>
                <a:rPr kumimoji="0" lang="zh-TW" altLang="en-US" b="1">
                  <a:solidFill>
                    <a:srgbClr val="262626"/>
                  </a:solidFill>
                  <a:latin typeface="標楷體" pitchFamily="65" charset="-120"/>
                  <a:ea typeface="標楷體" pitchFamily="65" charset="-120"/>
                </a:rPr>
                <a:t>服務學習</a:t>
              </a:r>
              <a:r>
                <a:rPr kumimoji="0" lang="en-US" altLang="zh-TW" b="1">
                  <a:solidFill>
                    <a:srgbClr val="262626"/>
                  </a:solidFill>
                  <a:latin typeface="標楷體" pitchFamily="65" charset="-120"/>
                  <a:ea typeface="標楷體" pitchFamily="65" charset="-120"/>
                </a:rPr>
                <a:t>:10</a:t>
              </a:r>
              <a:r>
                <a:rPr kumimoji="0" lang="zh-TW" altLang="en-US" b="1">
                  <a:solidFill>
                    <a:srgbClr val="262626"/>
                  </a:solidFill>
                  <a:latin typeface="標楷體" pitchFamily="65" charset="-120"/>
                  <a:ea typeface="標楷體" pitchFamily="65" charset="-120"/>
                </a:rPr>
                <a:t>分</a:t>
              </a:r>
              <a:endParaRPr kumimoji="0" lang="en-US" altLang="zh-TW" b="1">
                <a:solidFill>
                  <a:srgbClr val="262626"/>
                </a:solidFill>
                <a:latin typeface="標楷體" pitchFamily="65" charset="-120"/>
                <a:ea typeface="標楷體" pitchFamily="65" charset="-120"/>
              </a:endParaRPr>
            </a:p>
          </p:txBody>
        </p:sp>
        <p:sp>
          <p:nvSpPr>
            <p:cNvPr id="18" name="副標題 2">
              <a:extLst>
                <a:ext uri="{FF2B5EF4-FFF2-40B4-BE49-F238E27FC236}">
                  <a16:creationId xmlns:a16="http://schemas.microsoft.com/office/drawing/2014/main" id="{B26A7E84-79D5-4604-A6BA-76C0EAC414CF}"/>
                </a:ext>
              </a:extLst>
            </p:cNvPr>
            <p:cNvSpPr txBox="1">
              <a:spLocks/>
            </p:cNvSpPr>
            <p:nvPr/>
          </p:nvSpPr>
          <p:spPr bwMode="auto">
            <a:xfrm>
              <a:off x="6812521" y="5144756"/>
              <a:ext cx="3565103" cy="1496603"/>
            </a:xfrm>
            <a:prstGeom prst="rect">
              <a:avLst/>
            </a:prstGeom>
            <a:solidFill>
              <a:srgbClr val="7030A0">
                <a:alpha val="52156"/>
              </a:srgbClr>
            </a:solidFill>
            <a:ln w="9525">
              <a:noFill/>
              <a:miter lim="800000"/>
              <a:headEnd/>
              <a:tailEnd/>
            </a:ln>
          </p:spPr>
          <p:txBody>
            <a:bodyPr anchor="ctr"/>
            <a:lstStyle/>
            <a:p>
              <a:pPr lvl="0"/>
              <a:r>
                <a:rPr kumimoji="0" lang="zh-TW" altLang="en-US" b="1" dirty="0">
                  <a:solidFill>
                    <a:srgbClr val="262626"/>
                  </a:solidFill>
                  <a:latin typeface="標楷體" pitchFamily="65" charset="-120"/>
                  <a:ea typeface="標楷體" pitchFamily="65" charset="-120"/>
                </a:rPr>
                <a:t>會考成績</a:t>
              </a:r>
              <a:r>
                <a:rPr kumimoji="0" lang="en-US" altLang="zh-TW" b="1" dirty="0">
                  <a:solidFill>
                    <a:srgbClr val="262626"/>
                  </a:solidFill>
                  <a:latin typeface="標楷體" pitchFamily="65" charset="-120"/>
                  <a:ea typeface="標楷體" pitchFamily="65" charset="-120"/>
                </a:rPr>
                <a:t>:30</a:t>
              </a:r>
              <a:r>
                <a:rPr kumimoji="0" lang="zh-TW" altLang="en-US" b="1" dirty="0">
                  <a:solidFill>
                    <a:srgbClr val="262626"/>
                  </a:solidFill>
                  <a:latin typeface="標楷體" pitchFamily="65" charset="-120"/>
                  <a:ea typeface="標楷體" pitchFamily="65" charset="-120"/>
                </a:rPr>
                <a:t>分</a:t>
              </a:r>
              <a:endParaRPr kumimoji="0" lang="en-US" altLang="zh-TW" b="1" dirty="0">
                <a:solidFill>
                  <a:srgbClr val="262626"/>
                </a:solidFill>
                <a:latin typeface="標楷體" pitchFamily="65" charset="-120"/>
                <a:ea typeface="標楷體" pitchFamily="65" charset="-120"/>
              </a:endParaRPr>
            </a:p>
            <a:p>
              <a:pPr lvl="0"/>
              <a:r>
                <a:rPr kumimoji="0" lang="zh-TW" altLang="en-US" b="1" dirty="0">
                  <a:solidFill>
                    <a:srgbClr val="262626"/>
                  </a:solidFill>
                  <a:latin typeface="標楷體" pitchFamily="65" charset="-120"/>
                  <a:ea typeface="標楷體" pitchFamily="65" charset="-120"/>
                </a:rPr>
                <a:t>考五科</a:t>
              </a:r>
              <a:r>
                <a:rPr kumimoji="0" lang="en-US" altLang="zh-TW" b="1" dirty="0">
                  <a:solidFill>
                    <a:srgbClr val="262626"/>
                  </a:solidFill>
                  <a:latin typeface="標楷體" pitchFamily="65" charset="-120"/>
                  <a:ea typeface="標楷體" pitchFamily="65" charset="-120"/>
                </a:rPr>
                <a:t>(</a:t>
              </a:r>
              <a:r>
                <a:rPr kumimoji="0" lang="zh-TW" altLang="en-US" b="1" dirty="0">
                  <a:solidFill>
                    <a:srgbClr val="262626"/>
                  </a:solidFill>
                  <a:latin typeface="標楷體" pitchFamily="65" charset="-120"/>
                  <a:ea typeface="標楷體" pitchFamily="65" charset="-120"/>
                </a:rPr>
                <a:t>國英數自社</a:t>
              </a:r>
              <a:r>
                <a:rPr kumimoji="0" lang="en-US" altLang="zh-TW" b="1" dirty="0">
                  <a:solidFill>
                    <a:srgbClr val="262626"/>
                  </a:solidFill>
                  <a:latin typeface="標楷體" pitchFamily="65" charset="-120"/>
                  <a:ea typeface="標楷體" pitchFamily="65" charset="-120"/>
                </a:rPr>
                <a:t>)</a:t>
              </a:r>
            </a:p>
            <a:p>
              <a:pPr lvl="0"/>
              <a:r>
                <a:rPr kumimoji="0" lang="zh-TW" altLang="en-US" b="1" dirty="0">
                  <a:solidFill>
                    <a:srgbClr val="262626"/>
                  </a:solidFill>
                  <a:latin typeface="標楷體" pitchFamily="65" charset="-120"/>
                  <a:ea typeface="標楷體" pitchFamily="65" charset="-120"/>
                </a:rPr>
                <a:t>精熟</a:t>
              </a:r>
              <a:r>
                <a:rPr kumimoji="0" lang="en-US" altLang="zh-TW" b="1" dirty="0">
                  <a:solidFill>
                    <a:srgbClr val="262626"/>
                  </a:solidFill>
                  <a:latin typeface="標楷體" pitchFamily="65" charset="-120"/>
                  <a:ea typeface="標楷體" pitchFamily="65" charset="-120"/>
                </a:rPr>
                <a:t>(A)</a:t>
              </a:r>
              <a:r>
                <a:rPr kumimoji="0" lang="zh-TW" altLang="en-US" b="1" dirty="0">
                  <a:solidFill>
                    <a:srgbClr val="262626"/>
                  </a:solidFill>
                  <a:latin typeface="標楷體" pitchFamily="65" charset="-120"/>
                  <a:ea typeface="標楷體" pitchFamily="65" charset="-120"/>
                </a:rPr>
                <a:t>：</a:t>
              </a:r>
              <a:r>
                <a:rPr kumimoji="0" lang="en-US" altLang="zh-TW" b="1" dirty="0">
                  <a:solidFill>
                    <a:srgbClr val="262626"/>
                  </a:solidFill>
                  <a:latin typeface="標楷體" pitchFamily="65" charset="-120"/>
                  <a:ea typeface="標楷體" pitchFamily="65" charset="-120"/>
                </a:rPr>
                <a:t>6</a:t>
              </a:r>
              <a:r>
                <a:rPr kumimoji="0" lang="zh-TW" altLang="en-US" b="1" dirty="0">
                  <a:solidFill>
                    <a:srgbClr val="262626"/>
                  </a:solidFill>
                  <a:latin typeface="標楷體" pitchFamily="65" charset="-120"/>
                  <a:ea typeface="標楷體" pitchFamily="65" charset="-120"/>
                </a:rPr>
                <a:t>分</a:t>
              </a:r>
              <a:endParaRPr kumimoji="0" lang="en-US" altLang="zh-TW" b="1" dirty="0">
                <a:solidFill>
                  <a:srgbClr val="262626"/>
                </a:solidFill>
                <a:latin typeface="標楷體" pitchFamily="65" charset="-120"/>
                <a:ea typeface="標楷體" pitchFamily="65" charset="-120"/>
              </a:endParaRPr>
            </a:p>
            <a:p>
              <a:pPr lvl="0"/>
              <a:r>
                <a:rPr kumimoji="0" lang="zh-TW" altLang="en-US" b="1" dirty="0">
                  <a:solidFill>
                    <a:srgbClr val="262626"/>
                  </a:solidFill>
                  <a:latin typeface="標楷體" pitchFamily="65" charset="-120"/>
                  <a:ea typeface="標楷體" pitchFamily="65" charset="-120"/>
                </a:rPr>
                <a:t>基礎</a:t>
              </a:r>
              <a:r>
                <a:rPr kumimoji="0" lang="en-US" altLang="zh-TW" b="1" dirty="0">
                  <a:solidFill>
                    <a:srgbClr val="262626"/>
                  </a:solidFill>
                  <a:latin typeface="標楷體" pitchFamily="65" charset="-120"/>
                  <a:ea typeface="標楷體" pitchFamily="65" charset="-120"/>
                </a:rPr>
                <a:t>(B)</a:t>
              </a:r>
              <a:r>
                <a:rPr kumimoji="0" lang="zh-TW" altLang="en-US" b="1" dirty="0">
                  <a:solidFill>
                    <a:srgbClr val="262626"/>
                  </a:solidFill>
                  <a:latin typeface="標楷體" pitchFamily="65" charset="-120"/>
                  <a:ea typeface="標楷體" pitchFamily="65" charset="-120"/>
                </a:rPr>
                <a:t>：</a:t>
              </a:r>
              <a:r>
                <a:rPr kumimoji="0" lang="en-US" altLang="zh-TW" b="1" dirty="0">
                  <a:solidFill>
                    <a:srgbClr val="262626"/>
                  </a:solidFill>
                  <a:latin typeface="標楷體" pitchFamily="65" charset="-120"/>
                  <a:ea typeface="標楷體" pitchFamily="65" charset="-120"/>
                </a:rPr>
                <a:t>4</a:t>
              </a:r>
              <a:r>
                <a:rPr kumimoji="0" lang="zh-TW" altLang="en-US" b="1" dirty="0">
                  <a:solidFill>
                    <a:srgbClr val="262626"/>
                  </a:solidFill>
                  <a:latin typeface="標楷體" pitchFamily="65" charset="-120"/>
                  <a:ea typeface="標楷體" pitchFamily="65" charset="-120"/>
                </a:rPr>
                <a:t>分  </a:t>
              </a:r>
              <a:endParaRPr kumimoji="0" lang="en-US" altLang="zh-TW" b="1" dirty="0">
                <a:solidFill>
                  <a:srgbClr val="262626"/>
                </a:solidFill>
                <a:latin typeface="標楷體" pitchFamily="65" charset="-120"/>
                <a:ea typeface="標楷體" pitchFamily="65" charset="-120"/>
              </a:endParaRPr>
            </a:p>
            <a:p>
              <a:pPr lvl="0"/>
              <a:r>
                <a:rPr kumimoji="0" lang="zh-TW" altLang="en-US" b="1" dirty="0">
                  <a:solidFill>
                    <a:srgbClr val="262626"/>
                  </a:solidFill>
                  <a:latin typeface="標楷體" pitchFamily="65" charset="-120"/>
                  <a:ea typeface="標楷體" pitchFamily="65" charset="-120"/>
                </a:rPr>
                <a:t>待加強</a:t>
              </a:r>
              <a:r>
                <a:rPr kumimoji="0" lang="en-US" altLang="zh-TW" b="1" dirty="0">
                  <a:solidFill>
                    <a:srgbClr val="262626"/>
                  </a:solidFill>
                  <a:latin typeface="標楷體" pitchFamily="65" charset="-120"/>
                  <a:ea typeface="標楷體" pitchFamily="65" charset="-120"/>
                </a:rPr>
                <a:t>(C)</a:t>
              </a:r>
              <a:r>
                <a:rPr kumimoji="0" lang="zh-TW" altLang="en-US" b="1" dirty="0">
                  <a:solidFill>
                    <a:srgbClr val="262626"/>
                  </a:solidFill>
                  <a:latin typeface="標楷體" pitchFamily="65" charset="-120"/>
                  <a:ea typeface="標楷體" pitchFamily="65" charset="-120"/>
                </a:rPr>
                <a:t>：</a:t>
              </a:r>
              <a:r>
                <a:rPr kumimoji="0" lang="en-US" altLang="zh-TW" b="1" dirty="0">
                  <a:solidFill>
                    <a:srgbClr val="262626"/>
                  </a:solidFill>
                  <a:latin typeface="標楷體" pitchFamily="65" charset="-120"/>
                  <a:ea typeface="標楷體" pitchFamily="65" charset="-120"/>
                </a:rPr>
                <a:t>2</a:t>
              </a:r>
              <a:r>
                <a:rPr kumimoji="0" lang="zh-TW" altLang="en-US" b="1" dirty="0">
                  <a:solidFill>
                    <a:srgbClr val="262626"/>
                  </a:solidFill>
                  <a:latin typeface="標楷體" pitchFamily="65" charset="-120"/>
                  <a:ea typeface="標楷體" pitchFamily="65" charset="-120"/>
                </a:rPr>
                <a:t>分</a:t>
              </a:r>
              <a:endParaRPr kumimoji="0" lang="zh-TW" altLang="en-US" b="1" dirty="0">
                <a:latin typeface="標楷體" pitchFamily="65" charset="-120"/>
                <a:ea typeface="標楷體" pitchFamily="65" charset="-120"/>
                <a:cs typeface="BiauKai"/>
              </a:endParaRPr>
            </a:p>
          </p:txBody>
        </p:sp>
      </p:grpSp>
    </p:spTree>
    <p:extLst>
      <p:ext uri="{BB962C8B-B14F-4D97-AF65-F5344CB8AC3E}">
        <p14:creationId xmlns:p14="http://schemas.microsoft.com/office/powerpoint/2010/main" val="351394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資料庫圖表 9"/>
          <p:cNvGraphicFramePr/>
          <p:nvPr>
            <p:extLst>
              <p:ext uri="{D42A27DB-BD31-4B8C-83A1-F6EECF244321}">
                <p14:modId xmlns:p14="http://schemas.microsoft.com/office/powerpoint/2010/main" val="2405170434"/>
              </p:ext>
            </p:extLst>
          </p:nvPr>
        </p:nvGraphicFramePr>
        <p:xfrm>
          <a:off x="458416" y="649629"/>
          <a:ext cx="6427672" cy="768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內容版面配置區 6"/>
          <p:cNvGraphicFramePr>
            <a:graphicFrameLocks noGrp="1"/>
          </p:cNvGraphicFramePr>
          <p:nvPr>
            <p:ph idx="4294967295"/>
            <p:extLst>
              <p:ext uri="{D42A27DB-BD31-4B8C-83A1-F6EECF244321}">
                <p14:modId xmlns:p14="http://schemas.microsoft.com/office/powerpoint/2010/main" val="2067743920"/>
              </p:ext>
            </p:extLst>
          </p:nvPr>
        </p:nvGraphicFramePr>
        <p:xfrm>
          <a:off x="827584" y="1949520"/>
          <a:ext cx="7231371" cy="4620411"/>
        </p:xfrm>
        <a:graphic>
          <a:graphicData uri="http://schemas.openxmlformats.org/drawingml/2006/table">
            <a:tbl>
              <a:tblPr firstRow="1" bandRow="1">
                <a:tableStyleId>{93296810-A885-4BE3-A3E7-6D5BEEA58F35}</a:tableStyleId>
              </a:tblPr>
              <a:tblGrid>
                <a:gridCol w="1220213">
                  <a:extLst>
                    <a:ext uri="{9D8B030D-6E8A-4147-A177-3AD203B41FA5}">
                      <a16:colId xmlns:a16="http://schemas.microsoft.com/office/drawing/2014/main" val="20000"/>
                    </a:ext>
                  </a:extLst>
                </a:gridCol>
                <a:gridCol w="1983621">
                  <a:extLst>
                    <a:ext uri="{9D8B030D-6E8A-4147-A177-3AD203B41FA5}">
                      <a16:colId xmlns:a16="http://schemas.microsoft.com/office/drawing/2014/main" val="20001"/>
                    </a:ext>
                  </a:extLst>
                </a:gridCol>
                <a:gridCol w="4027537">
                  <a:extLst>
                    <a:ext uri="{9D8B030D-6E8A-4147-A177-3AD203B41FA5}">
                      <a16:colId xmlns:a16="http://schemas.microsoft.com/office/drawing/2014/main" val="20002"/>
                    </a:ext>
                  </a:extLst>
                </a:gridCol>
              </a:tblGrid>
              <a:tr h="384354">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項目</a:t>
                      </a:r>
                      <a:endParaRPr lang="zh-TW" altLang="en-US" sz="2000" b="1" dirty="0">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solidFill>
                      <a:srgbClr val="FFC000"/>
                    </a:solidFill>
                  </a:tcPr>
                </a:tc>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給分</a:t>
                      </a:r>
                      <a:endParaRPr lang="zh-TW" altLang="en-US" sz="2000" b="1" dirty="0">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solidFill>
                      <a:srgbClr val="FFC000"/>
                    </a:solidFill>
                  </a:tcPr>
                </a:tc>
                <a:tc>
                  <a:txBody>
                    <a:bodyPr/>
                    <a:lstStyle/>
                    <a:p>
                      <a:pPr algn="ct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說明</a:t>
                      </a:r>
                      <a:endParaRPr lang="zh-TW" altLang="en-US" sz="2000" b="1" dirty="0">
                        <a:solidFill>
                          <a:schemeClr val="bg1"/>
                        </a:solidFill>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solidFill>
                      <a:srgbClr val="FFC000"/>
                    </a:solidFill>
                  </a:tcPr>
                </a:tc>
                <a:extLst>
                  <a:ext uri="{0D108BD9-81ED-4DB2-BD59-A6C34878D82A}">
                    <a16:rowId xmlns:a16="http://schemas.microsoft.com/office/drawing/2014/main" val="10000"/>
                  </a:ext>
                </a:extLst>
              </a:tr>
              <a:tr h="535766">
                <a:tc rowSpan="2">
                  <a:txBody>
                    <a:bodyPr/>
                    <a:lstStyle/>
                    <a:p>
                      <a:pPr algn="ct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扶助弱勢</a:t>
                      </a:r>
                      <a:endParaRPr lang="zh-TW" altLang="en-US" sz="1500" b="1" dirty="0">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tc>
                  <a:txBody>
                    <a:bodyPr/>
                    <a:lstStyle/>
                    <a:p>
                      <a:pPr algn="ct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符合者給</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分</a:t>
                      </a:r>
                      <a:endParaRPr lang="zh-TW" altLang="en-US" sz="1500" b="1"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tc>
                  <a:txBody>
                    <a:bodyPr/>
                    <a:lstStyle/>
                    <a:p>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偏遠</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地區</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國中學生</a:t>
                      </a:r>
                      <a:endPar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經濟弱勢</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中低</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、低</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收入戶</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學生</a:t>
                      </a:r>
                      <a:endParaRPr lang="zh-TW" altLang="en-US" sz="1500" b="1"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1"/>
                  </a:ext>
                </a:extLst>
              </a:tr>
              <a:tr h="332539">
                <a:tc vMerge="1">
                  <a:txBody>
                    <a:bodyPr/>
                    <a:lstStyle/>
                    <a:p>
                      <a:pPr algn="ctr"/>
                      <a:endParaRPr lang="zh-TW" altLang="en-US" sz="2000" b="1" dirty="0">
                        <a:latin typeface="Times New Roman" panose="02020603050405020304" pitchFamily="18" charset="0"/>
                        <a:ea typeface="標楷體" pitchFamily="65" charset="-12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符合者給</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分</a:t>
                      </a:r>
                      <a:endParaRPr lang="zh-TW" altLang="en-US" sz="1500" b="1"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tc>
                  <a:txBody>
                    <a:bodyPr/>
                    <a:lstStyle/>
                    <a:p>
                      <a:r>
                        <a:rPr lang="zh-TW" altLang="en-US" sz="1500" b="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 非山非市國中畢業生</a:t>
                      </a:r>
                      <a:endParaRPr lang="zh-TW" altLang="en-US" sz="1500" b="1"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extLst>
                  <a:ext uri="{0D108BD9-81ED-4DB2-BD59-A6C34878D82A}">
                    <a16:rowId xmlns:a16="http://schemas.microsoft.com/office/drawing/2014/main" val="527729795"/>
                  </a:ext>
                </a:extLst>
              </a:tr>
              <a:tr h="498453">
                <a:tc>
                  <a:txBody>
                    <a:bodyPr/>
                    <a:lstStyle/>
                    <a:p>
                      <a:pPr algn="ctr"/>
                      <a:r>
                        <a:rPr kumimoji="0" lang="zh-TW" altLang="en-US" sz="1500" dirty="0">
                          <a:ln w="1905"/>
                          <a:effectLst>
                            <a:innerShdw blurRad="69850" dist="43180" dir="5400000">
                              <a:srgbClr val="000000">
                                <a:alpha val="65000"/>
                              </a:srgbClr>
                            </a:innerShdw>
                          </a:effectLst>
                          <a:latin typeface="Times New Roman" panose="02020603050405020304" pitchFamily="18" charset="0"/>
                          <a:ea typeface="標楷體" panose="03000509000000000000" pitchFamily="65" charset="-120"/>
                          <a:cs typeface="Times New Roman" panose="02020603050405020304" pitchFamily="18" charset="0"/>
                        </a:rPr>
                        <a:t>就近入學</a:t>
                      </a:r>
                      <a:endParaRPr lang="zh-TW" altLang="en-US" sz="1500" b="1" dirty="0">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500" kern="1200" dirty="0">
                          <a:latin typeface="Times New Roman" panose="02020603050405020304" pitchFamily="18" charset="0"/>
                          <a:ea typeface="標楷體" panose="03000509000000000000" pitchFamily="65" charset="-120"/>
                          <a:cs typeface="Times New Roman" panose="02020603050405020304" pitchFamily="18" charset="0"/>
                        </a:rPr>
                        <a:t>符合者給</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分</a:t>
                      </a:r>
                      <a:endParaRPr lang="zh-TW" altLang="en-US" sz="1500" b="1"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tc>
                  <a:txBody>
                    <a:bodyPr/>
                    <a:lstStyle/>
                    <a:p>
                      <a:pPr marL="0" algn="l" defTabSz="914400" rtl="0" eaLnBrk="1" latinLnBrk="0" hangingPunct="1"/>
                      <a:r>
                        <a:rPr lang="zh-TW" altLang="en-US" sz="15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凡竹苗區（含共同就學區及變更就學區）學生</a:t>
                      </a:r>
                    </a:p>
                    <a:p>
                      <a:pPr marL="0" algn="l" defTabSz="914400" rtl="0" eaLnBrk="1" latinLnBrk="0" hangingPunct="1"/>
                      <a:r>
                        <a:rPr lang="zh-TW" altLang="en-US" sz="15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皆採計 </a:t>
                      </a:r>
                      <a:r>
                        <a:rPr lang="en-US" altLang="zh-TW" sz="15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5 </a:t>
                      </a:r>
                      <a:r>
                        <a:rPr lang="zh-TW" altLang="en-US" sz="1500"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分</a:t>
                      </a:r>
                    </a:p>
                  </a:txBody>
                  <a:tcPr marL="68580" marR="68580" marT="34290" marB="34290" anchor="ctr"/>
                </a:tc>
                <a:extLst>
                  <a:ext uri="{0D108BD9-81ED-4DB2-BD59-A6C34878D82A}">
                    <a16:rowId xmlns:a16="http://schemas.microsoft.com/office/drawing/2014/main" val="10002"/>
                  </a:ext>
                </a:extLst>
              </a:tr>
              <a:tr h="1561812">
                <a:tc>
                  <a:txBody>
                    <a:bodyPr/>
                    <a:lstStyle/>
                    <a:p>
                      <a:pPr algn="ctr"/>
                      <a:r>
                        <a:rPr kumimoji="0" lang="zh-TW" altLang="en-US" sz="1500" dirty="0">
                          <a:ln w="1905"/>
                          <a:effectLst>
                            <a:innerShdw blurRad="69850" dist="43180" dir="5400000">
                              <a:srgbClr val="000000">
                                <a:alpha val="65000"/>
                              </a:srgbClr>
                            </a:innerShdw>
                          </a:effectLst>
                          <a:latin typeface="Times New Roman" panose="02020603050405020304" pitchFamily="18" charset="0"/>
                          <a:ea typeface="標楷體" panose="03000509000000000000" pitchFamily="65" charset="-120"/>
                          <a:cs typeface="Times New Roman" panose="02020603050405020304" pitchFamily="18" charset="0"/>
                        </a:rPr>
                        <a:t>志願序位</a:t>
                      </a:r>
                      <a:endParaRPr lang="zh-TW" altLang="en-US" sz="1500" b="1" dirty="0">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tc>
                  <a:txBody>
                    <a:bodyPr/>
                    <a:lstStyle/>
                    <a:p>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分</a:t>
                      </a:r>
                      <a:endPar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6-10</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 分</a:t>
                      </a:r>
                      <a:endPar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11-15</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 分</a:t>
                      </a:r>
                      <a:endPar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16-20</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 分</a:t>
                      </a:r>
                      <a:endPar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21-25</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500" kern="1200" baseline="0" dirty="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分</a:t>
                      </a:r>
                      <a:endParaRPr lang="zh-TW" altLang="en-US" sz="1500" b="1"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tc>
                  <a:txBody>
                    <a:bodyPr/>
                    <a:lstStyle/>
                    <a:p>
                      <a:pPr algn="l"/>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高中：一校一志願</a:t>
                      </a:r>
                      <a:endParaRPr lang="en-US" altLang="zh-TW" sz="1500" dirty="0">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職業類科：同校</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同群</a:t>
                      </a:r>
                      <a: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連填 </a:t>
                      </a:r>
                      <a:br>
                        <a:rPr lang="en-US" altLang="zh-TW" sz="15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1500" dirty="0">
                          <a:latin typeface="Times New Roman" panose="02020603050405020304" pitchFamily="18" charset="0"/>
                          <a:ea typeface="標楷體" panose="03000509000000000000" pitchFamily="65" charset="-120"/>
                          <a:cs typeface="Times New Roman" panose="02020603050405020304" pitchFamily="18" charset="0"/>
                        </a:rPr>
                        <a:t>          視為同一志願序</a:t>
                      </a:r>
                      <a:endParaRPr lang="en-US" altLang="zh-TW" sz="1500" dirty="0">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4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★學校會安排說明會</a:t>
                      </a:r>
                      <a:r>
                        <a:rPr lang="en-US" altLang="zh-TW" sz="18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114/1</a:t>
                      </a:r>
                      <a:endParaRPr lang="zh-TW" altLang="en-US" sz="1800" b="0"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3"/>
                  </a:ext>
                </a:extLst>
              </a:tr>
              <a:tr h="1262900">
                <a:tc>
                  <a:txBody>
                    <a:bodyPr/>
                    <a:lstStyle/>
                    <a:p>
                      <a:pPr algn="ctr"/>
                      <a:r>
                        <a:rPr kumimoji="0" lang="zh-TW" altLang="en-US" sz="1500" dirty="0">
                          <a:ln w="1905"/>
                          <a:effectLst>
                            <a:innerShdw blurRad="69850" dist="43180" dir="5400000">
                              <a:srgbClr val="000000">
                                <a:alpha val="65000"/>
                              </a:srgbClr>
                            </a:innerShdw>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altLang="en-US" sz="1500" b="1" dirty="0">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tc>
                  <a:txBody>
                    <a:bodyPr/>
                    <a:lstStyle/>
                    <a:p>
                      <a:r>
                        <a:rPr lang="zh-TW" altLang="zh-TW" sz="1500"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健體、藝文、綜合</a:t>
                      </a:r>
                      <a:r>
                        <a:rPr lang="zh-TW" altLang="en-US" sz="1500"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500"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500"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a:t>
                      </a:r>
                      <a:r>
                        <a:rPr lang="zh-TW" altLang="zh-TW" sz="1500"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領域</a:t>
                      </a:r>
                      <a:r>
                        <a:rPr lang="zh-TW" altLang="en-US" sz="1500"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及格：</a:t>
                      </a:r>
                      <a:r>
                        <a:rPr lang="en-US" altLang="zh-TW" sz="1500"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15</a:t>
                      </a:r>
                      <a:r>
                        <a:rPr lang="zh-TW" altLang="zh-TW" sz="1500"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分</a:t>
                      </a:r>
                      <a:r>
                        <a:rPr lang="zh-TW" altLang="zh-TW" sz="15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5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5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2</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領域</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及格：</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分</a:t>
                      </a:r>
                      <a:endPar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1</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領域</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及格：</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分</a:t>
                      </a:r>
                      <a:r>
                        <a:rPr lang="zh-TW" altLang="zh-TW" sz="1500" dirty="0">
                          <a:effectLst/>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sz="1500" b="1"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採計學期：</a:t>
                      </a:r>
                      <a:r>
                        <a:rPr lang="en-US" altLang="zh-TW" sz="1500" kern="12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學期</a:t>
                      </a:r>
                      <a:endPar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國一上下</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國二上下</a:t>
                      </a:r>
                      <a:r>
                        <a:rPr lang="zh-TW" altLang="en-US" sz="1500" kern="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國三上</a:t>
                      </a:r>
                      <a:r>
                        <a:rPr lang="en-US" altLang="zh-TW" sz="1500" kern="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 </a:t>
                      </a:r>
                      <a:endParaRPr lang="en-US" altLang="zh-TW" sz="14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a:t>
                      </a:r>
                      <a:r>
                        <a:rPr lang="en-US" altLang="zh-TW" sz="14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 </a:t>
                      </a:r>
                      <a:r>
                        <a:rPr lang="zh-TW" altLang="en-US" sz="14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成績單 </a:t>
                      </a:r>
                      <a:endParaRPr lang="en-US" altLang="zh-TW" sz="14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 </a:t>
                      </a:r>
                      <a:r>
                        <a:rPr lang="zh-TW" altLang="en-US" sz="14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預警系統</a:t>
                      </a:r>
                      <a:endParaRPr lang="en-US" altLang="zh-TW" sz="1400" b="1" kern="1200" baseline="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 補考</a:t>
                      </a:r>
                      <a:endParaRPr lang="zh-TW" altLang="en-US" sz="1500" b="1" dirty="0">
                        <a:solidFill>
                          <a:schemeClr val="tx1"/>
                        </a:solidFill>
                        <a:latin typeface="Times New Roman" panose="02020603050405020304" pitchFamily="18" charset="0"/>
                        <a:ea typeface="標楷體" pitchFamily="65" charset="-120"/>
                        <a:cs typeface="Times New Roman" panose="02020603050405020304" pitchFamily="18" charset="0"/>
                      </a:endParaRPr>
                    </a:p>
                  </a:txBody>
                  <a:tcPr marL="68580" marR="68580" marT="34290" marB="34290" anchor="ctr"/>
                </a:tc>
                <a:extLst>
                  <a:ext uri="{0D108BD9-81ED-4DB2-BD59-A6C34878D82A}">
                    <a16:rowId xmlns:a16="http://schemas.microsoft.com/office/drawing/2014/main" val="10004"/>
                  </a:ext>
                </a:extLst>
              </a:tr>
            </a:tbl>
          </a:graphicData>
        </a:graphic>
      </p:graphicFrame>
      <p:sp>
        <p:nvSpPr>
          <p:cNvPr id="23" name="矩形 22"/>
          <p:cNvSpPr>
            <a:spLocks noChangeArrowheads="1"/>
          </p:cNvSpPr>
          <p:nvPr/>
        </p:nvSpPr>
        <p:spPr bwMode="auto">
          <a:xfrm>
            <a:off x="3419872" y="843512"/>
            <a:ext cx="2638425" cy="380873"/>
          </a:xfrm>
          <a:prstGeom prst="rect">
            <a:avLst/>
          </a:prstGeom>
          <a:noFill/>
          <a:ln w="9525">
            <a:noFill/>
            <a:miter lim="800000"/>
            <a:headEnd/>
            <a:tailEnd/>
          </a:ln>
        </p:spPr>
        <p:txBody>
          <a:bodyPr>
            <a:spAutoFit/>
          </a:bodyPr>
          <a:lstStyle/>
          <a:p>
            <a:pPr algn="ctr"/>
            <a:r>
              <a:rPr kumimoji="0" lang="zh-TW" altLang="en-US" sz="1875" b="1" dirty="0">
                <a:solidFill>
                  <a:srgbClr val="17375E"/>
                </a:solidFill>
                <a:latin typeface="微軟正黑體" pitchFamily="34" charset="-120"/>
                <a:ea typeface="微軟正黑體" pitchFamily="34" charset="-120"/>
              </a:rPr>
              <a:t>總分</a:t>
            </a:r>
            <a:r>
              <a:rPr kumimoji="0" lang="en-US" altLang="zh-TW" sz="1875" b="1" dirty="0">
                <a:solidFill>
                  <a:srgbClr val="17375E"/>
                </a:solidFill>
                <a:latin typeface="微軟正黑體" pitchFamily="34" charset="-120"/>
                <a:ea typeface="微軟正黑體" pitchFamily="34" charset="-120"/>
              </a:rPr>
              <a:t>35</a:t>
            </a:r>
            <a:r>
              <a:rPr kumimoji="0" lang="zh-TW" altLang="en-US" sz="1875" b="1" dirty="0">
                <a:solidFill>
                  <a:srgbClr val="17375E"/>
                </a:solidFill>
                <a:latin typeface="微軟正黑體" pitchFamily="34" charset="-120"/>
                <a:ea typeface="微軟正黑體" pitchFamily="34" charset="-120"/>
              </a:rPr>
              <a:t>分、採計</a:t>
            </a:r>
            <a:r>
              <a:rPr kumimoji="0" lang="en-US" altLang="zh-TW" sz="1875" b="1" dirty="0">
                <a:solidFill>
                  <a:srgbClr val="17375E"/>
                </a:solidFill>
                <a:latin typeface="微軟正黑體" pitchFamily="34" charset="-120"/>
                <a:ea typeface="微軟正黑體" pitchFamily="34" charset="-120"/>
              </a:rPr>
              <a:t>30</a:t>
            </a:r>
            <a:r>
              <a:rPr kumimoji="0" lang="zh-TW" altLang="en-US" sz="1875" b="1" dirty="0">
                <a:solidFill>
                  <a:srgbClr val="17375E"/>
                </a:solidFill>
                <a:latin typeface="微軟正黑體" pitchFamily="34" charset="-120"/>
                <a:ea typeface="微軟正黑體" pitchFamily="34" charset="-120"/>
              </a:rPr>
              <a:t>分</a:t>
            </a:r>
          </a:p>
        </p:txBody>
      </p:sp>
      <p:cxnSp>
        <p:nvCxnSpPr>
          <p:cNvPr id="8" name="直線接點 7">
            <a:extLst>
              <a:ext uri="{FF2B5EF4-FFF2-40B4-BE49-F238E27FC236}">
                <a16:creationId xmlns:a16="http://schemas.microsoft.com/office/drawing/2014/main" id="{0DBDA93C-FE42-4462-B13B-CE11A2FFA00B}"/>
              </a:ext>
            </a:extLst>
          </p:cNvPr>
          <p:cNvCxnSpPr>
            <a:cxnSpLocks/>
          </p:cNvCxnSpPr>
          <p:nvPr/>
        </p:nvCxnSpPr>
        <p:spPr>
          <a:xfrm>
            <a:off x="-108520" y="1367862"/>
            <a:ext cx="9144000"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9" name="矩形 8"/>
          <p:cNvSpPr/>
          <p:nvPr/>
        </p:nvSpPr>
        <p:spPr>
          <a:xfrm>
            <a:off x="2777271" y="1351105"/>
            <a:ext cx="4108817" cy="646331"/>
          </a:xfrm>
          <a:prstGeom prst="rect">
            <a:avLst/>
          </a:prstGeom>
        </p:spPr>
        <p:txBody>
          <a:bodyPr wrap="none">
            <a:spAutoFit/>
          </a:bodyPr>
          <a:lstStyle/>
          <a:p>
            <a:r>
              <a:rPr lang="zh-TW" altLang="en-US" sz="3600" b="1" dirty="0">
                <a:solidFill>
                  <a:srgbClr val="FF0000"/>
                </a:solidFill>
                <a:latin typeface="標楷體" panose="03000509000000000000" pitchFamily="65" charset="-120"/>
                <a:ea typeface="標楷體" panose="03000509000000000000" pitchFamily="65" charset="-120"/>
              </a:rPr>
              <a:t>滿分</a:t>
            </a:r>
            <a:r>
              <a:rPr lang="en-US" altLang="zh-TW" sz="3600" b="1" dirty="0">
                <a:solidFill>
                  <a:srgbClr val="FF0000"/>
                </a:solidFill>
                <a:latin typeface="標楷體" panose="03000509000000000000" pitchFamily="65" charset="-120"/>
                <a:ea typeface="標楷體" panose="03000509000000000000" pitchFamily="65" charset="-120"/>
              </a:rPr>
              <a:t>30</a:t>
            </a:r>
            <a:r>
              <a:rPr lang="zh-TW" altLang="en-US" sz="3600" b="1" dirty="0">
                <a:solidFill>
                  <a:srgbClr val="FF0000"/>
                </a:solidFill>
                <a:latin typeface="標楷體" panose="03000509000000000000" pitchFamily="65" charset="-120"/>
                <a:ea typeface="標楷體" panose="03000509000000000000" pitchFamily="65" charset="-120"/>
              </a:rPr>
              <a:t>分並不困難</a:t>
            </a:r>
            <a:r>
              <a:rPr lang="en-US" altLang="zh-TW" sz="3600" b="1" dirty="0">
                <a:solidFill>
                  <a:srgbClr val="FF0000"/>
                </a:solidFill>
                <a:latin typeface="標楷體" panose="03000509000000000000" pitchFamily="65" charset="-120"/>
                <a:ea typeface="標楷體" panose="03000509000000000000" pitchFamily="65" charset="-120"/>
              </a:rPr>
              <a:t>!</a:t>
            </a:r>
          </a:p>
        </p:txBody>
      </p:sp>
      <p:pic>
        <p:nvPicPr>
          <p:cNvPr id="12" name="圖片 11"/>
          <p:cNvPicPr>
            <a:picLocks noChangeAspect="1"/>
          </p:cNvPicPr>
          <p:nvPr/>
        </p:nvPicPr>
        <p:blipFill rotWithShape="1">
          <a:blip r:embed="rId7">
            <a:extLst>
              <a:ext uri="{BEBA8EAE-BF5A-486C-A8C5-ECC9F3942E4B}">
                <a14:imgProps xmlns:a14="http://schemas.microsoft.com/office/drawing/2010/main">
                  <a14:imgLayer r:embed="rId8">
                    <a14:imgEffect>
                      <a14:backgroundRemoval t="1767" b="50177" l="54000" r="100000">
                        <a14:foregroundMark x1="66667" y1="11307" x2="66667" y2="11307"/>
                        <a14:foregroundMark x1="67111" y1="18728" x2="67111" y2="18728"/>
                        <a14:foregroundMark x1="67111" y1="31095" x2="67111" y2="31095"/>
                        <a14:foregroundMark x1="94222" y1="18728" x2="94222" y2="18728"/>
                        <a14:foregroundMark x1="92000" y1="25442" x2="92000" y2="25442"/>
                        <a14:foregroundMark x1="90222" y1="32155" x2="90222" y2="32155"/>
                        <a14:foregroundMark x1="92000" y1="36042" x2="92000" y2="36042"/>
                      </a14:backgroundRemoval>
                    </a14:imgEffect>
                  </a14:imgLayer>
                </a14:imgProps>
              </a:ext>
              <a:ext uri="{28A0092B-C50C-407E-A947-70E740481C1C}">
                <a14:useLocalDpi xmlns:a14="http://schemas.microsoft.com/office/drawing/2010/main" val="0"/>
              </a:ext>
            </a:extLst>
          </a:blip>
          <a:srcRect l="57119" r="881" b="51916"/>
          <a:stretch/>
        </p:blipFill>
        <p:spPr>
          <a:xfrm rot="517414">
            <a:off x="1120886" y="1069545"/>
            <a:ext cx="1636516" cy="1178293"/>
          </a:xfrm>
          <a:prstGeom prst="rect">
            <a:avLst/>
          </a:prstGeom>
        </p:spPr>
      </p:pic>
      <p:pic>
        <p:nvPicPr>
          <p:cNvPr id="3" name="圖片 2">
            <a:extLst>
              <a:ext uri="{FF2B5EF4-FFF2-40B4-BE49-F238E27FC236}">
                <a16:creationId xmlns:a16="http://schemas.microsoft.com/office/drawing/2014/main" id="{561A70A7-93DC-43F1-BA27-9456166A9A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92280" y="4653136"/>
            <a:ext cx="646332" cy="646332"/>
          </a:xfrm>
          <a:prstGeom prst="rect">
            <a:avLst/>
          </a:prstGeom>
        </p:spPr>
      </p:pic>
      <p:pic>
        <p:nvPicPr>
          <p:cNvPr id="13" name="圖片 12">
            <a:extLst>
              <a:ext uri="{FF2B5EF4-FFF2-40B4-BE49-F238E27FC236}">
                <a16:creationId xmlns:a16="http://schemas.microsoft.com/office/drawing/2014/main" id="{DE434A61-1D77-4028-9D45-A28936615F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088" y="5927664"/>
            <a:ext cx="561414" cy="561414"/>
          </a:xfrm>
          <a:prstGeom prst="rect">
            <a:avLst/>
          </a:prstGeom>
        </p:spPr>
      </p:pic>
    </p:spTree>
    <p:extLst>
      <p:ext uri="{BB962C8B-B14F-4D97-AF65-F5344CB8AC3E}">
        <p14:creationId xmlns:p14="http://schemas.microsoft.com/office/powerpoint/2010/main" val="410385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1"/>
          </p:cNvGraphicFramePr>
          <p:nvPr>
            <p:extLst>
              <p:ext uri="{D42A27DB-BD31-4B8C-83A1-F6EECF244321}">
                <p14:modId xmlns:p14="http://schemas.microsoft.com/office/powerpoint/2010/main" val="1917951574"/>
              </p:ext>
            </p:extLst>
          </p:nvPr>
        </p:nvGraphicFramePr>
        <p:xfrm>
          <a:off x="539552" y="1987045"/>
          <a:ext cx="8064897" cy="4515818"/>
        </p:xfrm>
        <a:graphic>
          <a:graphicData uri="http://schemas.openxmlformats.org/drawingml/2006/table">
            <a:tbl>
              <a:tblPr firstRow="1" bandRow="1">
                <a:tableStyleId>{00A15C55-8517-42AA-B614-E9B94910E393}</a:tableStyleId>
              </a:tblPr>
              <a:tblGrid>
                <a:gridCol w="2372811">
                  <a:extLst>
                    <a:ext uri="{9D8B030D-6E8A-4147-A177-3AD203B41FA5}">
                      <a16:colId xmlns:a16="http://schemas.microsoft.com/office/drawing/2014/main" val="20000"/>
                    </a:ext>
                  </a:extLst>
                </a:gridCol>
                <a:gridCol w="2507655">
                  <a:extLst>
                    <a:ext uri="{9D8B030D-6E8A-4147-A177-3AD203B41FA5}">
                      <a16:colId xmlns:a16="http://schemas.microsoft.com/office/drawing/2014/main" val="20001"/>
                    </a:ext>
                  </a:extLst>
                </a:gridCol>
                <a:gridCol w="3184431">
                  <a:extLst>
                    <a:ext uri="{9D8B030D-6E8A-4147-A177-3AD203B41FA5}">
                      <a16:colId xmlns:a16="http://schemas.microsoft.com/office/drawing/2014/main" val="20002"/>
                    </a:ext>
                  </a:extLst>
                </a:gridCol>
              </a:tblGrid>
              <a:tr h="399062">
                <a:tc>
                  <a:txBody>
                    <a:bodyPr/>
                    <a:lstStyle/>
                    <a:p>
                      <a:pPr algn="ctr"/>
                      <a:r>
                        <a:rPr lang="zh-TW" altLang="en-US" sz="2000" dirty="0">
                          <a:latin typeface="Times New Roman" panose="02020603050405020304" pitchFamily="18" charset="0"/>
                          <a:ea typeface="標楷體" pitchFamily="65" charset="-120"/>
                          <a:cs typeface="Times New Roman" panose="02020603050405020304" pitchFamily="18" charset="0"/>
                        </a:rPr>
                        <a:t>項目</a:t>
                      </a:r>
                      <a:endParaRPr lang="zh-TW" altLang="en-US" sz="2000" b="1" dirty="0">
                        <a:latin typeface="Times New Roman" panose="02020603050405020304" pitchFamily="18" charset="0"/>
                        <a:ea typeface="標楷體" pitchFamily="65" charset="-120"/>
                        <a:cs typeface="Times New Roman" panose="02020603050405020304" pitchFamily="18" charset="0"/>
                      </a:endParaRPr>
                    </a:p>
                  </a:txBody>
                  <a:tcPr marL="68580" marR="68580" marT="37519" marB="37519" anchor="ctr">
                    <a:solidFill>
                      <a:srgbClr val="92D050"/>
                    </a:solidFill>
                  </a:tcPr>
                </a:tc>
                <a:tc>
                  <a:txBody>
                    <a:bodyPr/>
                    <a:lstStyle/>
                    <a:p>
                      <a:pPr algn="ctr"/>
                      <a:r>
                        <a:rPr lang="zh-TW" altLang="en-US" sz="2000" dirty="0">
                          <a:latin typeface="Times New Roman" panose="02020603050405020304" pitchFamily="18" charset="0"/>
                          <a:ea typeface="標楷體" pitchFamily="65" charset="-120"/>
                          <a:cs typeface="Times New Roman" panose="02020603050405020304" pitchFamily="18" charset="0"/>
                        </a:rPr>
                        <a:t>給分</a:t>
                      </a:r>
                      <a:endParaRPr lang="zh-TW" altLang="en-US" sz="2000" b="1" dirty="0">
                        <a:latin typeface="Times New Roman" panose="02020603050405020304" pitchFamily="18" charset="0"/>
                        <a:ea typeface="標楷體" pitchFamily="65" charset="-120"/>
                        <a:cs typeface="Times New Roman" panose="02020603050405020304" pitchFamily="18" charset="0"/>
                      </a:endParaRPr>
                    </a:p>
                  </a:txBody>
                  <a:tcPr marL="68580" marR="68580" marT="37519" marB="37519" anchor="ctr">
                    <a:solidFill>
                      <a:srgbClr val="92D050"/>
                    </a:solidFill>
                  </a:tcPr>
                </a:tc>
                <a:tc>
                  <a:txBody>
                    <a:bodyPr/>
                    <a:lstStyle/>
                    <a:p>
                      <a:pPr algn="ctr"/>
                      <a:r>
                        <a:rPr lang="zh-TW" altLang="en-US" sz="2000" dirty="0">
                          <a:latin typeface="Times New Roman" panose="02020603050405020304" pitchFamily="18" charset="0"/>
                          <a:ea typeface="標楷體" pitchFamily="65" charset="-120"/>
                          <a:cs typeface="Times New Roman" panose="02020603050405020304" pitchFamily="18" charset="0"/>
                        </a:rPr>
                        <a:t>說明</a:t>
                      </a:r>
                      <a:endParaRPr lang="zh-TW" altLang="en-US" sz="2000" b="1" dirty="0">
                        <a:solidFill>
                          <a:srgbClr val="FFFFFF"/>
                        </a:solidFill>
                        <a:latin typeface="Times New Roman" panose="02020603050405020304" pitchFamily="18" charset="0"/>
                        <a:ea typeface="標楷體" pitchFamily="65" charset="-120"/>
                        <a:cs typeface="Times New Roman" panose="02020603050405020304" pitchFamily="18" charset="0"/>
                      </a:endParaRPr>
                    </a:p>
                  </a:txBody>
                  <a:tcPr marL="68580" marR="68580" marT="37519" marB="37519" anchor="ctr">
                    <a:solidFill>
                      <a:srgbClr val="92D050"/>
                    </a:solidFill>
                  </a:tcPr>
                </a:tc>
                <a:extLst>
                  <a:ext uri="{0D108BD9-81ED-4DB2-BD59-A6C34878D82A}">
                    <a16:rowId xmlns:a16="http://schemas.microsoft.com/office/drawing/2014/main" val="10000"/>
                  </a:ext>
                </a:extLst>
              </a:tr>
              <a:tr h="712143">
                <a:tc>
                  <a:txBody>
                    <a:bodyPr/>
                    <a:lstStyle/>
                    <a:p>
                      <a:pPr marL="0" algn="ctr" defTabSz="914400" rtl="0" eaLnBrk="1" latinLnBrk="0" hangingPunct="1"/>
                      <a:r>
                        <a:rPr lang="zh-TW" altLang="en-US" sz="1500" kern="1200" dirty="0">
                          <a:effectLst/>
                          <a:latin typeface="Times New Roman" panose="02020603050405020304" pitchFamily="18" charset="0"/>
                          <a:ea typeface="標楷體" pitchFamily="65" charset="-120"/>
                          <a:cs typeface="Times New Roman" panose="02020603050405020304" pitchFamily="18" charset="0"/>
                        </a:rPr>
                        <a:t>功過相抵或</a:t>
                      </a:r>
                      <a:br>
                        <a:rPr lang="en-US" altLang="zh-TW" sz="1500" kern="1200" dirty="0">
                          <a:effectLst/>
                          <a:latin typeface="Times New Roman" panose="02020603050405020304" pitchFamily="18" charset="0"/>
                          <a:ea typeface="標楷體" pitchFamily="65" charset="-120"/>
                          <a:cs typeface="Times New Roman" panose="02020603050405020304" pitchFamily="18" charset="0"/>
                        </a:rPr>
                      </a:br>
                      <a:r>
                        <a:rPr lang="zh-TW" altLang="en-US" sz="1500" kern="1200" dirty="0">
                          <a:effectLst/>
                          <a:latin typeface="Times New Roman" panose="02020603050405020304" pitchFamily="18" charset="0"/>
                          <a:ea typeface="標楷體" pitchFamily="65" charset="-120"/>
                          <a:cs typeface="Times New Roman" panose="02020603050405020304" pitchFamily="18" charset="0"/>
                        </a:rPr>
                        <a:t>銷過後無懲罰紀錄</a:t>
                      </a:r>
                      <a:endParaRPr lang="zh-TW" altLang="en-US" sz="1500" b="1" kern="1200" dirty="0">
                        <a:solidFill>
                          <a:schemeClr val="dk1"/>
                        </a:solidFill>
                        <a:effectLst/>
                        <a:latin typeface="Times New Roman" panose="02020603050405020304" pitchFamily="18" charset="0"/>
                        <a:ea typeface="標楷體" pitchFamily="65" charset="-120"/>
                        <a:cs typeface="Times New Roman" panose="02020603050405020304" pitchFamily="18" charset="0"/>
                      </a:endParaRPr>
                    </a:p>
                  </a:txBody>
                  <a:tcPr marL="68580" marR="68580" marT="37519" marB="37519" anchor="ctr">
                    <a:solidFill>
                      <a:srgbClr val="E5FFE5"/>
                    </a:solidFill>
                  </a:tcPr>
                </a:tc>
                <a:tc>
                  <a:txBody>
                    <a:bodyPr/>
                    <a:lstStyle/>
                    <a:p>
                      <a:pPr algn="ctr"/>
                      <a:r>
                        <a:rPr lang="zh-TW" altLang="en-US" sz="1500" dirty="0">
                          <a:ln w="1905"/>
                          <a:effectLst>
                            <a:innerShdw blurRad="69850" dist="43180" dir="5400000">
                              <a:srgbClr val="000000">
                                <a:alpha val="65000"/>
                              </a:srgbClr>
                            </a:innerShdw>
                          </a:effectLst>
                          <a:latin typeface="Times New Roman" panose="02020603050405020304" pitchFamily="18" charset="0"/>
                          <a:ea typeface="標楷體" pitchFamily="65" charset="-120"/>
                          <a:cs typeface="Times New Roman" panose="02020603050405020304" pitchFamily="18" charset="0"/>
                        </a:rPr>
                        <a:t>1</a:t>
                      </a:r>
                      <a:r>
                        <a:rPr lang="en-US" altLang="zh-TW" sz="1500" dirty="0">
                          <a:ln w="1905"/>
                          <a:effectLst>
                            <a:innerShdw blurRad="69850" dist="43180" dir="5400000">
                              <a:srgbClr val="000000">
                                <a:alpha val="65000"/>
                              </a:srgbClr>
                            </a:innerShdw>
                          </a:effectLst>
                          <a:latin typeface="Times New Roman" panose="02020603050405020304" pitchFamily="18" charset="0"/>
                          <a:ea typeface="標楷體" pitchFamily="65" charset="-120"/>
                          <a:cs typeface="Times New Roman" panose="02020603050405020304" pitchFamily="18" charset="0"/>
                        </a:rPr>
                        <a:t>0</a:t>
                      </a:r>
                      <a:r>
                        <a:rPr lang="zh-TW" altLang="en-US" sz="1500" dirty="0">
                          <a:ln w="1905"/>
                          <a:effectLst>
                            <a:innerShdw blurRad="69850" dist="43180" dir="5400000">
                              <a:srgbClr val="000000">
                                <a:alpha val="65000"/>
                              </a:srgbClr>
                            </a:innerShdw>
                          </a:effectLst>
                          <a:latin typeface="Times New Roman" panose="02020603050405020304" pitchFamily="18" charset="0"/>
                          <a:ea typeface="標楷體" pitchFamily="65" charset="-120"/>
                          <a:cs typeface="Times New Roman" panose="02020603050405020304" pitchFamily="18" charset="0"/>
                        </a:rPr>
                        <a:t>分</a:t>
                      </a:r>
                      <a:endParaRPr lang="zh-TW" altLang="en-US" sz="1500" b="1" dirty="0">
                        <a:latin typeface="Times New Roman" panose="02020603050405020304" pitchFamily="18" charset="0"/>
                        <a:ea typeface="標楷體" pitchFamily="65" charset="-120"/>
                        <a:cs typeface="Times New Roman" panose="02020603050405020304" pitchFamily="18" charset="0"/>
                      </a:endParaRPr>
                    </a:p>
                  </a:txBody>
                  <a:tcPr marL="68580" marR="68580" marT="37519" marB="37519" anchor="ctr">
                    <a:solidFill>
                      <a:srgbClr val="E5FFE5"/>
                    </a:solid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500" kern="1200" dirty="0">
                          <a:effectLst/>
                          <a:latin typeface="Times New Roman" panose="02020603050405020304" pitchFamily="18" charset="0"/>
                          <a:ea typeface="標楷體" pitchFamily="65" charset="-120"/>
                          <a:cs typeface="Times New Roman" panose="02020603050405020304" pitchFamily="18" charset="0"/>
                        </a:rPr>
                        <a:t> ●採計學期：</a:t>
                      </a:r>
                      <a:r>
                        <a:rPr lang="en-US" altLang="zh-TW" sz="1500" kern="1200" dirty="0">
                          <a:solidFill>
                            <a:srgbClr val="FF0000"/>
                          </a:solidFill>
                          <a:effectLst/>
                          <a:latin typeface="Times New Roman" panose="02020603050405020304" pitchFamily="18" charset="0"/>
                          <a:ea typeface="標楷體" pitchFamily="65" charset="-120"/>
                          <a:cs typeface="Times New Roman" panose="02020603050405020304" pitchFamily="18" charset="0"/>
                        </a:rPr>
                        <a:t>1-6</a:t>
                      </a:r>
                      <a:r>
                        <a:rPr lang="zh-TW" altLang="en-US" sz="1500" kern="1200" dirty="0">
                          <a:solidFill>
                            <a:srgbClr val="FF0000"/>
                          </a:solidFill>
                          <a:effectLst/>
                          <a:latin typeface="Times New Roman" panose="02020603050405020304" pitchFamily="18" charset="0"/>
                          <a:ea typeface="標楷體" pitchFamily="65" charset="-120"/>
                          <a:cs typeface="Times New Roman" panose="02020603050405020304" pitchFamily="18" charset="0"/>
                        </a:rPr>
                        <a:t>學期</a:t>
                      </a:r>
                      <a:br>
                        <a:rPr lang="en-US" altLang="zh-TW" sz="1500" kern="1200" dirty="0">
                          <a:effectLst/>
                          <a:latin typeface="Times New Roman" panose="02020603050405020304" pitchFamily="18" charset="0"/>
                          <a:ea typeface="標楷體" pitchFamily="65" charset="-120"/>
                          <a:cs typeface="Times New Roman" panose="02020603050405020304" pitchFamily="18" charset="0"/>
                        </a:rPr>
                      </a:b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國一上下</a:t>
                      </a:r>
                      <a:r>
                        <a:rPr lang="zh-TW" altLang="en-US" sz="1500" kern="1200" dirty="0">
                          <a:effectLst/>
                          <a:latin typeface="Times New Roman" panose="02020603050405020304" pitchFamily="18" charset="0"/>
                          <a:ea typeface="標楷體" pitchFamily="65" charset="-120"/>
                          <a:cs typeface="Times New Roman" panose="02020603050405020304" pitchFamily="18" charset="0"/>
                        </a:rPr>
                        <a:t>、</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國二上下</a:t>
                      </a:r>
                      <a:r>
                        <a:rPr lang="zh-TW" altLang="en-US" sz="1500" kern="1200" dirty="0">
                          <a:effectLst/>
                          <a:latin typeface="Times New Roman" panose="02020603050405020304" pitchFamily="18" charset="0"/>
                          <a:ea typeface="標楷體" pitchFamily="65" charset="-120"/>
                          <a:cs typeface="Times New Roman" panose="02020603050405020304" pitchFamily="18" charset="0"/>
                        </a:rPr>
                        <a:t>、</a:t>
                      </a:r>
                      <a:endParaRPr lang="en-US" altLang="zh-TW" sz="1500" kern="1200" dirty="0">
                        <a:effectLst/>
                        <a:latin typeface="Times New Roman" panose="02020603050405020304" pitchFamily="18" charset="0"/>
                        <a:ea typeface="標楷體" pitchFamily="65" charset="-120"/>
                        <a:cs typeface="Times New Roman" panose="02020603050405020304" pitchFamily="18" charset="0"/>
                      </a:endParaRPr>
                    </a:p>
                    <a:p>
                      <a:pPr algn="l"/>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國三上</a:t>
                      </a:r>
                      <a:r>
                        <a:rPr lang="zh-TW" altLang="en-US" sz="1500" kern="1200" dirty="0">
                          <a:effectLst/>
                          <a:latin typeface="Times New Roman" panose="02020603050405020304" pitchFamily="18" charset="0"/>
                          <a:ea typeface="標楷體" pitchFamily="65" charset="-120"/>
                          <a:cs typeface="Times New Roman" panose="02020603050405020304" pitchFamily="18" charset="0"/>
                        </a:rPr>
                        <a:t>下</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a:t>
                      </a:r>
                    </a:p>
                    <a:p>
                      <a:pPr algn="l"/>
                      <a:r>
                        <a:rPr lang="zh-TW" altLang="en-US" sz="1500" dirty="0">
                          <a:latin typeface="Times New Roman" panose="02020603050405020304" pitchFamily="18" charset="0"/>
                          <a:ea typeface="標楷體" pitchFamily="65" charset="-120"/>
                          <a:cs typeface="Times New Roman" panose="02020603050405020304" pitchFamily="18" charset="0"/>
                        </a:rPr>
                        <a:t> </a:t>
                      </a: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國三下採計至當年</a:t>
                      </a:r>
                      <a:br>
                        <a:rPr lang="en-US" altLang="zh-TW" sz="1500" kern="1200" dirty="0">
                          <a:effectLst/>
                          <a:latin typeface="Times New Roman" panose="02020603050405020304" pitchFamily="18" charset="0"/>
                          <a:ea typeface="標楷體" pitchFamily="65" charset="-120"/>
                          <a:cs typeface="Times New Roman" panose="02020603050405020304" pitchFamily="18" charset="0"/>
                        </a:rPr>
                      </a:b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en-US" altLang="zh-TW" sz="1500" kern="1200" dirty="0">
                          <a:solidFill>
                            <a:srgbClr val="FF0000"/>
                          </a:solidFill>
                          <a:effectLst/>
                          <a:latin typeface="Times New Roman" panose="02020603050405020304" pitchFamily="18" charset="0"/>
                          <a:ea typeface="標楷體" pitchFamily="65" charset="-120"/>
                          <a:cs typeface="Times New Roman" panose="02020603050405020304" pitchFamily="18" charset="0"/>
                        </a:rPr>
                        <a:t>4</a:t>
                      </a:r>
                      <a:r>
                        <a:rPr lang="zh-TW" altLang="en-US" sz="1500" kern="1200" dirty="0">
                          <a:solidFill>
                            <a:srgbClr val="FF0000"/>
                          </a:solidFill>
                          <a:effectLst/>
                          <a:latin typeface="Times New Roman" panose="02020603050405020304" pitchFamily="18" charset="0"/>
                          <a:ea typeface="標楷體" pitchFamily="65" charset="-120"/>
                          <a:cs typeface="Times New Roman" panose="02020603050405020304" pitchFamily="18" charset="0"/>
                        </a:rPr>
                        <a:t>月</a:t>
                      </a:r>
                      <a:r>
                        <a:rPr lang="en-US" altLang="zh-TW" sz="1500" kern="1200" dirty="0">
                          <a:solidFill>
                            <a:srgbClr val="FF0000"/>
                          </a:solidFill>
                          <a:effectLst/>
                          <a:latin typeface="Times New Roman" panose="02020603050405020304" pitchFamily="18" charset="0"/>
                          <a:ea typeface="標楷體" pitchFamily="65" charset="-120"/>
                          <a:cs typeface="Times New Roman" panose="02020603050405020304" pitchFamily="18" charset="0"/>
                        </a:rPr>
                        <a:t>30</a:t>
                      </a:r>
                      <a:r>
                        <a:rPr lang="zh-TW" altLang="en-US" sz="1500" kern="1200" dirty="0">
                          <a:solidFill>
                            <a:srgbClr val="FF0000"/>
                          </a:solidFill>
                          <a:effectLst/>
                          <a:latin typeface="Times New Roman" panose="02020603050405020304" pitchFamily="18" charset="0"/>
                          <a:ea typeface="標楷體" pitchFamily="65" charset="-120"/>
                          <a:cs typeface="Times New Roman" panose="02020603050405020304" pitchFamily="18" charset="0"/>
                        </a:rPr>
                        <a:t>日</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止</a:t>
                      </a:r>
                      <a:endParaRPr lang="en-US" altLang="zh-TW" sz="1500" kern="1200" dirty="0">
                        <a:effectLst/>
                        <a:latin typeface="Times New Roman" panose="02020603050405020304" pitchFamily="18" charset="0"/>
                        <a:ea typeface="標楷體" pitchFamily="65" charset="-12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a:t>
                      </a:r>
                      <a:r>
                        <a:rPr lang="zh-TW" altLang="zh-TW"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曠課</a:t>
                      </a:r>
                      <a:r>
                        <a:rPr lang="en-US" altLang="zh-TW"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a:t>
                      </a:r>
                      <a:r>
                        <a:rPr lang="zh-TW" altLang="en-US"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依規請假</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★敘獎</a:t>
                      </a:r>
                      <a:r>
                        <a:rPr lang="en-US" altLang="zh-TW"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幹部、整潔秩序、比賽、</a:t>
                      </a:r>
                      <a:endParaRPr lang="en-US" altLang="zh-TW"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 </a:t>
                      </a:r>
                      <a:r>
                        <a:rPr lang="en-US" altLang="zh-TW"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a:t>
                      </a:r>
                      <a:r>
                        <a:rPr lang="zh-TW" altLang="en-US"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多數學生得分不難。</a:t>
                      </a:r>
                      <a:endParaRPr lang="en-US" altLang="zh-TW"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 </a:t>
                      </a:r>
                      <a:r>
                        <a:rPr lang="zh-TW" altLang="zh-TW"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 </a:t>
                      </a:r>
                      <a:endParaRPr lang="en-US" altLang="zh-TW"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txBody>
                  <a:tcPr marL="68580" marR="68580" marT="37519" marB="37519" anchor="ctr">
                    <a:solidFill>
                      <a:srgbClr val="C5FFC5"/>
                    </a:solidFill>
                  </a:tcPr>
                </a:tc>
                <a:extLst>
                  <a:ext uri="{0D108BD9-81ED-4DB2-BD59-A6C34878D82A}">
                    <a16:rowId xmlns:a16="http://schemas.microsoft.com/office/drawing/2014/main" val="10001"/>
                  </a:ext>
                </a:extLst>
              </a:tr>
              <a:tr h="712143">
                <a:tc>
                  <a:txBody>
                    <a:bodyPr/>
                    <a:lstStyle/>
                    <a:p>
                      <a:pPr algn="ctr"/>
                      <a:r>
                        <a:rPr lang="zh-TW" altLang="zh-TW" sz="1500" kern="1200" dirty="0">
                          <a:effectLst/>
                          <a:latin typeface="Times New Roman" panose="02020603050405020304" pitchFamily="18" charset="0"/>
                          <a:ea typeface="標楷體" pitchFamily="65" charset="-120"/>
                          <a:cs typeface="Times New Roman" panose="02020603050405020304" pitchFamily="18" charset="0"/>
                        </a:rPr>
                        <a:t>無曠課記錄</a:t>
                      </a:r>
                      <a:endParaRPr lang="zh-TW" altLang="en-US" sz="1500" b="1" dirty="0">
                        <a:latin typeface="Times New Roman" panose="02020603050405020304" pitchFamily="18" charset="0"/>
                        <a:ea typeface="標楷體" pitchFamily="65" charset="-120"/>
                        <a:cs typeface="Times New Roman" panose="02020603050405020304" pitchFamily="18" charset="0"/>
                      </a:endParaRPr>
                    </a:p>
                  </a:txBody>
                  <a:tcPr marL="68580" marR="68580" marT="37519" marB="37519" anchor="ctr">
                    <a:solidFill>
                      <a:srgbClr val="C5FFC5"/>
                    </a:solidFill>
                  </a:tcPr>
                </a:tc>
                <a:tc>
                  <a:txBody>
                    <a:bodyPr/>
                    <a:lstStyle/>
                    <a:p>
                      <a:pPr marL="0" algn="ctr" defTabSz="914400" rtl="0" eaLnBrk="1" latinLnBrk="0" hangingPunct="1"/>
                      <a:r>
                        <a:rPr lang="zh-TW" altLang="en-US" sz="1500" kern="1200" dirty="0">
                          <a:effectLst/>
                          <a:latin typeface="Times New Roman" panose="02020603050405020304" pitchFamily="18" charset="0"/>
                          <a:ea typeface="標楷體" pitchFamily="65" charset="-120"/>
                          <a:cs typeface="Times New Roman" panose="02020603050405020304" pitchFamily="18" charset="0"/>
                        </a:rPr>
                        <a:t>   每學期</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2</a:t>
                      </a:r>
                      <a:r>
                        <a:rPr lang="zh-TW" altLang="en-US" sz="1500" kern="1200" dirty="0">
                          <a:effectLst/>
                          <a:latin typeface="Times New Roman" panose="02020603050405020304" pitchFamily="18" charset="0"/>
                          <a:ea typeface="標楷體" pitchFamily="65" charset="-120"/>
                          <a:cs typeface="Times New Roman" panose="02020603050405020304" pitchFamily="18" charset="0"/>
                        </a:rPr>
                        <a:t>分，</a:t>
                      </a:r>
                      <a:br>
                        <a:rPr lang="en-US" altLang="zh-TW" sz="1500" kern="1200" dirty="0">
                          <a:effectLst/>
                          <a:latin typeface="Times New Roman" panose="02020603050405020304" pitchFamily="18" charset="0"/>
                          <a:ea typeface="標楷體" pitchFamily="65" charset="-120"/>
                          <a:cs typeface="Times New Roman" panose="02020603050405020304" pitchFamily="18" charset="0"/>
                        </a:rPr>
                      </a:b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最多採計</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12</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分 </a:t>
                      </a:r>
                      <a:endParaRPr lang="zh-TW" altLang="en-US" sz="1500" b="1" kern="1200" dirty="0">
                        <a:solidFill>
                          <a:schemeClr val="dk1"/>
                        </a:solidFill>
                        <a:effectLst/>
                        <a:latin typeface="Times New Roman" panose="02020603050405020304" pitchFamily="18" charset="0"/>
                        <a:ea typeface="標楷體" pitchFamily="65" charset="-120"/>
                        <a:cs typeface="Times New Roman" panose="02020603050405020304" pitchFamily="18" charset="0"/>
                      </a:endParaRPr>
                    </a:p>
                  </a:txBody>
                  <a:tcPr marL="68580" marR="68580" marT="37519" marB="37519" anchor="ctr">
                    <a:solidFill>
                      <a:srgbClr val="C5FFC5"/>
                    </a:solidFill>
                  </a:tcPr>
                </a:tc>
                <a:tc vMerge="1">
                  <a:txBody>
                    <a:bodyPr/>
                    <a:lstStyle/>
                    <a:p>
                      <a:endParaRPr lang="zh-TW" altLang="en-US" dirty="0"/>
                    </a:p>
                  </a:txBody>
                  <a:tcPr/>
                </a:tc>
                <a:extLst>
                  <a:ext uri="{0D108BD9-81ED-4DB2-BD59-A6C34878D82A}">
                    <a16:rowId xmlns:a16="http://schemas.microsoft.com/office/drawing/2014/main" val="10002"/>
                  </a:ext>
                </a:extLst>
              </a:tr>
              <a:tr h="1346235">
                <a:tc>
                  <a:txBody>
                    <a:bodyPr/>
                    <a:lstStyle/>
                    <a:p>
                      <a:pPr marL="0" algn="ctr" defTabSz="914400" rtl="0" eaLnBrk="1" latinLnBrk="0" hangingPunct="1"/>
                      <a:r>
                        <a:rPr lang="zh-TW" altLang="en-US" sz="1500" kern="1200" dirty="0">
                          <a:effectLst/>
                          <a:latin typeface="Times New Roman" panose="02020603050405020304" pitchFamily="18" charset="0"/>
                          <a:ea typeface="標楷體" pitchFamily="65" charset="-120"/>
                          <a:cs typeface="Times New Roman" panose="02020603050405020304" pitchFamily="18" charset="0"/>
                        </a:rPr>
                        <a:t>功過相抵後之</a:t>
                      </a:r>
                      <a:endParaRPr lang="en-US" altLang="zh-TW" sz="1500" kern="1200" dirty="0">
                        <a:effectLst/>
                        <a:latin typeface="Times New Roman" panose="02020603050405020304" pitchFamily="18" charset="0"/>
                        <a:ea typeface="標楷體" pitchFamily="65" charset="-120"/>
                        <a:cs typeface="Times New Roman" panose="02020603050405020304" pitchFamily="18" charset="0"/>
                      </a:endParaRPr>
                    </a:p>
                    <a:p>
                      <a:pPr marL="0" algn="ctr" defTabSz="914400" rtl="0" eaLnBrk="1" latinLnBrk="0" hangingPunct="1"/>
                      <a:r>
                        <a:rPr lang="zh-TW" altLang="en-US" sz="1500" kern="1200" dirty="0">
                          <a:effectLst/>
                          <a:latin typeface="Times New Roman" panose="02020603050405020304" pitchFamily="18" charset="0"/>
                          <a:ea typeface="標楷體" pitchFamily="65" charset="-120"/>
                          <a:cs typeface="Times New Roman" panose="02020603050405020304" pitchFamily="18" charset="0"/>
                        </a:rPr>
                        <a:t>獎勵</a:t>
                      </a:r>
                      <a:endParaRPr lang="zh-TW" altLang="en-US" sz="1500" b="1" kern="1200" dirty="0">
                        <a:solidFill>
                          <a:schemeClr val="dk1"/>
                        </a:solidFill>
                        <a:effectLst/>
                        <a:latin typeface="Times New Roman" panose="02020603050405020304" pitchFamily="18" charset="0"/>
                        <a:ea typeface="標楷體" pitchFamily="65" charset="-120"/>
                        <a:cs typeface="Times New Roman" panose="02020603050405020304" pitchFamily="18" charset="0"/>
                      </a:endParaRPr>
                    </a:p>
                  </a:txBody>
                  <a:tcPr marL="68580" marR="68580" marT="37519" marB="37519" anchor="ctr">
                    <a:solidFill>
                      <a:srgbClr val="E5FFE5"/>
                    </a:solidFill>
                  </a:tcPr>
                </a:tc>
                <a:tc>
                  <a:txBody>
                    <a:bodyPr/>
                    <a:lstStyle/>
                    <a:p>
                      <a:pPr algn="ct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大功每次</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4.5</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分</a:t>
                      </a:r>
                      <a:br>
                        <a:rPr lang="en-US" altLang="zh-TW" sz="1500" kern="1200" dirty="0">
                          <a:effectLst/>
                          <a:latin typeface="Times New Roman" panose="02020603050405020304" pitchFamily="18" charset="0"/>
                          <a:ea typeface="標楷體" pitchFamily="65" charset="-120"/>
                          <a:cs typeface="Times New Roman" panose="02020603050405020304" pitchFamily="18" charset="0"/>
                        </a:rPr>
                      </a:b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小功每次</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1.5</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分</a:t>
                      </a: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br>
                        <a:rPr lang="en-US" altLang="zh-TW" sz="1500" kern="1200" dirty="0">
                          <a:effectLst/>
                          <a:latin typeface="Times New Roman" panose="02020603050405020304" pitchFamily="18" charset="0"/>
                          <a:ea typeface="標楷體" pitchFamily="65" charset="-120"/>
                          <a:cs typeface="Times New Roman" panose="02020603050405020304" pitchFamily="18" charset="0"/>
                        </a:rPr>
                      </a:b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嘉獎每次</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0.5</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分</a:t>
                      </a:r>
                      <a:endParaRPr lang="en-US" altLang="zh-TW" sz="1500" kern="1200" dirty="0">
                        <a:effectLst/>
                        <a:latin typeface="Times New Roman" panose="02020603050405020304" pitchFamily="18" charset="0"/>
                        <a:ea typeface="標楷體" pitchFamily="65" charset="-120"/>
                        <a:cs typeface="Times New Roman" panose="02020603050405020304" pitchFamily="18" charset="0"/>
                      </a:endParaRPr>
                    </a:p>
                    <a:p>
                      <a:pPr algn="ct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最多採計</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20</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分</a:t>
                      </a:r>
                      <a:r>
                        <a:rPr lang="zh-TW" altLang="zh-TW" sz="1500" dirty="0">
                          <a:effectLst/>
                          <a:latin typeface="Times New Roman" panose="02020603050405020304" pitchFamily="18" charset="0"/>
                          <a:ea typeface="標楷體" pitchFamily="65" charset="-120"/>
                          <a:cs typeface="Times New Roman" panose="02020603050405020304" pitchFamily="18" charset="0"/>
                        </a:rPr>
                        <a:t> </a:t>
                      </a:r>
                      <a:endParaRPr lang="zh-TW" altLang="en-US" sz="1500" b="1" dirty="0">
                        <a:latin typeface="Times New Roman" panose="02020603050405020304" pitchFamily="18" charset="0"/>
                        <a:ea typeface="標楷體" pitchFamily="65" charset="-120"/>
                        <a:cs typeface="Times New Roman" panose="02020603050405020304" pitchFamily="18" charset="0"/>
                      </a:endParaRPr>
                    </a:p>
                  </a:txBody>
                  <a:tcPr marL="68580" marR="68580" marT="37519" marB="37519" anchor="ctr">
                    <a:solidFill>
                      <a:srgbClr val="E5FFE5"/>
                    </a:solidFill>
                  </a:tcPr>
                </a:tc>
                <a:tc vMerge="1">
                  <a:txBody>
                    <a:bodyPr/>
                    <a:lstStyle/>
                    <a:p>
                      <a:endParaRPr lang="zh-TW" altLang="en-US" dirty="0"/>
                    </a:p>
                  </a:txBody>
                  <a:tcPr/>
                </a:tc>
                <a:extLst>
                  <a:ext uri="{0D108BD9-81ED-4DB2-BD59-A6C34878D82A}">
                    <a16:rowId xmlns:a16="http://schemas.microsoft.com/office/drawing/2014/main" val="10003"/>
                  </a:ext>
                </a:extLst>
              </a:tr>
              <a:tr h="1346235">
                <a:tc>
                  <a:txBody>
                    <a:bodyPr/>
                    <a:lstStyle/>
                    <a:p>
                      <a:pPr algn="ctr"/>
                      <a:r>
                        <a:rPr lang="zh-TW" altLang="zh-TW" sz="1500" kern="1200" dirty="0">
                          <a:effectLst/>
                          <a:latin typeface="Times New Roman" panose="02020603050405020304" pitchFamily="18" charset="0"/>
                          <a:ea typeface="標楷體" pitchFamily="65" charset="-120"/>
                          <a:cs typeface="Times New Roman" panose="02020603050405020304" pitchFamily="18" charset="0"/>
                        </a:rPr>
                        <a:t>服務學習</a:t>
                      </a:r>
                      <a:r>
                        <a:rPr lang="zh-TW" altLang="zh-TW" sz="1500" dirty="0">
                          <a:effectLst/>
                          <a:latin typeface="Times New Roman" panose="02020603050405020304" pitchFamily="18" charset="0"/>
                          <a:ea typeface="標楷體" pitchFamily="65" charset="-120"/>
                          <a:cs typeface="Times New Roman" panose="02020603050405020304" pitchFamily="18" charset="0"/>
                        </a:rPr>
                        <a:t> </a:t>
                      </a:r>
                      <a:endParaRPr lang="zh-TW" altLang="en-US" sz="1500" b="1" dirty="0">
                        <a:latin typeface="Times New Roman" panose="02020603050405020304" pitchFamily="18" charset="0"/>
                        <a:ea typeface="標楷體" pitchFamily="65" charset="-120"/>
                        <a:cs typeface="Times New Roman" panose="02020603050405020304" pitchFamily="18" charset="0"/>
                      </a:endParaRPr>
                    </a:p>
                  </a:txBody>
                  <a:tcPr marL="68580" marR="68580" marT="37519" marB="37519" anchor="ctr">
                    <a:solidFill>
                      <a:srgbClr val="C5FFC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每學期每服務</a:t>
                      </a:r>
                      <a:endParaRPr lang="en-US" altLang="zh-TW" sz="1500" kern="1200" dirty="0">
                        <a:effectLst/>
                        <a:latin typeface="Times New Roman" panose="02020603050405020304" pitchFamily="18" charset="0"/>
                        <a:ea typeface="標楷體" pitchFamily="65" charset="-12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滿</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3</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小時得</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1</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分</a:t>
                      </a:r>
                      <a:br>
                        <a:rPr lang="en-US" altLang="zh-TW" sz="1500" kern="1200" dirty="0">
                          <a:effectLst/>
                          <a:latin typeface="Times New Roman" panose="02020603050405020304" pitchFamily="18" charset="0"/>
                          <a:ea typeface="標楷體" pitchFamily="65" charset="-120"/>
                          <a:cs typeface="Times New Roman" panose="02020603050405020304" pitchFamily="18" charset="0"/>
                        </a:rPr>
                      </a:b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每學期最多採計</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2</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分</a:t>
                      </a:r>
                      <a:br>
                        <a:rPr lang="en-US" altLang="zh-TW" sz="1500" kern="1200" dirty="0">
                          <a:effectLst/>
                          <a:latin typeface="Times New Roman" panose="02020603050405020304" pitchFamily="18" charset="0"/>
                          <a:ea typeface="標楷體" pitchFamily="65" charset="-120"/>
                          <a:cs typeface="Times New Roman" panose="02020603050405020304" pitchFamily="18" charset="0"/>
                        </a:rPr>
                      </a:b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5</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學期最多採計</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10</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分</a:t>
                      </a:r>
                      <a:endParaRPr lang="zh-TW" altLang="zh-TW" sz="1500" b="1" kern="1200" dirty="0">
                        <a:solidFill>
                          <a:schemeClr val="dk1"/>
                        </a:solidFill>
                        <a:effectLst/>
                        <a:latin typeface="Times New Roman" panose="02020603050405020304" pitchFamily="18" charset="0"/>
                        <a:ea typeface="標楷體" pitchFamily="65" charset="-120"/>
                        <a:cs typeface="Times New Roman" panose="02020603050405020304" pitchFamily="18" charset="0"/>
                      </a:endParaRPr>
                    </a:p>
                  </a:txBody>
                  <a:tcPr marL="68580" marR="68580" marT="37519" marB="37519" anchor="ctr">
                    <a:solidFill>
                      <a:srgbClr val="C5FFC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500" kern="1200" dirty="0">
                          <a:effectLst/>
                          <a:latin typeface="Times New Roman" panose="02020603050405020304" pitchFamily="18" charset="0"/>
                          <a:ea typeface="標楷體" pitchFamily="65" charset="-120"/>
                          <a:cs typeface="Times New Roman" panose="02020603050405020304" pitchFamily="18" charset="0"/>
                        </a:rPr>
                        <a:t> ●採計學期：</a:t>
                      </a:r>
                      <a:r>
                        <a:rPr lang="en-US" altLang="zh-TW" sz="1500" kern="1200" dirty="0">
                          <a:solidFill>
                            <a:srgbClr val="FF0000"/>
                          </a:solidFill>
                          <a:effectLst/>
                          <a:latin typeface="Times New Roman" panose="02020603050405020304" pitchFamily="18" charset="0"/>
                          <a:ea typeface="標楷體" pitchFamily="65" charset="-120"/>
                          <a:cs typeface="Times New Roman" panose="02020603050405020304" pitchFamily="18" charset="0"/>
                        </a:rPr>
                        <a:t>1-5</a:t>
                      </a:r>
                      <a:r>
                        <a:rPr lang="zh-TW" altLang="en-US" sz="1500" kern="1200" dirty="0">
                          <a:solidFill>
                            <a:srgbClr val="FF0000"/>
                          </a:solidFill>
                          <a:effectLst/>
                          <a:latin typeface="Times New Roman" panose="02020603050405020304" pitchFamily="18" charset="0"/>
                          <a:ea typeface="標楷體" pitchFamily="65" charset="-120"/>
                          <a:cs typeface="Times New Roman" panose="02020603050405020304" pitchFamily="18" charset="0"/>
                        </a:rPr>
                        <a:t>學期</a:t>
                      </a:r>
                      <a:br>
                        <a:rPr lang="en-US" altLang="zh-TW" sz="1500" kern="1200" dirty="0">
                          <a:effectLst/>
                          <a:latin typeface="Times New Roman" panose="02020603050405020304" pitchFamily="18" charset="0"/>
                          <a:ea typeface="標楷體" pitchFamily="65" charset="-120"/>
                          <a:cs typeface="Times New Roman" panose="02020603050405020304" pitchFamily="18" charset="0"/>
                        </a:rPr>
                      </a:br>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國一上下</a:t>
                      </a:r>
                      <a:r>
                        <a:rPr lang="zh-TW" altLang="en-US" sz="1500" kern="1200" dirty="0">
                          <a:effectLst/>
                          <a:latin typeface="Times New Roman" panose="02020603050405020304" pitchFamily="18" charset="0"/>
                          <a:ea typeface="標楷體" pitchFamily="65" charset="-120"/>
                          <a:cs typeface="Times New Roman" panose="02020603050405020304" pitchFamily="18" charset="0"/>
                        </a:rPr>
                        <a:t>、</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國二上下</a:t>
                      </a:r>
                      <a:r>
                        <a:rPr lang="zh-TW" altLang="en-US" sz="1500" kern="1200" dirty="0">
                          <a:effectLst/>
                          <a:latin typeface="Times New Roman" panose="02020603050405020304" pitchFamily="18" charset="0"/>
                          <a:ea typeface="標楷體" pitchFamily="65" charset="-120"/>
                          <a:cs typeface="Times New Roman" panose="02020603050405020304" pitchFamily="18" charset="0"/>
                        </a:rPr>
                        <a:t>、</a:t>
                      </a:r>
                      <a:endParaRPr lang="en-US" altLang="zh-TW" sz="1500" kern="1200" dirty="0">
                        <a:effectLst/>
                        <a:latin typeface="Times New Roman" panose="02020603050405020304" pitchFamily="18" charset="0"/>
                        <a:ea typeface="標楷體" pitchFamily="65" charset="-120"/>
                        <a:cs typeface="Times New Roman" panose="02020603050405020304" pitchFamily="18" charset="0"/>
                      </a:endParaRPr>
                    </a:p>
                    <a:p>
                      <a:pPr algn="l"/>
                      <a:r>
                        <a:rPr lang="zh-TW" altLang="en-US" sz="1500" kern="1200" dirty="0">
                          <a:effectLst/>
                          <a:latin typeface="Times New Roman" panose="02020603050405020304" pitchFamily="18" charset="0"/>
                          <a:ea typeface="標楷體" pitchFamily="65" charset="-120"/>
                          <a:cs typeface="Times New Roman" panose="02020603050405020304" pitchFamily="18" charset="0"/>
                        </a:rPr>
                        <a:t>    </a:t>
                      </a:r>
                      <a:r>
                        <a:rPr lang="zh-TW" altLang="zh-TW" sz="1500" kern="1200" dirty="0">
                          <a:effectLst/>
                          <a:latin typeface="Times New Roman" panose="02020603050405020304" pitchFamily="18" charset="0"/>
                          <a:ea typeface="標楷體" pitchFamily="65" charset="-120"/>
                          <a:cs typeface="Times New Roman" panose="02020603050405020304" pitchFamily="18" charset="0"/>
                        </a:rPr>
                        <a:t>國三上</a:t>
                      </a:r>
                      <a:r>
                        <a:rPr lang="en-US" altLang="zh-TW" sz="1500" kern="1200" dirty="0">
                          <a:effectLst/>
                          <a:latin typeface="Times New Roman" panose="02020603050405020304" pitchFamily="18" charset="0"/>
                          <a:ea typeface="標楷體" pitchFamily="65" charset="-120"/>
                          <a:cs typeface="Times New Roman" panose="02020603050405020304" pitchFamily="18" charset="0"/>
                        </a:rPr>
                        <a:t>)</a:t>
                      </a:r>
                    </a:p>
                    <a:p>
                      <a:pPr algn="l"/>
                      <a:r>
                        <a:rPr lang="zh-TW" altLang="en-US" sz="1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en-US" sz="16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a:t>
                      </a:r>
                      <a:r>
                        <a:rPr lang="zh-TW" altLang="en-US" sz="1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寒暑假返校打掃</a:t>
                      </a:r>
                      <a:r>
                        <a:rPr lang="en-US" altLang="zh-TW" sz="1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r>
                        <a:rPr lang="zh-TW" altLang="en-US" sz="1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次可達</a:t>
                      </a:r>
                      <a:r>
                        <a:rPr lang="en-US" altLang="zh-TW" sz="1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a:t>
                      </a:r>
                      <a:r>
                        <a:rPr lang="zh-TW" altLang="en-US" sz="1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小時</a:t>
                      </a:r>
                      <a:endParaRPr lang="zh-TW" altLang="en-US" sz="1500" b="1" dirty="0">
                        <a:solidFill>
                          <a:srgbClr val="FF0000"/>
                        </a:solidFill>
                        <a:effectLst>
                          <a:outerShdw blurRad="38100" dist="38100" dir="2700000" algn="tl">
                            <a:srgbClr val="000000">
                              <a:alpha val="43137"/>
                            </a:srgbClr>
                          </a:outerShdw>
                        </a:effectLst>
                        <a:latin typeface="Times New Roman" panose="02020603050405020304" pitchFamily="18" charset="0"/>
                        <a:ea typeface="標楷體" pitchFamily="65" charset="-120"/>
                        <a:cs typeface="Times New Roman" panose="02020603050405020304" pitchFamily="18" charset="0"/>
                      </a:endParaRPr>
                    </a:p>
                  </a:txBody>
                  <a:tcPr marL="68580" marR="68580" marT="37519" marB="37519" anchor="ctr">
                    <a:solidFill>
                      <a:srgbClr val="C5FFC5"/>
                    </a:solidFill>
                  </a:tcPr>
                </a:tc>
                <a:extLst>
                  <a:ext uri="{0D108BD9-81ED-4DB2-BD59-A6C34878D82A}">
                    <a16:rowId xmlns:a16="http://schemas.microsoft.com/office/drawing/2014/main" val="10004"/>
                  </a:ext>
                </a:extLst>
              </a:tr>
            </a:tbl>
          </a:graphicData>
        </a:graphic>
      </p:graphicFrame>
      <p:graphicFrame>
        <p:nvGraphicFramePr>
          <p:cNvPr id="17" name="資料庫圖表 16"/>
          <p:cNvGraphicFramePr/>
          <p:nvPr>
            <p:extLst>
              <p:ext uri="{D42A27DB-BD31-4B8C-83A1-F6EECF244321}">
                <p14:modId xmlns:p14="http://schemas.microsoft.com/office/powerpoint/2010/main" val="1115464632"/>
              </p:ext>
            </p:extLst>
          </p:nvPr>
        </p:nvGraphicFramePr>
        <p:xfrm>
          <a:off x="1182446" y="579006"/>
          <a:ext cx="6074784" cy="720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矩形 17"/>
          <p:cNvSpPr>
            <a:spLocks noChangeArrowheads="1"/>
          </p:cNvSpPr>
          <p:nvPr/>
        </p:nvSpPr>
        <p:spPr bwMode="auto">
          <a:xfrm>
            <a:off x="4110297" y="807990"/>
            <a:ext cx="2638425" cy="380873"/>
          </a:xfrm>
          <a:prstGeom prst="rect">
            <a:avLst/>
          </a:prstGeom>
          <a:noFill/>
          <a:ln w="9525">
            <a:noFill/>
            <a:miter lim="800000"/>
            <a:headEnd/>
            <a:tailEnd/>
          </a:ln>
        </p:spPr>
        <p:txBody>
          <a:bodyPr>
            <a:spAutoFit/>
          </a:bodyPr>
          <a:lstStyle/>
          <a:p>
            <a:pPr algn="ctr"/>
            <a:r>
              <a:rPr kumimoji="0" lang="zh-TW" altLang="en-US" sz="1875" b="1" dirty="0">
                <a:solidFill>
                  <a:srgbClr val="17375E"/>
                </a:solidFill>
                <a:latin typeface="微軟正黑體" pitchFamily="34" charset="-120"/>
                <a:ea typeface="微軟正黑體" pitchFamily="34" charset="-120"/>
              </a:rPr>
              <a:t>總分</a:t>
            </a:r>
            <a:r>
              <a:rPr kumimoji="0" lang="en-US" altLang="zh-TW" sz="1875" b="1" dirty="0">
                <a:solidFill>
                  <a:srgbClr val="17375E"/>
                </a:solidFill>
                <a:latin typeface="微軟正黑體" pitchFamily="34" charset="-120"/>
                <a:ea typeface="微軟正黑體" pitchFamily="34" charset="-120"/>
              </a:rPr>
              <a:t>52</a:t>
            </a:r>
            <a:r>
              <a:rPr kumimoji="0" lang="zh-TW" altLang="en-US" sz="1875" b="1" dirty="0">
                <a:solidFill>
                  <a:srgbClr val="17375E"/>
                </a:solidFill>
                <a:latin typeface="微軟正黑體" pitchFamily="34" charset="-120"/>
                <a:ea typeface="微軟正黑體" pitchFamily="34" charset="-120"/>
              </a:rPr>
              <a:t>分、採計</a:t>
            </a:r>
            <a:r>
              <a:rPr kumimoji="0" lang="en-US" altLang="zh-TW" sz="1875" b="1" dirty="0">
                <a:solidFill>
                  <a:srgbClr val="17375E"/>
                </a:solidFill>
                <a:latin typeface="微軟正黑體" pitchFamily="34" charset="-120"/>
                <a:ea typeface="微軟正黑體" pitchFamily="34" charset="-120"/>
              </a:rPr>
              <a:t>40</a:t>
            </a:r>
            <a:r>
              <a:rPr kumimoji="0" lang="zh-TW" altLang="en-US" sz="1875" b="1" dirty="0">
                <a:solidFill>
                  <a:srgbClr val="17375E"/>
                </a:solidFill>
                <a:latin typeface="微軟正黑體" pitchFamily="34" charset="-120"/>
                <a:ea typeface="微軟正黑體" pitchFamily="34" charset="-120"/>
              </a:rPr>
              <a:t>分</a:t>
            </a:r>
          </a:p>
        </p:txBody>
      </p:sp>
      <p:cxnSp>
        <p:nvCxnSpPr>
          <p:cNvPr id="5" name="直線接點 4">
            <a:extLst>
              <a:ext uri="{FF2B5EF4-FFF2-40B4-BE49-F238E27FC236}">
                <a16:creationId xmlns:a16="http://schemas.microsoft.com/office/drawing/2014/main" id="{0DBDA93C-FE42-4462-B13B-CE11A2FFA00B}"/>
              </a:ext>
            </a:extLst>
          </p:cNvPr>
          <p:cNvCxnSpPr>
            <a:cxnSpLocks/>
          </p:cNvCxnSpPr>
          <p:nvPr/>
        </p:nvCxnSpPr>
        <p:spPr>
          <a:xfrm>
            <a:off x="-108520" y="1367862"/>
            <a:ext cx="9144000"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 name="矩形 1"/>
          <p:cNvSpPr/>
          <p:nvPr/>
        </p:nvSpPr>
        <p:spPr>
          <a:xfrm>
            <a:off x="2145479" y="1340714"/>
            <a:ext cx="4108817" cy="646331"/>
          </a:xfrm>
          <a:prstGeom prst="rect">
            <a:avLst/>
          </a:prstGeom>
        </p:spPr>
        <p:txBody>
          <a:bodyPr wrap="none">
            <a:spAutoFit/>
          </a:bodyPr>
          <a:lstStyle/>
          <a:p>
            <a:r>
              <a:rPr lang="zh-TW" altLang="en-US" sz="3600" b="1" dirty="0">
                <a:solidFill>
                  <a:srgbClr val="FF0000"/>
                </a:solidFill>
                <a:latin typeface="標楷體" panose="03000509000000000000" pitchFamily="65" charset="-120"/>
                <a:ea typeface="標楷體" panose="03000509000000000000" pitchFamily="65" charset="-120"/>
              </a:rPr>
              <a:t>滿分</a:t>
            </a:r>
            <a:r>
              <a:rPr lang="en-US" altLang="zh-TW" sz="3600" b="1" dirty="0">
                <a:solidFill>
                  <a:srgbClr val="FF0000"/>
                </a:solidFill>
                <a:latin typeface="標楷體" panose="03000509000000000000" pitchFamily="65" charset="-120"/>
                <a:ea typeface="標楷體" panose="03000509000000000000" pitchFamily="65" charset="-120"/>
              </a:rPr>
              <a:t>40</a:t>
            </a:r>
            <a:r>
              <a:rPr lang="zh-TW" altLang="en-US" sz="3600" b="1" dirty="0">
                <a:solidFill>
                  <a:srgbClr val="FF0000"/>
                </a:solidFill>
                <a:latin typeface="標楷體" panose="03000509000000000000" pitchFamily="65" charset="-120"/>
                <a:ea typeface="標楷體" panose="03000509000000000000" pitchFamily="65" charset="-120"/>
              </a:rPr>
              <a:t>分並不困難</a:t>
            </a:r>
            <a:r>
              <a:rPr lang="en-US" altLang="zh-TW" sz="3600" b="1" dirty="0">
                <a:solidFill>
                  <a:srgbClr val="FF0000"/>
                </a:solidFill>
                <a:latin typeface="標楷體" panose="03000509000000000000" pitchFamily="65" charset="-120"/>
                <a:ea typeface="標楷體" panose="03000509000000000000" pitchFamily="65" charset="-120"/>
              </a:rPr>
              <a:t>!</a:t>
            </a:r>
          </a:p>
        </p:txBody>
      </p:sp>
      <p:pic>
        <p:nvPicPr>
          <p:cNvPr id="3" name="圖片 2"/>
          <p:cNvPicPr>
            <a:picLocks noChangeAspect="1"/>
          </p:cNvPicPr>
          <p:nvPr/>
        </p:nvPicPr>
        <p:blipFill rotWithShape="1">
          <a:blip r:embed="rId7">
            <a:extLst>
              <a:ext uri="{BEBA8EAE-BF5A-486C-A8C5-ECC9F3942E4B}">
                <a14:imgProps xmlns:a14="http://schemas.microsoft.com/office/drawing/2010/main">
                  <a14:imgLayer r:embed="rId8">
                    <a14:imgEffect>
                      <a14:backgroundRemoval t="1767" b="50177" l="54000" r="100000">
                        <a14:foregroundMark x1="66667" y1="11307" x2="66667" y2="11307"/>
                        <a14:foregroundMark x1="67111" y1="18728" x2="67111" y2="18728"/>
                        <a14:foregroundMark x1="67111" y1="31095" x2="67111" y2="31095"/>
                        <a14:foregroundMark x1="94222" y1="18728" x2="94222" y2="18728"/>
                        <a14:foregroundMark x1="92000" y1="25442" x2="92000" y2="25442"/>
                        <a14:foregroundMark x1="90222" y1="32155" x2="90222" y2="32155"/>
                        <a14:foregroundMark x1="92000" y1="36042" x2="92000" y2="36042"/>
                      </a14:backgroundRemoval>
                    </a14:imgEffect>
                  </a14:imgLayer>
                </a14:imgProps>
              </a:ext>
              <a:ext uri="{28A0092B-C50C-407E-A947-70E740481C1C}">
                <a14:useLocalDpi xmlns:a14="http://schemas.microsoft.com/office/drawing/2010/main" val="0"/>
              </a:ext>
            </a:extLst>
          </a:blip>
          <a:srcRect l="57119" r="881" b="51916"/>
          <a:stretch/>
        </p:blipFill>
        <p:spPr>
          <a:xfrm rot="517414">
            <a:off x="429876" y="914107"/>
            <a:ext cx="1636516" cy="1178293"/>
          </a:xfrm>
          <a:prstGeom prst="rect">
            <a:avLst/>
          </a:prstGeom>
        </p:spPr>
      </p:pic>
      <p:pic>
        <p:nvPicPr>
          <p:cNvPr id="8" name="圖片 7">
            <a:extLst>
              <a:ext uri="{FF2B5EF4-FFF2-40B4-BE49-F238E27FC236}">
                <a16:creationId xmlns:a16="http://schemas.microsoft.com/office/drawing/2014/main" id="{992DFEC8-096D-4089-B33B-1FA96D7CE1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57230" y="3356992"/>
            <a:ext cx="646332" cy="646332"/>
          </a:xfrm>
          <a:prstGeom prst="rect">
            <a:avLst/>
          </a:prstGeom>
        </p:spPr>
      </p:pic>
      <p:pic>
        <p:nvPicPr>
          <p:cNvPr id="9" name="圖片 8">
            <a:extLst>
              <a:ext uri="{FF2B5EF4-FFF2-40B4-BE49-F238E27FC236}">
                <a16:creationId xmlns:a16="http://schemas.microsoft.com/office/drawing/2014/main" id="{8EA36645-8208-4AC1-8037-FD35FF5E8A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46881" y="5393167"/>
            <a:ext cx="646332" cy="646332"/>
          </a:xfrm>
          <a:prstGeom prst="rect">
            <a:avLst/>
          </a:prstGeom>
        </p:spPr>
      </p:pic>
    </p:spTree>
    <p:extLst>
      <p:ext uri="{BB962C8B-B14F-4D97-AF65-F5344CB8AC3E}">
        <p14:creationId xmlns:p14="http://schemas.microsoft.com/office/powerpoint/2010/main" val="13904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1000"/>
                                        <p:tgtEl>
                                          <p:spTgt spid="2"/>
                                        </p:tgtEl>
                                      </p:cBhvr>
                                    </p:animEffect>
                                    <p:anim calcmode="lin" valueType="num">
                                      <p:cBhvr>
                                        <p:cTn id="49" dur="1000" fill="hold"/>
                                        <p:tgtEl>
                                          <p:spTgt spid="2"/>
                                        </p:tgtEl>
                                        <p:attrNameLst>
                                          <p:attrName>ppt_x</p:attrName>
                                        </p:attrNameLst>
                                      </p:cBhvr>
                                      <p:tavLst>
                                        <p:tav tm="0">
                                          <p:val>
                                            <p:strVal val="#ppt_x"/>
                                          </p:val>
                                        </p:tav>
                                        <p:tav tm="100000">
                                          <p:val>
                                            <p:strVal val="#ppt_x"/>
                                          </p:val>
                                        </p:tav>
                                      </p:tavLst>
                                    </p:anim>
                                    <p:anim calcmode="lin" valueType="num">
                                      <p:cBhvr>
                                        <p:cTn id="5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4" name="Group 24"/>
          <p:cNvGraphicFramePr>
            <a:graphicFrameLocks noGrp="1"/>
          </p:cNvGraphicFramePr>
          <p:nvPr>
            <p:extLst>
              <p:ext uri="{D42A27DB-BD31-4B8C-83A1-F6EECF244321}">
                <p14:modId xmlns:p14="http://schemas.microsoft.com/office/powerpoint/2010/main" val="3617930556"/>
              </p:ext>
            </p:extLst>
          </p:nvPr>
        </p:nvGraphicFramePr>
        <p:xfrm>
          <a:off x="1007058" y="2518096"/>
          <a:ext cx="7129884" cy="3130534"/>
        </p:xfrm>
        <a:graphic>
          <a:graphicData uri="http://schemas.openxmlformats.org/drawingml/2006/table">
            <a:tbl>
              <a:tblPr/>
              <a:tblGrid>
                <a:gridCol w="1206249">
                  <a:extLst>
                    <a:ext uri="{9D8B030D-6E8A-4147-A177-3AD203B41FA5}">
                      <a16:colId xmlns:a16="http://schemas.microsoft.com/office/drawing/2014/main" val="20000"/>
                    </a:ext>
                  </a:extLst>
                </a:gridCol>
                <a:gridCol w="2691474">
                  <a:extLst>
                    <a:ext uri="{9D8B030D-6E8A-4147-A177-3AD203B41FA5}">
                      <a16:colId xmlns:a16="http://schemas.microsoft.com/office/drawing/2014/main" val="20001"/>
                    </a:ext>
                  </a:extLst>
                </a:gridCol>
                <a:gridCol w="3232161">
                  <a:extLst>
                    <a:ext uri="{9D8B030D-6E8A-4147-A177-3AD203B41FA5}">
                      <a16:colId xmlns:a16="http://schemas.microsoft.com/office/drawing/2014/main" val="20002"/>
                    </a:ext>
                  </a:extLst>
                </a:gridCol>
              </a:tblGrid>
              <a:tr h="861086">
                <a:tc>
                  <a:txBody>
                    <a:bodyPr/>
                    <a:lstStyle>
                      <a:lvl1pPr>
                        <a:spcBef>
                          <a:spcPct val="20000"/>
                        </a:spcBef>
                        <a:buSzPct val="80000"/>
                        <a:buFont typeface="Wingdings" pitchFamily="2" charset="2"/>
                        <a:defRPr>
                          <a:solidFill>
                            <a:schemeClr val="tx1"/>
                          </a:solidFill>
                          <a:latin typeface="华文细黑" pitchFamily="2" charset="-122"/>
                          <a:ea typeface="华文细黑" pitchFamily="2" charset="-122"/>
                        </a:defRPr>
                      </a:lvl1pPr>
                      <a:lvl2pPr marL="742950" indent="-285750">
                        <a:spcBef>
                          <a:spcPct val="20000"/>
                        </a:spcBef>
                        <a:buFont typeface="Arial" pitchFamily="34" charset="0"/>
                        <a:defRPr sz="1600">
                          <a:solidFill>
                            <a:schemeClr val="tx1"/>
                          </a:solidFill>
                          <a:latin typeface="华文细黑" pitchFamily="2" charset="-122"/>
                          <a:ea typeface="华文细黑" pitchFamily="2" charset="-122"/>
                        </a:defRPr>
                      </a:lvl2pPr>
                      <a:lvl3pPr marL="1143000" indent="-228600">
                        <a:spcBef>
                          <a:spcPct val="20000"/>
                        </a:spcBef>
                        <a:buFont typeface="Arial" pitchFamily="34" charset="0"/>
                        <a:defRPr sz="1400">
                          <a:solidFill>
                            <a:schemeClr val="tx1"/>
                          </a:solidFill>
                          <a:latin typeface="华文细黑" pitchFamily="2" charset="-122"/>
                          <a:ea typeface="华文细黑" pitchFamily="2" charset="-122"/>
                        </a:defRPr>
                      </a:lvl3pPr>
                      <a:lvl4pPr marL="1600200" indent="-228600">
                        <a:spcBef>
                          <a:spcPct val="20000"/>
                        </a:spcBef>
                        <a:buFont typeface="Arial" pitchFamily="34" charset="0"/>
                        <a:defRPr sz="1400">
                          <a:solidFill>
                            <a:schemeClr val="tx1"/>
                          </a:solidFill>
                          <a:latin typeface="华文细黑" pitchFamily="2" charset="-122"/>
                          <a:ea typeface="华文细黑" pitchFamily="2" charset="-122"/>
                        </a:defRPr>
                      </a:lvl4pPr>
                      <a:lvl5pPr marL="2057400" indent="-228600">
                        <a:spcBef>
                          <a:spcPct val="20000"/>
                        </a:spcBef>
                        <a:buFont typeface="Arial" pitchFamily="34" charset="0"/>
                        <a:defRPr sz="1400">
                          <a:solidFill>
                            <a:schemeClr val="tx1"/>
                          </a:solidFill>
                          <a:latin typeface="华文细黑" pitchFamily="2" charset="-122"/>
                          <a:ea typeface="华文细黑" pitchFamily="2" charset="-122"/>
                        </a:defRPr>
                      </a:lvl5pPr>
                      <a:lvl6pPr marL="25146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6pPr>
                      <a:lvl7pPr marL="29718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7pPr>
                      <a:lvl8pPr marL="34290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8pPr>
                      <a:lvl9pPr marL="38862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a:ln>
                            <a:noFill/>
                          </a:ln>
                          <a:solidFill>
                            <a:srgbClr val="FFFFFF"/>
                          </a:solidFill>
                          <a:effectLst/>
                          <a:latin typeface="標楷體" pitchFamily="65" charset="-120"/>
                          <a:ea typeface="標楷體" pitchFamily="65" charset="-120"/>
                        </a:rPr>
                        <a:t>項目</a:t>
                      </a:r>
                      <a:endParaRPr kumimoji="0" lang="zh-TW" altLang="en-US" sz="2300" b="1" i="0" u="none" strike="noStrike" cap="none" normalizeH="0" baseline="0">
                        <a:ln>
                          <a:noFill/>
                        </a:ln>
                        <a:solidFill>
                          <a:srgbClr val="FFFFFF"/>
                        </a:solidFill>
                        <a:effectLst/>
                        <a:latin typeface="標楷體" pitchFamily="65" charset="-120"/>
                        <a:ea typeface="標楷體" pitchFamily="65" charset="-120"/>
                        <a:cs typeface="BiauKai"/>
                      </a:endParaRPr>
                    </a:p>
                  </a:txBody>
                  <a:tcPr marL="68569" marR="68569" marT="34302" marB="343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6699"/>
                    </a:solidFill>
                  </a:tcPr>
                </a:tc>
                <a:tc>
                  <a:txBody>
                    <a:bodyPr/>
                    <a:lstStyle>
                      <a:lvl1pPr>
                        <a:spcBef>
                          <a:spcPct val="20000"/>
                        </a:spcBef>
                        <a:buSzPct val="80000"/>
                        <a:buFont typeface="Wingdings" pitchFamily="2" charset="2"/>
                        <a:defRPr>
                          <a:solidFill>
                            <a:schemeClr val="tx1"/>
                          </a:solidFill>
                          <a:latin typeface="华文细黑" pitchFamily="2" charset="-122"/>
                          <a:ea typeface="华文细黑" pitchFamily="2" charset="-122"/>
                        </a:defRPr>
                      </a:lvl1pPr>
                      <a:lvl2pPr marL="742950" indent="-285750">
                        <a:spcBef>
                          <a:spcPct val="20000"/>
                        </a:spcBef>
                        <a:buFont typeface="Arial" pitchFamily="34" charset="0"/>
                        <a:defRPr sz="1600">
                          <a:solidFill>
                            <a:schemeClr val="tx1"/>
                          </a:solidFill>
                          <a:latin typeface="华文细黑" pitchFamily="2" charset="-122"/>
                          <a:ea typeface="华文细黑" pitchFamily="2" charset="-122"/>
                        </a:defRPr>
                      </a:lvl2pPr>
                      <a:lvl3pPr marL="1143000" indent="-228600">
                        <a:spcBef>
                          <a:spcPct val="20000"/>
                        </a:spcBef>
                        <a:buFont typeface="Arial" pitchFamily="34" charset="0"/>
                        <a:defRPr sz="1400">
                          <a:solidFill>
                            <a:schemeClr val="tx1"/>
                          </a:solidFill>
                          <a:latin typeface="华文细黑" pitchFamily="2" charset="-122"/>
                          <a:ea typeface="华文细黑" pitchFamily="2" charset="-122"/>
                        </a:defRPr>
                      </a:lvl3pPr>
                      <a:lvl4pPr marL="1600200" indent="-228600">
                        <a:spcBef>
                          <a:spcPct val="20000"/>
                        </a:spcBef>
                        <a:buFont typeface="Arial" pitchFamily="34" charset="0"/>
                        <a:defRPr sz="1400">
                          <a:solidFill>
                            <a:schemeClr val="tx1"/>
                          </a:solidFill>
                          <a:latin typeface="华文细黑" pitchFamily="2" charset="-122"/>
                          <a:ea typeface="华文细黑" pitchFamily="2" charset="-122"/>
                        </a:defRPr>
                      </a:lvl4pPr>
                      <a:lvl5pPr marL="2057400" indent="-228600">
                        <a:spcBef>
                          <a:spcPct val="20000"/>
                        </a:spcBef>
                        <a:buFont typeface="Arial" pitchFamily="34" charset="0"/>
                        <a:defRPr sz="1400">
                          <a:solidFill>
                            <a:schemeClr val="tx1"/>
                          </a:solidFill>
                          <a:latin typeface="华文细黑" pitchFamily="2" charset="-122"/>
                          <a:ea typeface="华文细黑" pitchFamily="2" charset="-122"/>
                        </a:defRPr>
                      </a:lvl5pPr>
                      <a:lvl6pPr marL="25146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6pPr>
                      <a:lvl7pPr marL="29718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7pPr>
                      <a:lvl8pPr marL="34290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8pPr>
                      <a:lvl9pPr marL="38862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a:ln>
                            <a:noFill/>
                          </a:ln>
                          <a:solidFill>
                            <a:srgbClr val="FFFFFF"/>
                          </a:solidFill>
                          <a:effectLst/>
                          <a:latin typeface="標楷體" pitchFamily="65" charset="-120"/>
                          <a:ea typeface="標楷體" pitchFamily="65" charset="-120"/>
                        </a:rPr>
                        <a:t>給分</a:t>
                      </a:r>
                      <a:endParaRPr kumimoji="0" lang="zh-TW" altLang="en-US" sz="2300" b="1" i="0" u="none" strike="noStrike" cap="none" normalizeH="0" baseline="0">
                        <a:ln>
                          <a:noFill/>
                        </a:ln>
                        <a:solidFill>
                          <a:srgbClr val="FFFFFF"/>
                        </a:solidFill>
                        <a:effectLst/>
                        <a:latin typeface="標楷體" pitchFamily="65" charset="-120"/>
                        <a:ea typeface="標楷體" pitchFamily="65" charset="-120"/>
                        <a:cs typeface="BiauKai"/>
                      </a:endParaRPr>
                    </a:p>
                  </a:txBody>
                  <a:tcPr marL="68569" marR="68569" marT="34302" marB="343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6699"/>
                    </a:solidFill>
                  </a:tcPr>
                </a:tc>
                <a:tc>
                  <a:txBody>
                    <a:bodyPr/>
                    <a:lstStyle>
                      <a:lvl1pPr>
                        <a:spcBef>
                          <a:spcPct val="20000"/>
                        </a:spcBef>
                        <a:buSzPct val="80000"/>
                        <a:buFont typeface="Wingdings" pitchFamily="2" charset="2"/>
                        <a:defRPr>
                          <a:solidFill>
                            <a:schemeClr val="tx1"/>
                          </a:solidFill>
                          <a:latin typeface="华文细黑" pitchFamily="2" charset="-122"/>
                          <a:ea typeface="华文细黑" pitchFamily="2" charset="-122"/>
                        </a:defRPr>
                      </a:lvl1pPr>
                      <a:lvl2pPr marL="742950" indent="-285750">
                        <a:spcBef>
                          <a:spcPct val="20000"/>
                        </a:spcBef>
                        <a:buFont typeface="Arial" pitchFamily="34" charset="0"/>
                        <a:defRPr sz="1600">
                          <a:solidFill>
                            <a:schemeClr val="tx1"/>
                          </a:solidFill>
                          <a:latin typeface="华文细黑" pitchFamily="2" charset="-122"/>
                          <a:ea typeface="华文细黑" pitchFamily="2" charset="-122"/>
                        </a:defRPr>
                      </a:lvl2pPr>
                      <a:lvl3pPr marL="1143000" indent="-228600">
                        <a:spcBef>
                          <a:spcPct val="20000"/>
                        </a:spcBef>
                        <a:buFont typeface="Arial" pitchFamily="34" charset="0"/>
                        <a:defRPr sz="1400">
                          <a:solidFill>
                            <a:schemeClr val="tx1"/>
                          </a:solidFill>
                          <a:latin typeface="华文细黑" pitchFamily="2" charset="-122"/>
                          <a:ea typeface="华文细黑" pitchFamily="2" charset="-122"/>
                        </a:defRPr>
                      </a:lvl3pPr>
                      <a:lvl4pPr marL="1600200" indent="-228600">
                        <a:spcBef>
                          <a:spcPct val="20000"/>
                        </a:spcBef>
                        <a:buFont typeface="Arial" pitchFamily="34" charset="0"/>
                        <a:defRPr sz="1400">
                          <a:solidFill>
                            <a:schemeClr val="tx1"/>
                          </a:solidFill>
                          <a:latin typeface="华文细黑" pitchFamily="2" charset="-122"/>
                          <a:ea typeface="华文细黑" pitchFamily="2" charset="-122"/>
                        </a:defRPr>
                      </a:lvl4pPr>
                      <a:lvl5pPr marL="2057400" indent="-228600">
                        <a:spcBef>
                          <a:spcPct val="20000"/>
                        </a:spcBef>
                        <a:buFont typeface="Arial" pitchFamily="34" charset="0"/>
                        <a:defRPr sz="1400">
                          <a:solidFill>
                            <a:schemeClr val="tx1"/>
                          </a:solidFill>
                          <a:latin typeface="华文细黑" pitchFamily="2" charset="-122"/>
                          <a:ea typeface="华文细黑" pitchFamily="2" charset="-122"/>
                        </a:defRPr>
                      </a:lvl5pPr>
                      <a:lvl6pPr marL="25146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6pPr>
                      <a:lvl7pPr marL="29718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7pPr>
                      <a:lvl8pPr marL="34290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8pPr>
                      <a:lvl9pPr marL="38862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FFFFFF"/>
                          </a:solidFill>
                          <a:effectLst/>
                          <a:latin typeface="標楷體" pitchFamily="65" charset="-120"/>
                          <a:ea typeface="標楷體" pitchFamily="65" charset="-120"/>
                        </a:rPr>
                        <a:t>說明</a:t>
                      </a:r>
                      <a:endParaRPr kumimoji="0" lang="zh-TW" altLang="en-US" sz="2300" b="1" i="0" u="none" strike="noStrike" cap="none" normalizeH="0" baseline="0" dirty="0">
                        <a:ln>
                          <a:noFill/>
                        </a:ln>
                        <a:solidFill>
                          <a:srgbClr val="FFFFFF"/>
                        </a:solidFill>
                        <a:effectLst/>
                        <a:latin typeface="標楷體" pitchFamily="65" charset="-120"/>
                        <a:ea typeface="標楷體" pitchFamily="65" charset="-120"/>
                        <a:cs typeface="BiauKai"/>
                      </a:endParaRPr>
                    </a:p>
                  </a:txBody>
                  <a:tcPr marL="68569" marR="68569" marT="34302" marB="343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6699"/>
                    </a:solidFill>
                  </a:tcPr>
                </a:tc>
                <a:extLst>
                  <a:ext uri="{0D108BD9-81ED-4DB2-BD59-A6C34878D82A}">
                    <a16:rowId xmlns:a16="http://schemas.microsoft.com/office/drawing/2014/main" val="10000"/>
                  </a:ext>
                </a:extLst>
              </a:tr>
              <a:tr h="2269448">
                <a:tc>
                  <a:txBody>
                    <a:bodyPr/>
                    <a:lstStyle>
                      <a:lvl1pPr>
                        <a:spcBef>
                          <a:spcPct val="20000"/>
                        </a:spcBef>
                        <a:buSzPct val="80000"/>
                        <a:buFont typeface="Wingdings" pitchFamily="2" charset="2"/>
                        <a:defRPr>
                          <a:solidFill>
                            <a:schemeClr val="tx1"/>
                          </a:solidFill>
                          <a:latin typeface="华文细黑" pitchFamily="2" charset="-122"/>
                          <a:ea typeface="华文细黑" pitchFamily="2" charset="-122"/>
                        </a:defRPr>
                      </a:lvl1pPr>
                      <a:lvl2pPr marL="742950" indent="-285750">
                        <a:spcBef>
                          <a:spcPct val="20000"/>
                        </a:spcBef>
                        <a:buFont typeface="Arial" pitchFamily="34" charset="0"/>
                        <a:defRPr sz="1600">
                          <a:solidFill>
                            <a:schemeClr val="tx1"/>
                          </a:solidFill>
                          <a:latin typeface="华文细黑" pitchFamily="2" charset="-122"/>
                          <a:ea typeface="华文细黑" pitchFamily="2" charset="-122"/>
                        </a:defRPr>
                      </a:lvl2pPr>
                      <a:lvl3pPr marL="1143000" indent="-228600">
                        <a:spcBef>
                          <a:spcPct val="20000"/>
                        </a:spcBef>
                        <a:buFont typeface="Arial" pitchFamily="34" charset="0"/>
                        <a:defRPr sz="1400">
                          <a:solidFill>
                            <a:schemeClr val="tx1"/>
                          </a:solidFill>
                          <a:latin typeface="华文细黑" pitchFamily="2" charset="-122"/>
                          <a:ea typeface="华文细黑" pitchFamily="2" charset="-122"/>
                        </a:defRPr>
                      </a:lvl3pPr>
                      <a:lvl4pPr marL="1600200" indent="-228600">
                        <a:spcBef>
                          <a:spcPct val="20000"/>
                        </a:spcBef>
                        <a:buFont typeface="Arial" pitchFamily="34" charset="0"/>
                        <a:defRPr sz="1400">
                          <a:solidFill>
                            <a:schemeClr val="tx1"/>
                          </a:solidFill>
                          <a:latin typeface="华文细黑" pitchFamily="2" charset="-122"/>
                          <a:ea typeface="华文细黑" pitchFamily="2" charset="-122"/>
                        </a:defRPr>
                      </a:lvl4pPr>
                      <a:lvl5pPr marL="2057400" indent="-228600">
                        <a:spcBef>
                          <a:spcPct val="20000"/>
                        </a:spcBef>
                        <a:buFont typeface="Arial" pitchFamily="34" charset="0"/>
                        <a:defRPr sz="1400">
                          <a:solidFill>
                            <a:schemeClr val="tx1"/>
                          </a:solidFill>
                          <a:latin typeface="华文细黑" pitchFamily="2" charset="-122"/>
                          <a:ea typeface="华文细黑" pitchFamily="2" charset="-122"/>
                        </a:defRPr>
                      </a:lvl5pPr>
                      <a:lvl6pPr marL="25146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6pPr>
                      <a:lvl7pPr marL="29718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7pPr>
                      <a:lvl8pPr marL="34290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8pPr>
                      <a:lvl9pPr marL="38862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a:ln>
                            <a:noFill/>
                          </a:ln>
                          <a:solidFill>
                            <a:srgbClr val="262626"/>
                          </a:solidFill>
                          <a:effectLst/>
                          <a:latin typeface="標楷體" pitchFamily="65" charset="-120"/>
                          <a:ea typeface="標楷體" pitchFamily="65" charset="-120"/>
                        </a:rPr>
                        <a:t>會考</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a:ln>
                            <a:noFill/>
                          </a:ln>
                          <a:solidFill>
                            <a:srgbClr val="262626"/>
                          </a:solidFill>
                          <a:effectLst/>
                          <a:latin typeface="標楷體" pitchFamily="65" charset="-120"/>
                          <a:ea typeface="標楷體" pitchFamily="65" charset="-120"/>
                        </a:rPr>
                        <a:t>成績 </a:t>
                      </a:r>
                      <a:endParaRPr kumimoji="0" lang="zh-TW" altLang="en-US" sz="2300" b="1" i="0" u="none" strike="noStrike" cap="none" normalizeH="0" baseline="0">
                        <a:ln>
                          <a:noFill/>
                        </a:ln>
                        <a:solidFill>
                          <a:srgbClr val="000000"/>
                        </a:solidFill>
                        <a:effectLst/>
                        <a:latin typeface="標楷體" pitchFamily="65" charset="-120"/>
                        <a:ea typeface="標楷體" pitchFamily="65" charset="-120"/>
                        <a:cs typeface="BiauKai"/>
                      </a:endParaRPr>
                    </a:p>
                  </a:txBody>
                  <a:tcPr marL="68569" marR="68569" marT="34302" marB="343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1E0"/>
                    </a:solidFill>
                  </a:tcPr>
                </a:tc>
                <a:tc>
                  <a:txBody>
                    <a:bodyPr/>
                    <a:lstStyle>
                      <a:lvl1pPr>
                        <a:spcBef>
                          <a:spcPct val="20000"/>
                        </a:spcBef>
                        <a:buSzPct val="80000"/>
                        <a:buFont typeface="Wingdings" pitchFamily="2" charset="2"/>
                        <a:defRPr>
                          <a:solidFill>
                            <a:schemeClr val="tx1"/>
                          </a:solidFill>
                          <a:latin typeface="华文细黑" pitchFamily="2" charset="-122"/>
                          <a:ea typeface="华文细黑" pitchFamily="2" charset="-122"/>
                        </a:defRPr>
                      </a:lvl1pPr>
                      <a:lvl2pPr marL="742950" indent="-285750">
                        <a:spcBef>
                          <a:spcPct val="20000"/>
                        </a:spcBef>
                        <a:buFont typeface="Arial" pitchFamily="34" charset="0"/>
                        <a:defRPr sz="1600">
                          <a:solidFill>
                            <a:schemeClr val="tx1"/>
                          </a:solidFill>
                          <a:latin typeface="华文细黑" pitchFamily="2" charset="-122"/>
                          <a:ea typeface="华文细黑" pitchFamily="2" charset="-122"/>
                        </a:defRPr>
                      </a:lvl2pPr>
                      <a:lvl3pPr marL="1143000" indent="-228600">
                        <a:spcBef>
                          <a:spcPct val="20000"/>
                        </a:spcBef>
                        <a:buFont typeface="Arial" pitchFamily="34" charset="0"/>
                        <a:defRPr sz="1400">
                          <a:solidFill>
                            <a:schemeClr val="tx1"/>
                          </a:solidFill>
                          <a:latin typeface="华文细黑" pitchFamily="2" charset="-122"/>
                          <a:ea typeface="华文细黑" pitchFamily="2" charset="-122"/>
                        </a:defRPr>
                      </a:lvl3pPr>
                      <a:lvl4pPr marL="1600200" indent="-228600">
                        <a:spcBef>
                          <a:spcPct val="20000"/>
                        </a:spcBef>
                        <a:buFont typeface="Arial" pitchFamily="34" charset="0"/>
                        <a:defRPr sz="1400">
                          <a:solidFill>
                            <a:schemeClr val="tx1"/>
                          </a:solidFill>
                          <a:latin typeface="华文细黑" pitchFamily="2" charset="-122"/>
                          <a:ea typeface="华文细黑" pitchFamily="2" charset="-122"/>
                        </a:defRPr>
                      </a:lvl4pPr>
                      <a:lvl5pPr marL="2057400" indent="-228600">
                        <a:spcBef>
                          <a:spcPct val="20000"/>
                        </a:spcBef>
                        <a:buFont typeface="Arial" pitchFamily="34" charset="0"/>
                        <a:defRPr sz="1400">
                          <a:solidFill>
                            <a:schemeClr val="tx1"/>
                          </a:solidFill>
                          <a:latin typeface="华文细黑" pitchFamily="2" charset="-122"/>
                          <a:ea typeface="华文细黑" pitchFamily="2" charset="-122"/>
                        </a:defRPr>
                      </a:lvl5pPr>
                      <a:lvl6pPr marL="25146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6pPr>
                      <a:lvl7pPr marL="29718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7pPr>
                      <a:lvl8pPr marL="34290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8pPr>
                      <a:lvl9pPr marL="38862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262626"/>
                          </a:solidFill>
                          <a:effectLst/>
                          <a:latin typeface="標楷體" pitchFamily="65" charset="-120"/>
                          <a:ea typeface="標楷體" pitchFamily="65" charset="-120"/>
                        </a:rPr>
                        <a:t>精熟</a:t>
                      </a:r>
                      <a:r>
                        <a:rPr kumimoji="0" lang="en-US" altLang="zh-TW" sz="2300" b="1" i="0" u="none" strike="noStrike" cap="none" normalizeH="0" baseline="0" dirty="0">
                          <a:ln>
                            <a:noFill/>
                          </a:ln>
                          <a:solidFill>
                            <a:srgbClr val="262626"/>
                          </a:solidFill>
                          <a:effectLst/>
                          <a:latin typeface="標楷體" pitchFamily="65" charset="-120"/>
                          <a:ea typeface="標楷體" pitchFamily="65" charset="-120"/>
                        </a:rPr>
                        <a:t>(A)</a:t>
                      </a:r>
                      <a:r>
                        <a:rPr kumimoji="0" lang="zh-TW" altLang="en-US" sz="2300" b="1" i="0" u="none" strike="noStrike" cap="none" normalizeH="0" baseline="0" dirty="0">
                          <a:ln>
                            <a:noFill/>
                          </a:ln>
                          <a:solidFill>
                            <a:srgbClr val="262626"/>
                          </a:solidFill>
                          <a:effectLst/>
                          <a:latin typeface="標楷體" pitchFamily="65" charset="-120"/>
                          <a:ea typeface="標楷體" pitchFamily="65" charset="-120"/>
                        </a:rPr>
                        <a:t>：</a:t>
                      </a:r>
                      <a:r>
                        <a:rPr kumimoji="0" lang="en-US" altLang="zh-TW" sz="2300" b="1" i="0" u="none" strike="noStrike" cap="none" normalizeH="0" baseline="0" dirty="0">
                          <a:ln>
                            <a:noFill/>
                          </a:ln>
                          <a:solidFill>
                            <a:srgbClr val="262626"/>
                          </a:solidFill>
                          <a:effectLst/>
                          <a:latin typeface="標楷體" pitchFamily="65" charset="-120"/>
                          <a:ea typeface="標楷體" pitchFamily="65" charset="-120"/>
                        </a:rPr>
                        <a:t>6</a:t>
                      </a:r>
                      <a:r>
                        <a:rPr kumimoji="0" lang="zh-TW" altLang="en-US" sz="2300" b="1" i="0" u="none" strike="noStrike" cap="none" normalizeH="0" baseline="0" dirty="0">
                          <a:ln>
                            <a:noFill/>
                          </a:ln>
                          <a:solidFill>
                            <a:srgbClr val="262626"/>
                          </a:solidFill>
                          <a:effectLst/>
                          <a:latin typeface="標楷體" pitchFamily="65" charset="-120"/>
                          <a:ea typeface="標楷體" pitchFamily="65" charset="-120"/>
                        </a:rPr>
                        <a:t>分</a:t>
                      </a:r>
                      <a:endParaRPr kumimoji="0" lang="en-US" altLang="zh-TW" sz="2300" b="1" i="0" u="none" strike="noStrike" cap="none" normalizeH="0" baseline="0" dirty="0">
                        <a:ln>
                          <a:noFill/>
                        </a:ln>
                        <a:solidFill>
                          <a:srgbClr val="262626"/>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262626"/>
                          </a:solidFill>
                          <a:effectLst/>
                          <a:latin typeface="標楷體" pitchFamily="65" charset="-120"/>
                          <a:ea typeface="標楷體" pitchFamily="65" charset="-120"/>
                        </a:rPr>
                        <a:t>基礎</a:t>
                      </a:r>
                      <a:r>
                        <a:rPr kumimoji="0" lang="en-US" altLang="zh-TW" sz="2300" b="1" i="0" u="none" strike="noStrike" cap="none" normalizeH="0" baseline="0" dirty="0">
                          <a:ln>
                            <a:noFill/>
                          </a:ln>
                          <a:solidFill>
                            <a:srgbClr val="262626"/>
                          </a:solidFill>
                          <a:effectLst/>
                          <a:latin typeface="標楷體" pitchFamily="65" charset="-120"/>
                          <a:ea typeface="標楷體" pitchFamily="65" charset="-120"/>
                        </a:rPr>
                        <a:t>(B)</a:t>
                      </a:r>
                      <a:r>
                        <a:rPr kumimoji="0" lang="zh-TW" altLang="en-US" sz="2300" b="1" i="0" u="none" strike="noStrike" cap="none" normalizeH="0" baseline="0" dirty="0">
                          <a:ln>
                            <a:noFill/>
                          </a:ln>
                          <a:solidFill>
                            <a:srgbClr val="262626"/>
                          </a:solidFill>
                          <a:effectLst/>
                          <a:latin typeface="標楷體" pitchFamily="65" charset="-120"/>
                          <a:ea typeface="標楷體" pitchFamily="65" charset="-120"/>
                        </a:rPr>
                        <a:t>：</a:t>
                      </a:r>
                      <a:r>
                        <a:rPr kumimoji="0" lang="en-US" altLang="zh-TW" sz="2300" b="1" i="0" u="none" strike="noStrike" cap="none" normalizeH="0" baseline="0" dirty="0">
                          <a:ln>
                            <a:noFill/>
                          </a:ln>
                          <a:solidFill>
                            <a:srgbClr val="262626"/>
                          </a:solidFill>
                          <a:effectLst/>
                          <a:latin typeface="標楷體" pitchFamily="65" charset="-120"/>
                          <a:ea typeface="標楷體" pitchFamily="65" charset="-120"/>
                        </a:rPr>
                        <a:t>4</a:t>
                      </a:r>
                      <a:r>
                        <a:rPr kumimoji="0" lang="zh-TW" altLang="en-US" sz="2300" b="1" i="0" u="none" strike="noStrike" cap="none" normalizeH="0" baseline="0" dirty="0">
                          <a:ln>
                            <a:noFill/>
                          </a:ln>
                          <a:solidFill>
                            <a:srgbClr val="262626"/>
                          </a:solidFill>
                          <a:effectLst/>
                          <a:latin typeface="標楷體" pitchFamily="65" charset="-120"/>
                          <a:ea typeface="標楷體" pitchFamily="65" charset="-120"/>
                        </a:rPr>
                        <a:t>分  </a:t>
                      </a:r>
                      <a:endParaRPr kumimoji="0" lang="en-US" altLang="zh-TW" sz="2300" b="1" i="0" u="none" strike="noStrike" cap="none" normalizeH="0" baseline="0" dirty="0">
                        <a:ln>
                          <a:noFill/>
                        </a:ln>
                        <a:solidFill>
                          <a:srgbClr val="262626"/>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262626"/>
                          </a:solidFill>
                          <a:effectLst/>
                          <a:latin typeface="標楷體" pitchFamily="65" charset="-120"/>
                          <a:ea typeface="標楷體" pitchFamily="65" charset="-120"/>
                        </a:rPr>
                        <a:t>待加強</a:t>
                      </a:r>
                      <a:r>
                        <a:rPr kumimoji="0" lang="en-US" altLang="zh-TW" sz="2300" b="1" i="0" u="none" strike="noStrike" cap="none" normalizeH="0" baseline="0" dirty="0">
                          <a:ln>
                            <a:noFill/>
                          </a:ln>
                          <a:solidFill>
                            <a:srgbClr val="262626"/>
                          </a:solidFill>
                          <a:effectLst/>
                          <a:latin typeface="標楷體" pitchFamily="65" charset="-120"/>
                          <a:ea typeface="標楷體" pitchFamily="65" charset="-120"/>
                        </a:rPr>
                        <a:t>(C)</a:t>
                      </a:r>
                      <a:r>
                        <a:rPr kumimoji="0" lang="zh-TW" altLang="en-US" sz="2300" b="1" i="0" u="none" strike="noStrike" cap="none" normalizeH="0" baseline="0" dirty="0">
                          <a:ln>
                            <a:noFill/>
                          </a:ln>
                          <a:solidFill>
                            <a:srgbClr val="262626"/>
                          </a:solidFill>
                          <a:effectLst/>
                          <a:latin typeface="標楷體" pitchFamily="65" charset="-120"/>
                          <a:ea typeface="標楷體" pitchFamily="65" charset="-120"/>
                        </a:rPr>
                        <a:t>：</a:t>
                      </a:r>
                      <a:r>
                        <a:rPr kumimoji="0" lang="en-US" altLang="zh-TW" sz="2300" b="1" i="0" u="none" strike="noStrike" cap="none" normalizeH="0" baseline="0" dirty="0">
                          <a:ln>
                            <a:noFill/>
                          </a:ln>
                          <a:solidFill>
                            <a:srgbClr val="262626"/>
                          </a:solidFill>
                          <a:effectLst/>
                          <a:latin typeface="標楷體" pitchFamily="65" charset="-120"/>
                          <a:ea typeface="標楷體" pitchFamily="65" charset="-120"/>
                        </a:rPr>
                        <a:t>2</a:t>
                      </a:r>
                      <a:r>
                        <a:rPr kumimoji="0" lang="zh-TW" altLang="en-US" sz="2300" b="1" i="0" u="none" strike="noStrike" cap="none" normalizeH="0" baseline="0" dirty="0">
                          <a:ln>
                            <a:noFill/>
                          </a:ln>
                          <a:solidFill>
                            <a:srgbClr val="262626"/>
                          </a:solidFill>
                          <a:effectLst/>
                          <a:latin typeface="標楷體" pitchFamily="65" charset="-120"/>
                          <a:ea typeface="標楷體" pitchFamily="65" charset="-120"/>
                        </a:rPr>
                        <a:t>分</a:t>
                      </a:r>
                      <a:endParaRPr kumimoji="0" lang="zh-TW" altLang="en-US" sz="2300" b="1" i="0" u="none" strike="noStrike" cap="none" normalizeH="0" baseline="0" dirty="0">
                        <a:ln>
                          <a:noFill/>
                        </a:ln>
                        <a:solidFill>
                          <a:schemeClr val="tx1"/>
                        </a:solidFill>
                        <a:effectLst/>
                        <a:latin typeface="標楷體" pitchFamily="65" charset="-120"/>
                        <a:ea typeface="標楷體" pitchFamily="65" charset="-120"/>
                        <a:cs typeface="BiauKai"/>
                      </a:endParaRPr>
                    </a:p>
                  </a:txBody>
                  <a:tcPr marL="68569" marR="68569" marT="34302" marB="343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1E0"/>
                    </a:solidFill>
                  </a:tcPr>
                </a:tc>
                <a:tc>
                  <a:txBody>
                    <a:bodyPr/>
                    <a:lstStyle>
                      <a:lvl1pPr>
                        <a:spcBef>
                          <a:spcPct val="20000"/>
                        </a:spcBef>
                        <a:buSzPct val="80000"/>
                        <a:buFont typeface="Wingdings" pitchFamily="2" charset="2"/>
                        <a:defRPr>
                          <a:solidFill>
                            <a:schemeClr val="tx1"/>
                          </a:solidFill>
                          <a:latin typeface="华文细黑" pitchFamily="2" charset="-122"/>
                          <a:ea typeface="华文细黑" pitchFamily="2" charset="-122"/>
                        </a:defRPr>
                      </a:lvl1pPr>
                      <a:lvl2pPr marL="742950" indent="-285750">
                        <a:spcBef>
                          <a:spcPct val="20000"/>
                        </a:spcBef>
                        <a:buFont typeface="Arial" pitchFamily="34" charset="0"/>
                        <a:defRPr sz="1600">
                          <a:solidFill>
                            <a:schemeClr val="tx1"/>
                          </a:solidFill>
                          <a:latin typeface="华文细黑" pitchFamily="2" charset="-122"/>
                          <a:ea typeface="华文细黑" pitchFamily="2" charset="-122"/>
                        </a:defRPr>
                      </a:lvl2pPr>
                      <a:lvl3pPr marL="1143000" indent="-228600">
                        <a:spcBef>
                          <a:spcPct val="20000"/>
                        </a:spcBef>
                        <a:buFont typeface="Arial" pitchFamily="34" charset="0"/>
                        <a:defRPr sz="1400">
                          <a:solidFill>
                            <a:schemeClr val="tx1"/>
                          </a:solidFill>
                          <a:latin typeface="华文细黑" pitchFamily="2" charset="-122"/>
                          <a:ea typeface="华文细黑" pitchFamily="2" charset="-122"/>
                        </a:defRPr>
                      </a:lvl3pPr>
                      <a:lvl4pPr marL="1600200" indent="-228600">
                        <a:spcBef>
                          <a:spcPct val="20000"/>
                        </a:spcBef>
                        <a:buFont typeface="Arial" pitchFamily="34" charset="0"/>
                        <a:defRPr sz="1400">
                          <a:solidFill>
                            <a:schemeClr val="tx1"/>
                          </a:solidFill>
                          <a:latin typeface="华文细黑" pitchFamily="2" charset="-122"/>
                          <a:ea typeface="华文细黑" pitchFamily="2" charset="-122"/>
                        </a:defRPr>
                      </a:lvl4pPr>
                      <a:lvl5pPr marL="2057400" indent="-228600">
                        <a:spcBef>
                          <a:spcPct val="20000"/>
                        </a:spcBef>
                        <a:buFont typeface="Arial" pitchFamily="34" charset="0"/>
                        <a:defRPr sz="1400">
                          <a:solidFill>
                            <a:schemeClr val="tx1"/>
                          </a:solidFill>
                          <a:latin typeface="华文细黑" pitchFamily="2" charset="-122"/>
                          <a:ea typeface="华文细黑" pitchFamily="2" charset="-122"/>
                        </a:defRPr>
                      </a:lvl5pPr>
                      <a:lvl6pPr marL="25146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6pPr>
                      <a:lvl7pPr marL="29718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7pPr>
                      <a:lvl8pPr marL="34290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8pPr>
                      <a:lvl9pPr marL="3886200" indent="-228600" eaLnBrk="0" fontAlgn="base" hangingPunct="0">
                        <a:spcBef>
                          <a:spcPct val="20000"/>
                        </a:spcBef>
                        <a:spcAft>
                          <a:spcPct val="0"/>
                        </a:spcAft>
                        <a:buFont typeface="Arial" pitchFamily="34" charset="0"/>
                        <a:defRPr sz="1400">
                          <a:solidFill>
                            <a:schemeClr val="tx1"/>
                          </a:solidFill>
                          <a:latin typeface="华文细黑" pitchFamily="2" charset="-122"/>
                          <a:ea typeface="华文细黑"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262626"/>
                          </a:solidFill>
                          <a:effectLst/>
                          <a:latin typeface="標楷體" pitchFamily="65" charset="-120"/>
                          <a:ea typeface="標楷體" pitchFamily="65" charset="-120"/>
                        </a:rPr>
                        <a:t>共五科 </a:t>
                      </a:r>
                      <a:br>
                        <a:rPr kumimoji="0" lang="en-US" altLang="zh-TW" sz="2300" b="1" i="0" u="none" strike="noStrike" cap="none" normalizeH="0" baseline="0" dirty="0">
                          <a:ln>
                            <a:noFill/>
                          </a:ln>
                          <a:solidFill>
                            <a:srgbClr val="262626"/>
                          </a:solidFill>
                          <a:effectLst/>
                          <a:latin typeface="標楷體" pitchFamily="65" charset="-120"/>
                          <a:ea typeface="標楷體" pitchFamily="65" charset="-120"/>
                        </a:rPr>
                      </a:br>
                      <a:r>
                        <a:rPr kumimoji="0" lang="en-US" altLang="zh-TW" sz="2300" b="1" i="0" u="none" strike="noStrike" cap="none" normalizeH="0" baseline="0" dirty="0">
                          <a:ln>
                            <a:noFill/>
                          </a:ln>
                          <a:solidFill>
                            <a:srgbClr val="262626"/>
                          </a:solidFill>
                          <a:effectLst/>
                          <a:latin typeface="標楷體" pitchFamily="65" charset="-120"/>
                          <a:ea typeface="標楷體" pitchFamily="65" charset="-120"/>
                        </a:rPr>
                        <a:t>(</a:t>
                      </a:r>
                      <a:r>
                        <a:rPr kumimoji="0" lang="zh-TW" altLang="en-US" sz="2300" b="1" i="0" u="none" strike="noStrike" cap="none" normalizeH="0" baseline="0" dirty="0">
                          <a:ln>
                            <a:noFill/>
                          </a:ln>
                          <a:solidFill>
                            <a:srgbClr val="262626"/>
                          </a:solidFill>
                          <a:effectLst/>
                          <a:latin typeface="標楷體" pitchFamily="65" charset="-120"/>
                          <a:ea typeface="標楷體" pitchFamily="65" charset="-120"/>
                        </a:rPr>
                        <a:t>國文、數學、英語、 社會、自然</a:t>
                      </a:r>
                      <a:r>
                        <a:rPr kumimoji="0" lang="en-US" altLang="zh-TW" sz="2300" b="1" i="0" u="none" strike="noStrike" cap="none" normalizeH="0" baseline="0" dirty="0">
                          <a:ln>
                            <a:noFill/>
                          </a:ln>
                          <a:solidFill>
                            <a:srgbClr val="262626"/>
                          </a:solidFill>
                          <a:effectLst/>
                          <a:latin typeface="標楷體" pitchFamily="65" charset="-120"/>
                          <a:ea typeface="標楷體" pitchFamily="65" charset="-120"/>
                        </a:rPr>
                        <a:t>)</a:t>
                      </a:r>
                      <a:endParaRPr kumimoji="0" lang="zh-TW" altLang="en-US" sz="2300" b="1" i="0" u="none" strike="noStrike" cap="none" normalizeH="0" baseline="0" dirty="0">
                        <a:ln>
                          <a:noFill/>
                        </a:ln>
                        <a:solidFill>
                          <a:schemeClr val="tx1"/>
                        </a:solidFill>
                        <a:effectLst/>
                        <a:latin typeface="標楷體" pitchFamily="65" charset="-120"/>
                        <a:ea typeface="標楷體" pitchFamily="65" charset="-120"/>
                        <a:cs typeface="BiauKai"/>
                      </a:endParaRPr>
                    </a:p>
                  </a:txBody>
                  <a:tcPr marL="68569" marR="68569" marT="34302" marB="343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D1E0"/>
                    </a:solidFill>
                  </a:tcPr>
                </a:tc>
                <a:extLst>
                  <a:ext uri="{0D108BD9-81ED-4DB2-BD59-A6C34878D82A}">
                    <a16:rowId xmlns:a16="http://schemas.microsoft.com/office/drawing/2014/main" val="10001"/>
                  </a:ext>
                </a:extLst>
              </a:tr>
            </a:tbl>
          </a:graphicData>
        </a:graphic>
      </p:graphicFrame>
      <p:graphicFrame>
        <p:nvGraphicFramePr>
          <p:cNvPr id="11" name="資料庫圖表 10"/>
          <p:cNvGraphicFramePr/>
          <p:nvPr>
            <p:extLst>
              <p:ext uri="{D42A27DB-BD31-4B8C-83A1-F6EECF244321}">
                <p14:modId xmlns:p14="http://schemas.microsoft.com/office/powerpoint/2010/main" val="1445158264"/>
              </p:ext>
            </p:extLst>
          </p:nvPr>
        </p:nvGraphicFramePr>
        <p:xfrm>
          <a:off x="827584" y="978694"/>
          <a:ext cx="6984776" cy="842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9345" name="矩形 13"/>
          <p:cNvSpPr>
            <a:spLocks noChangeArrowheads="1"/>
          </p:cNvSpPr>
          <p:nvPr/>
        </p:nvSpPr>
        <p:spPr bwMode="auto">
          <a:xfrm>
            <a:off x="4313536" y="1209370"/>
            <a:ext cx="2637234" cy="380873"/>
          </a:xfrm>
          <a:prstGeom prst="rect">
            <a:avLst/>
          </a:prstGeom>
          <a:noFill/>
          <a:ln w="9525">
            <a:noFill/>
            <a:miter lim="800000"/>
            <a:headEnd/>
            <a:tailEnd/>
          </a:ln>
        </p:spPr>
        <p:txBody>
          <a:bodyPr>
            <a:spAutoFit/>
          </a:bodyPr>
          <a:lstStyle/>
          <a:p>
            <a:pPr algn="ctr"/>
            <a:r>
              <a:rPr kumimoji="0" lang="en-US" altLang="zh-TW" sz="1875" b="1" dirty="0">
                <a:solidFill>
                  <a:srgbClr val="17375E"/>
                </a:solidFill>
                <a:latin typeface="微軟正黑體" pitchFamily="34" charset="-120"/>
                <a:ea typeface="微軟正黑體" pitchFamily="34" charset="-120"/>
              </a:rPr>
              <a:t>30</a:t>
            </a:r>
            <a:r>
              <a:rPr kumimoji="0" lang="zh-TW" altLang="en-US" sz="1875" b="1" dirty="0">
                <a:solidFill>
                  <a:srgbClr val="17375E"/>
                </a:solidFill>
                <a:latin typeface="微軟正黑體" pitchFamily="34" charset="-120"/>
                <a:ea typeface="微軟正黑體" pitchFamily="34" charset="-120"/>
              </a:rPr>
              <a:t>分</a:t>
            </a:r>
          </a:p>
        </p:txBody>
      </p:sp>
      <p:cxnSp>
        <p:nvCxnSpPr>
          <p:cNvPr id="6" name="直線接點 5">
            <a:extLst>
              <a:ext uri="{FF2B5EF4-FFF2-40B4-BE49-F238E27FC236}">
                <a16:creationId xmlns:a16="http://schemas.microsoft.com/office/drawing/2014/main" id="{D8C9DC87-10D2-4AB7-B771-C4871EB18E73}"/>
              </a:ext>
            </a:extLst>
          </p:cNvPr>
          <p:cNvCxnSpPr>
            <a:cxnSpLocks/>
          </p:cNvCxnSpPr>
          <p:nvPr/>
        </p:nvCxnSpPr>
        <p:spPr>
          <a:xfrm>
            <a:off x="0" y="2132856"/>
            <a:ext cx="9144000" cy="0"/>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21388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id="{BB81E835-CEFB-4586-97F0-35E7A8DEDE89}"/>
              </a:ext>
            </a:extLst>
          </p:cNvPr>
          <p:cNvCxnSpPr/>
          <p:nvPr/>
        </p:nvCxnSpPr>
        <p:spPr>
          <a:xfrm>
            <a:off x="107504" y="1412776"/>
            <a:ext cx="9036496" cy="0"/>
          </a:xfrm>
          <a:prstGeom prst="line">
            <a:avLst/>
          </a:prstGeom>
          <a:ln w="57150"/>
        </p:spPr>
        <p:style>
          <a:lnRef idx="1">
            <a:schemeClr val="accent2"/>
          </a:lnRef>
          <a:fillRef idx="0">
            <a:schemeClr val="accent2"/>
          </a:fillRef>
          <a:effectRef idx="0">
            <a:schemeClr val="accent2"/>
          </a:effectRef>
          <a:fontRef idx="minor">
            <a:schemeClr val="tx1"/>
          </a:fontRef>
        </p:style>
      </p:cxnSp>
      <p:pic>
        <p:nvPicPr>
          <p:cNvPr id="1026" name="Picture 2" descr="https://s.pixfs.net/f.pixnet.net/images/emotions/007.gif">
            <a:extLst>
              <a:ext uri="{FF2B5EF4-FFF2-40B4-BE49-F238E27FC236}">
                <a16:creationId xmlns:a16="http://schemas.microsoft.com/office/drawing/2014/main" id="{0616178A-FF9E-4A53-B955-5CC4531410E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11738" y="-204788"/>
            <a:ext cx="190500" cy="190500"/>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p:cNvSpPr>
            <a:spLocks noGrp="1"/>
          </p:cNvSpPr>
          <p:nvPr>
            <p:ph type="title"/>
          </p:nvPr>
        </p:nvSpPr>
        <p:spPr>
          <a:xfrm>
            <a:off x="0" y="548680"/>
            <a:ext cx="9144000" cy="995623"/>
          </a:xfrm>
        </p:spPr>
        <p:txBody>
          <a:bodyPr>
            <a:normAutofit/>
          </a:bodyPr>
          <a:lstStyle/>
          <a:p>
            <a:pPr algn="l"/>
            <a:r>
              <a:rPr lang="zh-TW" altLang="en-US" sz="5400" dirty="0">
                <a:solidFill>
                  <a:srgbClr val="FF0000"/>
                </a:solidFill>
              </a:rPr>
              <a:t>參、有</a:t>
            </a:r>
            <a:r>
              <a:rPr lang="en-US" altLang="zh-TW" sz="5400" dirty="0">
                <a:solidFill>
                  <a:srgbClr val="FF0000"/>
                </a:solidFill>
              </a:rPr>
              <a:t>『</a:t>
            </a:r>
            <a:r>
              <a:rPr lang="zh-TW" altLang="en-US" sz="5400" dirty="0">
                <a:solidFill>
                  <a:srgbClr val="FF0000"/>
                </a:solidFill>
              </a:rPr>
              <a:t>模</a:t>
            </a:r>
            <a:r>
              <a:rPr lang="en-US" altLang="zh-TW" sz="5400" dirty="0">
                <a:solidFill>
                  <a:srgbClr val="FF0000"/>
                </a:solidFill>
              </a:rPr>
              <a:t>』</a:t>
            </a:r>
            <a:r>
              <a:rPr lang="zh-TW" altLang="en-US" sz="5400" dirty="0">
                <a:solidFill>
                  <a:srgbClr val="FF0000"/>
                </a:solidFill>
              </a:rPr>
              <a:t>有樣</a:t>
            </a:r>
            <a:endParaRPr lang="zh-TW" altLang="en-US" sz="5400" dirty="0"/>
          </a:p>
        </p:txBody>
      </p:sp>
      <p:pic>
        <p:nvPicPr>
          <p:cNvPr id="6" name="圖片 5"/>
          <p:cNvPicPr>
            <a:picLocks noChangeAspect="1"/>
          </p:cNvPicPr>
          <p:nvPr/>
        </p:nvPicPr>
        <p:blipFill rotWithShape="1">
          <a:blip r:embed="rId3"/>
          <a:srcRect b="3126"/>
          <a:stretch/>
        </p:blipFill>
        <p:spPr>
          <a:xfrm>
            <a:off x="2051720" y="1628800"/>
            <a:ext cx="4896544" cy="4896544"/>
          </a:xfrm>
          <a:prstGeom prst="rect">
            <a:avLst/>
          </a:prstGeom>
        </p:spPr>
      </p:pic>
    </p:spTree>
    <p:extLst>
      <p:ext uri="{BB962C8B-B14F-4D97-AF65-F5344CB8AC3E}">
        <p14:creationId xmlns:p14="http://schemas.microsoft.com/office/powerpoint/2010/main" val="90884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2">
            <a:extLst>
              <a:ext uri="{FF2B5EF4-FFF2-40B4-BE49-F238E27FC236}">
                <a16:creationId xmlns:a16="http://schemas.microsoft.com/office/drawing/2014/main" id="{D1258054-D892-432E-9E08-CF43E3F67FC6}"/>
              </a:ext>
            </a:extLst>
          </p:cNvPr>
          <p:cNvSpPr txBox="1"/>
          <p:nvPr/>
        </p:nvSpPr>
        <p:spPr>
          <a:xfrm>
            <a:off x="983602" y="1094144"/>
            <a:ext cx="7068197" cy="369332"/>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zh-TW" altLang="en-US" sz="2400" dirty="0">
                <a:solidFill>
                  <a:srgbClr val="444444"/>
                </a:solidFill>
                <a:latin typeface="+mn-lt"/>
                <a:ea typeface="+mn-ea"/>
                <a:cs typeface="+mn-ea"/>
                <a:sym typeface="+mn-lt"/>
              </a:rPr>
              <a:t>各科知識點</a:t>
            </a:r>
            <a:r>
              <a:rPr lang="zh-TW" altLang="en-US" sz="2400" dirty="0">
                <a:solidFill>
                  <a:srgbClr val="CF3B4C"/>
                </a:solidFill>
                <a:latin typeface="+mn-lt"/>
                <a:ea typeface="+mn-ea"/>
                <a:cs typeface="+mn-ea"/>
                <a:sym typeface="+mn-lt"/>
              </a:rPr>
              <a:t>錯誤率低於區域</a:t>
            </a:r>
            <a:r>
              <a:rPr lang="en-US" altLang="zh-TW" sz="2400" dirty="0">
                <a:solidFill>
                  <a:srgbClr val="CF3B4C"/>
                </a:solidFill>
                <a:latin typeface="+mn-lt"/>
                <a:ea typeface="+mn-ea"/>
                <a:cs typeface="+mn-ea"/>
                <a:sym typeface="+mn-lt"/>
              </a:rPr>
              <a:t>/</a:t>
            </a:r>
            <a:r>
              <a:rPr lang="zh-TW" altLang="en-US" sz="2400" dirty="0">
                <a:solidFill>
                  <a:srgbClr val="CF3B4C"/>
                </a:solidFill>
                <a:latin typeface="+mn-lt"/>
                <a:ea typeface="+mn-ea"/>
                <a:cs typeface="+mn-ea"/>
                <a:sym typeface="+mn-lt"/>
              </a:rPr>
              <a:t>全國</a:t>
            </a:r>
            <a:r>
              <a:rPr lang="zh-TW" altLang="en-US" sz="2400" dirty="0">
                <a:solidFill>
                  <a:srgbClr val="444444"/>
                </a:solidFill>
                <a:latin typeface="+mn-lt"/>
                <a:ea typeface="+mn-ea"/>
                <a:cs typeface="+mn-ea"/>
                <a:sym typeface="+mn-lt"/>
              </a:rPr>
              <a:t>分析表</a:t>
            </a:r>
            <a:endParaRPr lang="zh-CN" altLang="en-US" sz="2400" dirty="0">
              <a:solidFill>
                <a:srgbClr val="444444"/>
              </a:solidFill>
              <a:latin typeface="+mn-lt"/>
              <a:ea typeface="+mn-ea"/>
              <a:cs typeface="+mn-ea"/>
              <a:sym typeface="+mn-lt"/>
            </a:endParaRPr>
          </a:p>
        </p:txBody>
      </p:sp>
      <p:graphicFrame>
        <p:nvGraphicFramePr>
          <p:cNvPr id="5" name="表格 4">
            <a:extLst>
              <a:ext uri="{FF2B5EF4-FFF2-40B4-BE49-F238E27FC236}">
                <a16:creationId xmlns:a16="http://schemas.microsoft.com/office/drawing/2014/main" id="{623CFDE6-03DC-4439-91E9-363E8E7E1E43}"/>
              </a:ext>
            </a:extLst>
          </p:cNvPr>
          <p:cNvGraphicFramePr>
            <a:graphicFrameLocks noGrp="1"/>
          </p:cNvGraphicFramePr>
          <p:nvPr/>
        </p:nvGraphicFramePr>
        <p:xfrm>
          <a:off x="288035" y="1602437"/>
          <a:ext cx="8557226" cy="4086586"/>
        </p:xfrm>
        <a:graphic>
          <a:graphicData uri="http://schemas.openxmlformats.org/drawingml/2006/table">
            <a:tbl>
              <a:tblPr firstRow="1">
                <a:tableStyleId>{9DCAF9ED-07DC-4A11-8D7F-57B35C25682E}</a:tableStyleId>
              </a:tblPr>
              <a:tblGrid>
                <a:gridCol w="1619386">
                  <a:extLst>
                    <a:ext uri="{9D8B030D-6E8A-4147-A177-3AD203B41FA5}">
                      <a16:colId xmlns:a16="http://schemas.microsoft.com/office/drawing/2014/main" val="176931783"/>
                    </a:ext>
                  </a:extLst>
                </a:gridCol>
                <a:gridCol w="1387568">
                  <a:extLst>
                    <a:ext uri="{9D8B030D-6E8A-4147-A177-3AD203B41FA5}">
                      <a16:colId xmlns:a16="http://schemas.microsoft.com/office/drawing/2014/main" val="3140924799"/>
                    </a:ext>
                  </a:extLst>
                </a:gridCol>
                <a:gridCol w="1387568">
                  <a:extLst>
                    <a:ext uri="{9D8B030D-6E8A-4147-A177-3AD203B41FA5}">
                      <a16:colId xmlns:a16="http://schemas.microsoft.com/office/drawing/2014/main" val="296625187"/>
                    </a:ext>
                  </a:extLst>
                </a:gridCol>
                <a:gridCol w="1387568">
                  <a:extLst>
                    <a:ext uri="{9D8B030D-6E8A-4147-A177-3AD203B41FA5}">
                      <a16:colId xmlns:a16="http://schemas.microsoft.com/office/drawing/2014/main" val="3427234685"/>
                    </a:ext>
                  </a:extLst>
                </a:gridCol>
                <a:gridCol w="1387568">
                  <a:extLst>
                    <a:ext uri="{9D8B030D-6E8A-4147-A177-3AD203B41FA5}">
                      <a16:colId xmlns:a16="http://schemas.microsoft.com/office/drawing/2014/main" val="2484977393"/>
                    </a:ext>
                  </a:extLst>
                </a:gridCol>
                <a:gridCol w="1387568">
                  <a:extLst>
                    <a:ext uri="{9D8B030D-6E8A-4147-A177-3AD203B41FA5}">
                      <a16:colId xmlns:a16="http://schemas.microsoft.com/office/drawing/2014/main" val="444006143"/>
                    </a:ext>
                  </a:extLst>
                </a:gridCol>
              </a:tblGrid>
              <a:tr h="404876">
                <a:tc>
                  <a:txBody>
                    <a:bodyPr/>
                    <a:lstStyle/>
                    <a:p>
                      <a:pPr algn="ctr"/>
                      <a:endParaRPr lang="zh-TW" altLang="en-US" sz="2100" dirty="0"/>
                    </a:p>
                  </a:txBody>
                  <a:tcPr marL="68580" marR="68580" marT="34290" marB="34290" anchor="ctr"/>
                </a:tc>
                <a:tc>
                  <a:txBody>
                    <a:bodyPr/>
                    <a:lstStyle/>
                    <a:p>
                      <a:pPr algn="ctr"/>
                      <a:r>
                        <a:rPr lang="zh-TW" altLang="en-US" sz="2100" dirty="0"/>
                        <a:t>國文</a:t>
                      </a:r>
                    </a:p>
                  </a:txBody>
                  <a:tcPr marL="68580" marR="68580" marT="34290" marB="34290" anchor="ctr"/>
                </a:tc>
                <a:tc>
                  <a:txBody>
                    <a:bodyPr/>
                    <a:lstStyle/>
                    <a:p>
                      <a:pPr algn="ctr"/>
                      <a:r>
                        <a:rPr lang="zh-TW" altLang="en-US" sz="2100" dirty="0"/>
                        <a:t>數學</a:t>
                      </a:r>
                    </a:p>
                  </a:txBody>
                  <a:tcPr marL="68580" marR="68580" marT="34290" marB="34290" anchor="ctr"/>
                </a:tc>
                <a:tc>
                  <a:txBody>
                    <a:bodyPr/>
                    <a:lstStyle/>
                    <a:p>
                      <a:pPr algn="ctr"/>
                      <a:r>
                        <a:rPr lang="zh-TW" altLang="en-US" sz="2100" dirty="0"/>
                        <a:t>英語</a:t>
                      </a:r>
                    </a:p>
                  </a:txBody>
                  <a:tcPr marL="68580" marR="68580" marT="34290" marB="34290" anchor="ctr"/>
                </a:tc>
                <a:tc>
                  <a:txBody>
                    <a:bodyPr/>
                    <a:lstStyle/>
                    <a:p>
                      <a:pPr algn="ctr"/>
                      <a:r>
                        <a:rPr lang="zh-TW" altLang="en-US" sz="2100" dirty="0"/>
                        <a:t>社會</a:t>
                      </a:r>
                    </a:p>
                  </a:txBody>
                  <a:tcPr marL="68580" marR="68580" marT="34290" marB="34290" anchor="ctr"/>
                </a:tc>
                <a:tc>
                  <a:txBody>
                    <a:bodyPr/>
                    <a:lstStyle/>
                    <a:p>
                      <a:pPr algn="ctr"/>
                      <a:r>
                        <a:rPr lang="zh-TW" altLang="en-US" sz="2100" dirty="0"/>
                        <a:t>自然</a:t>
                      </a:r>
                    </a:p>
                  </a:txBody>
                  <a:tcPr marL="68580" marR="68580" marT="34290" marB="34290" anchor="ctr"/>
                </a:tc>
                <a:extLst>
                  <a:ext uri="{0D108BD9-81ED-4DB2-BD59-A6C34878D82A}">
                    <a16:rowId xmlns:a16="http://schemas.microsoft.com/office/drawing/2014/main" val="4100055709"/>
                  </a:ext>
                </a:extLst>
              </a:tr>
              <a:tr h="578593">
                <a:tc>
                  <a:txBody>
                    <a:bodyPr/>
                    <a:lstStyle/>
                    <a:p>
                      <a:pPr algn="ctr" fontAlgn="ctr"/>
                      <a:r>
                        <a:rPr lang="zh-TW" altLang="en-US" sz="1800" b="1" kern="1200" dirty="0">
                          <a:solidFill>
                            <a:schemeClr val="dk1"/>
                          </a:solidFill>
                        </a:rPr>
                        <a:t>錯誤率</a:t>
                      </a:r>
                      <a:endParaRPr lang="en-US" altLang="zh-TW" sz="1800" b="1" kern="1200" dirty="0">
                        <a:solidFill>
                          <a:schemeClr val="dk1"/>
                        </a:solidFill>
                      </a:endParaRPr>
                    </a:p>
                    <a:p>
                      <a:pPr algn="ctr" fontAlgn="ctr"/>
                      <a:r>
                        <a:rPr lang="zh-TW" altLang="en-US" sz="1800" b="1" kern="1200" dirty="0">
                          <a:solidFill>
                            <a:srgbClr val="CF3B4C"/>
                          </a:solidFill>
                        </a:rPr>
                        <a:t>低於區域</a:t>
                      </a:r>
                      <a:r>
                        <a:rPr lang="zh-TW" altLang="en-US" sz="1800" b="1" kern="1200" dirty="0">
                          <a:solidFill>
                            <a:schemeClr val="dk1"/>
                          </a:solidFill>
                        </a:rPr>
                        <a:t>題數</a:t>
                      </a:r>
                      <a:endParaRPr lang="zh-TW" altLang="en-US" sz="1800" b="1" kern="1200" dirty="0">
                        <a:solidFill>
                          <a:schemeClr val="dk1"/>
                        </a:solidFill>
                        <a:latin typeface="+mn-lt"/>
                        <a:ea typeface="+mn-ea"/>
                        <a:cs typeface="+mn-cs"/>
                      </a:endParaRPr>
                    </a:p>
                  </a:txBody>
                  <a:tcPr marL="6722" marR="6722" marT="6722" marB="0" anchor="ctr"/>
                </a:tc>
                <a:tc>
                  <a:txBody>
                    <a:bodyPr/>
                    <a:lstStyle/>
                    <a:p>
                      <a:pPr marL="0" algn="ctr" defTabSz="914400" rtl="0" eaLnBrk="1" fontAlgn="ctr" latinLnBrk="0" hangingPunct="1"/>
                      <a:r>
                        <a:rPr lang="en-US" altLang="zh-TW" sz="1800" u="none" strike="noStrike" kern="1200" dirty="0">
                          <a:solidFill>
                            <a:schemeClr val="dk1"/>
                          </a:solidFill>
                          <a:effectLst/>
                        </a:rPr>
                        <a:t>4</a:t>
                      </a:r>
                      <a:endParaRPr lang="zh-TW" altLang="en-US" sz="1800" u="none" strike="noStrike" kern="1200" dirty="0">
                        <a:solidFill>
                          <a:schemeClr val="dk1"/>
                        </a:solidFill>
                        <a:effectLst/>
                        <a:latin typeface="+mn-lt"/>
                        <a:ea typeface="+mn-ea"/>
                        <a:cs typeface="+mn-cs"/>
                      </a:endParaRPr>
                    </a:p>
                  </a:txBody>
                  <a:tcPr marL="68580" marR="68580" marT="34290" marB="34290" anchor="ctr"/>
                </a:tc>
                <a:tc>
                  <a:txBody>
                    <a:bodyPr/>
                    <a:lstStyle/>
                    <a:p>
                      <a:pPr marL="0" algn="ctr" defTabSz="914400" rtl="0" eaLnBrk="1" fontAlgn="ctr" latinLnBrk="0" hangingPunct="1"/>
                      <a:r>
                        <a:rPr lang="en-US" altLang="zh-TW" sz="1800" u="none" strike="noStrike" kern="1200" dirty="0">
                          <a:solidFill>
                            <a:schemeClr val="dk1"/>
                          </a:solidFill>
                          <a:effectLst/>
                        </a:rPr>
                        <a:t>0</a:t>
                      </a:r>
                      <a:endParaRPr lang="zh-TW" altLang="en-US" sz="1800" u="none" strike="noStrike" kern="1200" dirty="0">
                        <a:solidFill>
                          <a:schemeClr val="dk1"/>
                        </a:solidFill>
                        <a:effectLst/>
                        <a:latin typeface="+mn-lt"/>
                        <a:ea typeface="+mn-ea"/>
                        <a:cs typeface="+mn-cs"/>
                      </a:endParaRPr>
                    </a:p>
                  </a:txBody>
                  <a:tcPr marL="68580" marR="68580" marT="34290" marB="34290" anchor="ctr"/>
                </a:tc>
                <a:tc>
                  <a:txBody>
                    <a:bodyPr/>
                    <a:lstStyle/>
                    <a:p>
                      <a:pPr marL="0" algn="ctr" defTabSz="914400" rtl="0" eaLnBrk="1" fontAlgn="ctr" latinLnBrk="0" hangingPunct="1"/>
                      <a:r>
                        <a:rPr lang="en-US" altLang="zh-TW" sz="1800" u="none" strike="noStrike" kern="1200" dirty="0">
                          <a:solidFill>
                            <a:schemeClr val="dk1"/>
                          </a:solidFill>
                          <a:effectLst/>
                        </a:rPr>
                        <a:t>0</a:t>
                      </a:r>
                      <a:endParaRPr lang="zh-TW" altLang="en-US" sz="1800" u="none" strike="noStrike" kern="1200" dirty="0">
                        <a:solidFill>
                          <a:schemeClr val="dk1"/>
                        </a:solidFill>
                        <a:effectLst/>
                        <a:latin typeface="+mn-lt"/>
                        <a:ea typeface="+mn-ea"/>
                        <a:cs typeface="+mn-cs"/>
                      </a:endParaRPr>
                    </a:p>
                  </a:txBody>
                  <a:tcPr marL="68580" marR="68580" marT="34290" marB="34290" anchor="ctr"/>
                </a:tc>
                <a:tc>
                  <a:txBody>
                    <a:bodyPr/>
                    <a:lstStyle/>
                    <a:p>
                      <a:pPr marL="0" algn="ctr" defTabSz="914400" rtl="0" eaLnBrk="1" fontAlgn="ctr" latinLnBrk="0" hangingPunct="1"/>
                      <a:r>
                        <a:rPr lang="en-US" altLang="zh-TW" sz="1800" u="none" strike="noStrike" kern="1200" dirty="0">
                          <a:solidFill>
                            <a:schemeClr val="dk1"/>
                          </a:solidFill>
                          <a:effectLst/>
                        </a:rPr>
                        <a:t>3</a:t>
                      </a:r>
                      <a:endParaRPr lang="zh-TW" altLang="en-US" sz="1800" u="none" strike="noStrike" kern="1200" dirty="0">
                        <a:solidFill>
                          <a:schemeClr val="dk1"/>
                        </a:solidFill>
                        <a:effectLst/>
                        <a:latin typeface="+mn-lt"/>
                        <a:ea typeface="+mn-ea"/>
                        <a:cs typeface="+mn-cs"/>
                      </a:endParaRPr>
                    </a:p>
                  </a:txBody>
                  <a:tcPr marL="68580" marR="68580" marT="34290" marB="34290" anchor="ctr"/>
                </a:tc>
                <a:tc>
                  <a:txBody>
                    <a:bodyPr/>
                    <a:lstStyle/>
                    <a:p>
                      <a:pPr marL="0" algn="ctr" defTabSz="914400" rtl="0" eaLnBrk="1" fontAlgn="ctr" latinLnBrk="0" hangingPunct="1"/>
                      <a:r>
                        <a:rPr lang="en-US" altLang="zh-TW" sz="1800" u="none" strike="noStrike" kern="1200" dirty="0">
                          <a:solidFill>
                            <a:schemeClr val="dk1"/>
                          </a:solidFill>
                          <a:effectLst/>
                        </a:rPr>
                        <a:t>2</a:t>
                      </a:r>
                      <a:endParaRPr lang="zh-TW" altLang="en-US" sz="1800" u="none" strike="noStrike" kern="1200" dirty="0">
                        <a:solidFill>
                          <a:schemeClr val="dk1"/>
                        </a:solidFill>
                        <a:effectLst/>
                        <a:latin typeface="+mn-lt"/>
                        <a:ea typeface="+mn-ea"/>
                        <a:cs typeface="+mn-cs"/>
                      </a:endParaRPr>
                    </a:p>
                  </a:txBody>
                  <a:tcPr marL="68580" marR="68580" marT="34290" marB="34290" anchor="ctr"/>
                </a:tc>
                <a:extLst>
                  <a:ext uri="{0D108BD9-81ED-4DB2-BD59-A6C34878D82A}">
                    <a16:rowId xmlns:a16="http://schemas.microsoft.com/office/drawing/2014/main" val="2686216942"/>
                  </a:ext>
                </a:extLst>
              </a:tr>
              <a:tr h="1262262">
                <a:tc>
                  <a:txBody>
                    <a:bodyPr/>
                    <a:lstStyle/>
                    <a:p>
                      <a:pPr algn="ctr" fontAlgn="ctr"/>
                      <a:r>
                        <a:rPr lang="zh-TW" altLang="en-US" sz="1800" b="1" kern="1200" dirty="0">
                          <a:solidFill>
                            <a:schemeClr val="dk1"/>
                          </a:solidFill>
                        </a:rPr>
                        <a:t>知識點</a:t>
                      </a:r>
                      <a:endParaRPr lang="zh-TW" altLang="en-US" sz="1800" b="1" kern="1200" dirty="0">
                        <a:solidFill>
                          <a:schemeClr val="dk1"/>
                        </a:solidFill>
                        <a:latin typeface="+mn-lt"/>
                        <a:ea typeface="+mn-ea"/>
                        <a:cs typeface="+mn-cs"/>
                      </a:endParaRPr>
                    </a:p>
                  </a:txBody>
                  <a:tcPr marL="6722" marR="6722" marT="6722"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b="0" kern="1200" dirty="0">
                          <a:solidFill>
                            <a:srgbClr val="CF3B4C"/>
                          </a:solidFill>
                        </a:rPr>
                        <a:t>形音義</a:t>
                      </a:r>
                      <a:r>
                        <a:rPr lang="en-US" altLang="zh-TW" sz="1500" b="0" kern="1200" dirty="0">
                          <a:solidFill>
                            <a:srgbClr val="CF3B4C"/>
                          </a:solidFill>
                        </a:rPr>
                        <a:t>16(-4.6)</a:t>
                      </a:r>
                    </a:p>
                    <a:p>
                      <a:pPr algn="l"/>
                      <a:r>
                        <a:rPr lang="zh-TW" altLang="en-US" sz="1500" b="0" kern="1200" dirty="0">
                          <a:solidFill>
                            <a:schemeClr val="dk1"/>
                          </a:solidFill>
                        </a:rPr>
                        <a:t>語文常識</a:t>
                      </a:r>
                      <a:r>
                        <a:rPr lang="en-US" altLang="zh-TW" sz="1500" b="0" kern="1200" dirty="0">
                          <a:solidFill>
                            <a:schemeClr val="dk1"/>
                          </a:solidFill>
                        </a:rPr>
                        <a:t>10.13</a:t>
                      </a:r>
                    </a:p>
                    <a:p>
                      <a:pPr algn="l"/>
                      <a:r>
                        <a:rPr lang="zh-TW" altLang="en-US" sz="1500" b="0" kern="1200" dirty="0">
                          <a:solidFill>
                            <a:schemeClr val="dk1"/>
                          </a:solidFill>
                        </a:rPr>
                        <a:t>閱讀理解</a:t>
                      </a:r>
                      <a:r>
                        <a:rPr lang="en-US" altLang="zh-TW" sz="1500" b="0" kern="1200" dirty="0">
                          <a:solidFill>
                            <a:schemeClr val="dk1"/>
                          </a:solidFill>
                        </a:rPr>
                        <a:t>24</a:t>
                      </a:r>
                      <a:endParaRPr lang="zh-TW" altLang="en-US" sz="1800" b="0" kern="1200" dirty="0">
                        <a:solidFill>
                          <a:schemeClr val="dk1"/>
                        </a:solidFill>
                        <a:latin typeface="+mn-lt"/>
                        <a:ea typeface="+mn-ea"/>
                        <a:cs typeface="+mn-cs"/>
                      </a:endParaRPr>
                    </a:p>
                  </a:txBody>
                  <a:tcPr marL="68580" marR="68580" marT="34290" marB="34290" anchor="ctr"/>
                </a:tc>
                <a:tc>
                  <a:txBody>
                    <a:bodyPr/>
                    <a:lstStyle/>
                    <a:p>
                      <a:pPr marL="0" algn="l" defTabSz="914400" rtl="0" eaLnBrk="1" fontAlgn="ctr" latinLnBrk="0" hangingPunct="1"/>
                      <a:r>
                        <a:rPr lang="zh-TW" altLang="en-US" sz="1500" b="0" kern="1200" dirty="0">
                          <a:solidFill>
                            <a:schemeClr val="dk1"/>
                          </a:solidFill>
                        </a:rPr>
                        <a:t>分數的運算</a:t>
                      </a:r>
                      <a:r>
                        <a:rPr lang="en-US" altLang="zh-TW" sz="1500" b="0" kern="1200" dirty="0">
                          <a:solidFill>
                            <a:schemeClr val="dk1"/>
                          </a:solidFill>
                        </a:rPr>
                        <a:t>18</a:t>
                      </a:r>
                      <a:endParaRPr lang="zh-TW" altLang="en-US" sz="1500" b="0" kern="1200" dirty="0">
                        <a:solidFill>
                          <a:schemeClr val="dk1"/>
                        </a:solidFill>
                      </a:endParaRPr>
                    </a:p>
                    <a:p>
                      <a:pPr marL="0" algn="l" defTabSz="914400" rtl="0" eaLnBrk="1" fontAlgn="ctr" latinLnBrk="0" hangingPunct="1"/>
                      <a:r>
                        <a:rPr lang="zh-TW" altLang="en-US" sz="1500" b="0" kern="1200" dirty="0">
                          <a:solidFill>
                            <a:schemeClr val="dk1"/>
                          </a:solidFill>
                        </a:rPr>
                        <a:t>統計與機率</a:t>
                      </a:r>
                      <a:r>
                        <a:rPr lang="en-US" altLang="zh-TW" sz="1500" b="0" kern="1200" dirty="0">
                          <a:solidFill>
                            <a:schemeClr val="dk1"/>
                          </a:solidFill>
                        </a:rPr>
                        <a:t>25</a:t>
                      </a:r>
                      <a:endParaRPr lang="zh-TW" altLang="en-US" sz="1500" b="0" kern="1200" dirty="0">
                        <a:solidFill>
                          <a:schemeClr val="dk1"/>
                        </a:solidFill>
                        <a:latin typeface="+mn-lt"/>
                        <a:ea typeface="+mn-ea"/>
                        <a:cs typeface="+mn-cs"/>
                      </a:endParaRPr>
                    </a:p>
                  </a:txBody>
                  <a:tcPr marL="68580" marR="68580" marT="34290" marB="34290" anchor="ctr"/>
                </a:tc>
                <a:tc>
                  <a:txBody>
                    <a:bodyPr/>
                    <a:lstStyle/>
                    <a:p>
                      <a:pPr marL="0" algn="l" defTabSz="914400" rtl="0" eaLnBrk="1" fontAlgn="ctr" latinLnBrk="0" hangingPunct="1"/>
                      <a:r>
                        <a:rPr lang="zh-TW" altLang="en-US" sz="1500" b="0" kern="1200" dirty="0">
                          <a:solidFill>
                            <a:schemeClr val="dk1"/>
                          </a:solidFill>
                        </a:rPr>
                        <a:t>克漏字測驗</a:t>
                      </a:r>
                      <a:r>
                        <a:rPr lang="en-US" altLang="zh-TW" sz="1500" b="0" kern="1200" dirty="0">
                          <a:solidFill>
                            <a:schemeClr val="dk1"/>
                          </a:solidFill>
                        </a:rPr>
                        <a:t>40</a:t>
                      </a:r>
                      <a:endParaRPr lang="zh-TW" altLang="en-US" sz="1500" b="0" kern="1200" dirty="0">
                        <a:solidFill>
                          <a:schemeClr val="dk1"/>
                        </a:solidFill>
                        <a:latin typeface="+mn-lt"/>
                        <a:ea typeface="+mn-ea"/>
                        <a:cs typeface="+mn-cs"/>
                      </a:endParaRPr>
                    </a:p>
                  </a:txBody>
                  <a:tcPr marL="68580" marR="68580" marT="34290" marB="34290" anchor="ctr"/>
                </a:tc>
                <a:tc>
                  <a:txBody>
                    <a:bodyPr/>
                    <a:lstStyle/>
                    <a:p>
                      <a:pPr marL="0" algn="l" defTabSz="914400" rtl="0" eaLnBrk="1" fontAlgn="ctr" latinLnBrk="0" hangingPunct="1"/>
                      <a:r>
                        <a:rPr lang="zh-TW" altLang="en-US" sz="1500" b="0" kern="1200" dirty="0">
                          <a:solidFill>
                            <a:schemeClr val="dk1"/>
                          </a:solidFill>
                        </a:rPr>
                        <a:t>臺灣自然地理</a:t>
                      </a:r>
                      <a:r>
                        <a:rPr lang="en-US" altLang="zh-TW" sz="1500" b="0" kern="1200" dirty="0">
                          <a:solidFill>
                            <a:schemeClr val="dk1"/>
                          </a:solidFill>
                        </a:rPr>
                        <a:t>17</a:t>
                      </a:r>
                    </a:p>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500" b="0" kern="1200" dirty="0">
                          <a:solidFill>
                            <a:srgbClr val="CF3B4C"/>
                          </a:solidFill>
                        </a:rPr>
                        <a:t>臺灣日治</a:t>
                      </a:r>
                      <a:r>
                        <a:rPr lang="en-US" altLang="zh-TW" sz="1500" b="0" kern="1200" dirty="0">
                          <a:solidFill>
                            <a:srgbClr val="CF3B4C"/>
                          </a:solidFill>
                        </a:rPr>
                        <a:t>~</a:t>
                      </a:r>
                      <a:r>
                        <a:rPr lang="zh-TW" altLang="en-US" sz="1500" b="0" kern="1200" dirty="0">
                          <a:solidFill>
                            <a:srgbClr val="CF3B4C"/>
                          </a:solidFill>
                        </a:rPr>
                        <a:t>戰後</a:t>
                      </a:r>
                      <a:r>
                        <a:rPr lang="en-US" altLang="zh-TW" sz="1500" b="0" kern="1200" dirty="0">
                          <a:solidFill>
                            <a:srgbClr val="CF3B4C"/>
                          </a:solidFill>
                        </a:rPr>
                        <a:t>30(-2.7)</a:t>
                      </a:r>
                      <a:endParaRPr lang="zh-TW" altLang="en-US" sz="1500" b="0" kern="1200" dirty="0">
                        <a:solidFill>
                          <a:srgbClr val="CF3B4C"/>
                        </a:solidFill>
                      </a:endParaRPr>
                    </a:p>
                    <a:p>
                      <a:pPr marL="0" algn="l" defTabSz="914400" rtl="0" eaLnBrk="1" fontAlgn="ctr" latinLnBrk="0" hangingPunct="1"/>
                      <a:r>
                        <a:rPr lang="zh-TW" altLang="en-US" sz="1500" b="0" kern="1200" dirty="0">
                          <a:solidFill>
                            <a:schemeClr val="dk1"/>
                          </a:solidFill>
                        </a:rPr>
                        <a:t>個人與社群</a:t>
                      </a:r>
                      <a:r>
                        <a:rPr lang="en-US" altLang="zh-TW" sz="1500" b="0" kern="1200" dirty="0">
                          <a:solidFill>
                            <a:schemeClr val="dk1"/>
                          </a:solidFill>
                        </a:rPr>
                        <a:t>45</a:t>
                      </a:r>
                      <a:endParaRPr lang="zh-TW" altLang="en-US" sz="1500" b="0" kern="1200" dirty="0">
                        <a:solidFill>
                          <a:schemeClr val="dk1"/>
                        </a:solidFill>
                        <a:latin typeface="+mn-lt"/>
                        <a:ea typeface="+mn-ea"/>
                        <a:cs typeface="+mn-cs"/>
                      </a:endParaRPr>
                    </a:p>
                  </a:txBody>
                  <a:tcPr marL="68580" marR="68580" marT="34290" marB="34290" anchor="ctr"/>
                </a:tc>
                <a:tc>
                  <a:txBody>
                    <a:bodyPr/>
                    <a:lstStyle/>
                    <a:p>
                      <a:pPr marL="0" algn="l" defTabSz="914400" rtl="0" eaLnBrk="1" fontAlgn="ctr" latinLnBrk="0" hangingPunct="1"/>
                      <a:r>
                        <a:rPr lang="zh-TW" altLang="en-US" sz="1500" b="0" kern="1200" dirty="0">
                          <a:solidFill>
                            <a:srgbClr val="CF3B4C"/>
                          </a:solidFill>
                        </a:rPr>
                        <a:t>生物的協調與恆定</a:t>
                      </a:r>
                      <a:r>
                        <a:rPr lang="en-US" altLang="zh-TW" sz="1500" b="0" kern="1200" dirty="0">
                          <a:solidFill>
                            <a:srgbClr val="CF3B4C"/>
                          </a:solidFill>
                        </a:rPr>
                        <a:t>3(-9.6)</a:t>
                      </a:r>
                    </a:p>
                    <a:p>
                      <a:pPr marL="0" algn="l" defTabSz="914400" rtl="0" eaLnBrk="1" fontAlgn="ctr" latinLnBrk="0" hangingPunct="1"/>
                      <a:r>
                        <a:rPr lang="zh-TW" altLang="en-US" sz="1500" b="0" kern="1200" dirty="0">
                          <a:solidFill>
                            <a:schemeClr val="dk1"/>
                          </a:solidFill>
                        </a:rPr>
                        <a:t>生殖與遺傳</a:t>
                      </a:r>
                      <a:r>
                        <a:rPr lang="en-US" altLang="zh-TW" sz="1500" b="0" kern="1200" dirty="0">
                          <a:solidFill>
                            <a:schemeClr val="dk1"/>
                          </a:solidFill>
                        </a:rPr>
                        <a:t>38</a:t>
                      </a:r>
                      <a:endParaRPr lang="zh-TW" altLang="en-US" sz="15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1842161267"/>
                  </a:ext>
                </a:extLst>
              </a:tr>
              <a:tr h="578593">
                <a:tc>
                  <a:txBody>
                    <a:bodyPr/>
                    <a:lstStyle/>
                    <a:p>
                      <a:pPr algn="ctr" fontAlgn="ctr"/>
                      <a:r>
                        <a:rPr lang="zh-TW" altLang="en-US" sz="1800" b="1" kern="1200" dirty="0">
                          <a:solidFill>
                            <a:schemeClr val="dk1"/>
                          </a:solidFill>
                        </a:rPr>
                        <a:t>錯誤率</a:t>
                      </a:r>
                      <a:endParaRPr lang="en-US" altLang="zh-TW" sz="1800" b="1" kern="1200" dirty="0">
                        <a:solidFill>
                          <a:schemeClr val="dk1"/>
                        </a:solidFill>
                      </a:endParaRPr>
                    </a:p>
                    <a:p>
                      <a:pPr algn="ctr" fontAlgn="ctr"/>
                      <a:r>
                        <a:rPr lang="zh-TW" altLang="en-US" sz="1800" b="1" kern="1200" dirty="0">
                          <a:solidFill>
                            <a:srgbClr val="CF3B4C"/>
                          </a:solidFill>
                        </a:rPr>
                        <a:t>低於全國</a:t>
                      </a:r>
                      <a:r>
                        <a:rPr lang="zh-TW" altLang="en-US" sz="1800" b="1" kern="1200" dirty="0">
                          <a:solidFill>
                            <a:schemeClr val="dk1"/>
                          </a:solidFill>
                        </a:rPr>
                        <a:t>題數</a:t>
                      </a:r>
                      <a:endParaRPr lang="zh-TW" altLang="en-US" sz="1800" b="1" kern="1200" dirty="0">
                        <a:solidFill>
                          <a:schemeClr val="dk1"/>
                        </a:solidFill>
                        <a:latin typeface="+mn-lt"/>
                        <a:ea typeface="+mn-ea"/>
                        <a:cs typeface="+mn-cs"/>
                      </a:endParaRPr>
                    </a:p>
                  </a:txBody>
                  <a:tcPr marL="6722" marR="6722" marT="6722" marB="0" anchor="ctr"/>
                </a:tc>
                <a:tc>
                  <a:txBody>
                    <a:bodyPr/>
                    <a:lstStyle/>
                    <a:p>
                      <a:pPr marL="0" algn="ctr" defTabSz="914400" rtl="0" eaLnBrk="1" fontAlgn="ctr" latinLnBrk="0" hangingPunct="1"/>
                      <a:r>
                        <a:rPr lang="en-US" altLang="zh-TW" sz="1800" u="none" strike="noStrike" kern="1200" dirty="0">
                          <a:solidFill>
                            <a:schemeClr val="dk1"/>
                          </a:solidFill>
                          <a:effectLst/>
                        </a:rPr>
                        <a:t>5</a:t>
                      </a:r>
                      <a:endParaRPr lang="zh-TW" altLang="en-US" sz="1800" u="none" strike="noStrike" kern="1200" dirty="0">
                        <a:solidFill>
                          <a:schemeClr val="dk1"/>
                        </a:solidFill>
                        <a:effectLst/>
                        <a:latin typeface="+mn-lt"/>
                        <a:ea typeface="+mn-ea"/>
                        <a:cs typeface="+mn-cs"/>
                      </a:endParaRPr>
                    </a:p>
                  </a:txBody>
                  <a:tcPr marL="68580" marR="68580" marT="34290" marB="34290" anchor="ctr"/>
                </a:tc>
                <a:tc>
                  <a:txBody>
                    <a:bodyPr/>
                    <a:lstStyle/>
                    <a:p>
                      <a:pPr marL="0" algn="ctr" defTabSz="914400" rtl="0" eaLnBrk="1" fontAlgn="ctr" latinLnBrk="0" hangingPunct="1"/>
                      <a:r>
                        <a:rPr lang="en-US" altLang="zh-TW" sz="1800" u="none" strike="noStrike" kern="1200" dirty="0">
                          <a:solidFill>
                            <a:schemeClr val="dk1"/>
                          </a:solidFill>
                          <a:effectLst/>
                        </a:rPr>
                        <a:t>0</a:t>
                      </a:r>
                      <a:endParaRPr lang="zh-TW" altLang="en-US" sz="1800" u="none" strike="noStrike" kern="1200" dirty="0">
                        <a:solidFill>
                          <a:schemeClr val="dk1"/>
                        </a:solidFill>
                        <a:effectLst/>
                        <a:latin typeface="+mn-lt"/>
                        <a:ea typeface="+mn-ea"/>
                        <a:cs typeface="+mn-cs"/>
                      </a:endParaRPr>
                    </a:p>
                  </a:txBody>
                  <a:tcPr marL="68580" marR="68580" marT="34290" marB="34290" anchor="ctr"/>
                </a:tc>
                <a:tc>
                  <a:txBody>
                    <a:bodyPr/>
                    <a:lstStyle/>
                    <a:p>
                      <a:pPr marL="0" algn="ctr" defTabSz="914400" rtl="0" eaLnBrk="1" fontAlgn="ctr" latinLnBrk="0" hangingPunct="1"/>
                      <a:r>
                        <a:rPr lang="en-US" altLang="zh-TW" sz="1800" u="none" strike="noStrike" kern="1200" dirty="0">
                          <a:solidFill>
                            <a:schemeClr val="dk1"/>
                          </a:solidFill>
                          <a:effectLst/>
                        </a:rPr>
                        <a:t>0</a:t>
                      </a:r>
                      <a:endParaRPr lang="zh-TW" altLang="en-US" sz="1800" u="none" strike="noStrike" kern="1200" dirty="0">
                        <a:solidFill>
                          <a:schemeClr val="dk1"/>
                        </a:solidFill>
                        <a:effectLst/>
                        <a:latin typeface="+mn-lt"/>
                        <a:ea typeface="+mn-ea"/>
                        <a:cs typeface="+mn-cs"/>
                      </a:endParaRPr>
                    </a:p>
                  </a:txBody>
                  <a:tcPr marL="68580" marR="68580" marT="34290" marB="34290" anchor="ctr"/>
                </a:tc>
                <a:tc>
                  <a:txBody>
                    <a:bodyPr/>
                    <a:lstStyle/>
                    <a:p>
                      <a:pPr marL="0" algn="ctr" defTabSz="914400" rtl="0" eaLnBrk="1" fontAlgn="ctr" latinLnBrk="0" hangingPunct="1"/>
                      <a:r>
                        <a:rPr lang="en-US" altLang="zh-TW" sz="1800" u="none" strike="noStrike" kern="1200" dirty="0">
                          <a:solidFill>
                            <a:schemeClr val="dk1"/>
                          </a:solidFill>
                          <a:effectLst/>
                        </a:rPr>
                        <a:t>3</a:t>
                      </a:r>
                      <a:endParaRPr lang="zh-TW" altLang="en-US" sz="1800" u="none" strike="noStrike" kern="1200" dirty="0">
                        <a:solidFill>
                          <a:schemeClr val="dk1"/>
                        </a:solidFill>
                        <a:effectLst/>
                        <a:latin typeface="+mn-lt"/>
                        <a:ea typeface="+mn-ea"/>
                        <a:cs typeface="+mn-cs"/>
                      </a:endParaRPr>
                    </a:p>
                  </a:txBody>
                  <a:tcPr marL="68580" marR="68580" marT="34290" marB="34290" anchor="ctr"/>
                </a:tc>
                <a:tc>
                  <a:txBody>
                    <a:bodyPr/>
                    <a:lstStyle/>
                    <a:p>
                      <a:pPr marL="0" algn="ctr" defTabSz="914400" rtl="0" eaLnBrk="1" fontAlgn="ctr" latinLnBrk="0" hangingPunct="1"/>
                      <a:r>
                        <a:rPr lang="en-US" altLang="zh-TW" sz="1800" u="none" strike="noStrike" kern="1200" dirty="0">
                          <a:solidFill>
                            <a:schemeClr val="dk1"/>
                          </a:solidFill>
                          <a:effectLst/>
                        </a:rPr>
                        <a:t>2</a:t>
                      </a:r>
                      <a:endParaRPr lang="zh-TW" altLang="en-US" sz="1800" u="none" strike="noStrike" kern="1200" dirty="0">
                        <a:solidFill>
                          <a:schemeClr val="dk1"/>
                        </a:solidFill>
                        <a:effectLst/>
                        <a:latin typeface="+mn-lt"/>
                        <a:ea typeface="+mn-ea"/>
                        <a:cs typeface="+mn-cs"/>
                      </a:endParaRPr>
                    </a:p>
                  </a:txBody>
                  <a:tcPr marL="68580" marR="68580" marT="34290" marB="34290" anchor="ctr"/>
                </a:tc>
                <a:extLst>
                  <a:ext uri="{0D108BD9-81ED-4DB2-BD59-A6C34878D82A}">
                    <a16:rowId xmlns:a16="http://schemas.microsoft.com/office/drawing/2014/main" val="3652929835"/>
                  </a:ext>
                </a:extLst>
              </a:tr>
              <a:tr h="1262262">
                <a:tc>
                  <a:txBody>
                    <a:bodyPr/>
                    <a:lstStyle/>
                    <a:p>
                      <a:pPr algn="ctr" fontAlgn="ctr"/>
                      <a:r>
                        <a:rPr lang="zh-TW" altLang="en-US" sz="1800" b="1" kern="1200" dirty="0">
                          <a:solidFill>
                            <a:schemeClr val="dk1"/>
                          </a:solidFill>
                        </a:rPr>
                        <a:t>知識點</a:t>
                      </a:r>
                      <a:endParaRPr lang="zh-TW" altLang="en-US" sz="1800" b="1" kern="1200" dirty="0">
                        <a:solidFill>
                          <a:schemeClr val="dk1"/>
                        </a:solidFill>
                        <a:latin typeface="+mn-lt"/>
                        <a:ea typeface="+mn-ea"/>
                        <a:cs typeface="+mn-cs"/>
                      </a:endParaRPr>
                    </a:p>
                  </a:txBody>
                  <a:tcPr marL="6722" marR="6722" marT="6722" marB="0" anchor="ctr"/>
                </a:tc>
                <a:tc>
                  <a:txBody>
                    <a:bodyPr/>
                    <a:lstStyle/>
                    <a:p>
                      <a:pPr marL="0" algn="l" defTabSz="914400" rtl="0" eaLnBrk="1" fontAlgn="ctr" latinLnBrk="0" hangingPunct="1"/>
                      <a:r>
                        <a:rPr lang="zh-TW" altLang="en-US" sz="1500" b="0" kern="1200" dirty="0">
                          <a:solidFill>
                            <a:schemeClr val="dk1"/>
                          </a:solidFill>
                        </a:rPr>
                        <a:t>形音義</a:t>
                      </a:r>
                      <a:r>
                        <a:rPr lang="en-US" altLang="zh-TW" sz="1500" b="0" kern="1200" dirty="0">
                          <a:solidFill>
                            <a:srgbClr val="CF3B4C"/>
                          </a:solidFill>
                        </a:rPr>
                        <a:t>14.</a:t>
                      </a:r>
                      <a:r>
                        <a:rPr lang="en-US" altLang="zh-TW" sz="1500" b="0" kern="1200" dirty="0">
                          <a:solidFill>
                            <a:schemeClr val="dk1"/>
                          </a:solidFill>
                        </a:rPr>
                        <a:t>16</a:t>
                      </a:r>
                    </a:p>
                    <a:p>
                      <a:pPr marL="0" algn="l" defTabSz="914400" rtl="0" eaLnBrk="1" fontAlgn="ctr" latinLnBrk="0" hangingPunct="1"/>
                      <a:r>
                        <a:rPr lang="zh-TW" altLang="en-US" sz="1500" b="0" kern="1200" dirty="0">
                          <a:solidFill>
                            <a:schemeClr val="dk1"/>
                          </a:solidFill>
                        </a:rPr>
                        <a:t>語文常識</a:t>
                      </a:r>
                      <a:r>
                        <a:rPr lang="en-US" altLang="zh-TW" sz="1500" b="0" kern="1200" dirty="0">
                          <a:solidFill>
                            <a:schemeClr val="dk1"/>
                          </a:solidFill>
                        </a:rPr>
                        <a:t>10.13</a:t>
                      </a:r>
                    </a:p>
                    <a:p>
                      <a:pPr marL="0" algn="l" defTabSz="914400" rtl="0" eaLnBrk="1" fontAlgn="ctr" latinLnBrk="0" hangingPunct="1"/>
                      <a:r>
                        <a:rPr lang="zh-TW" altLang="en-US" sz="1500" b="0" kern="1200" dirty="0">
                          <a:solidFill>
                            <a:schemeClr val="dk1"/>
                          </a:solidFill>
                        </a:rPr>
                        <a:t>閱讀理解</a:t>
                      </a:r>
                      <a:r>
                        <a:rPr lang="en-US" altLang="zh-TW" sz="1500" b="0" kern="1200" dirty="0">
                          <a:solidFill>
                            <a:schemeClr val="dk1"/>
                          </a:solidFill>
                        </a:rPr>
                        <a:t>24</a:t>
                      </a:r>
                      <a:endParaRPr lang="zh-TW" altLang="en-US" sz="1500" b="0" kern="1200" dirty="0">
                        <a:solidFill>
                          <a:schemeClr val="dk1"/>
                        </a:solidFill>
                        <a:latin typeface="+mn-lt"/>
                        <a:ea typeface="+mn-ea"/>
                        <a:cs typeface="+mn-cs"/>
                      </a:endParaRPr>
                    </a:p>
                  </a:txBody>
                  <a:tcPr marL="68580" marR="68580" marT="34290" marB="3429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500" b="0" kern="1200" dirty="0">
                          <a:solidFill>
                            <a:schemeClr val="dk1"/>
                          </a:solidFill>
                        </a:rPr>
                        <a:t>分數的運算</a:t>
                      </a:r>
                      <a:r>
                        <a:rPr lang="en-US" altLang="zh-TW" sz="1500" b="0" kern="1200" dirty="0">
                          <a:solidFill>
                            <a:schemeClr val="dk1"/>
                          </a:solidFill>
                        </a:rPr>
                        <a:t>18</a:t>
                      </a:r>
                      <a:endParaRPr lang="zh-TW" altLang="en-US" sz="1500" b="0" kern="1200" dirty="0">
                        <a:solidFill>
                          <a:schemeClr val="dk1"/>
                        </a:solidFill>
                        <a:latin typeface="+mn-lt"/>
                        <a:ea typeface="+mn-ea"/>
                        <a:cs typeface="+mn-cs"/>
                      </a:endParaRPr>
                    </a:p>
                  </a:txBody>
                  <a:tcPr marL="68580" marR="68580" marT="34290" marB="3429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500" b="0" kern="1200" dirty="0">
                          <a:solidFill>
                            <a:schemeClr val="dk1"/>
                          </a:solidFill>
                        </a:rPr>
                        <a:t>克漏字測驗</a:t>
                      </a:r>
                      <a:r>
                        <a:rPr lang="en-US" altLang="zh-TW" sz="1500" b="0" kern="1200" dirty="0">
                          <a:solidFill>
                            <a:schemeClr val="dk1"/>
                          </a:solidFill>
                        </a:rPr>
                        <a:t>40</a:t>
                      </a:r>
                      <a:endParaRPr lang="zh-TW" altLang="en-US" sz="1500" b="0" kern="1200" dirty="0">
                        <a:solidFill>
                          <a:schemeClr val="dk1"/>
                        </a:solidFill>
                        <a:latin typeface="+mn-lt"/>
                        <a:ea typeface="+mn-ea"/>
                        <a:cs typeface="+mn-cs"/>
                      </a:endParaRPr>
                    </a:p>
                  </a:txBody>
                  <a:tcPr marL="68580" marR="68580" marT="34290" marB="34290" anchor="ctr"/>
                </a:tc>
                <a:tc>
                  <a:txBody>
                    <a:bodyPr/>
                    <a:lstStyle/>
                    <a:p>
                      <a:pPr marL="0" algn="l" defTabSz="914400" rtl="0" eaLnBrk="1" fontAlgn="ctr" latinLnBrk="0" hangingPunct="1"/>
                      <a:r>
                        <a:rPr lang="zh-TW" altLang="en-US" sz="1500" b="0" kern="1200" dirty="0">
                          <a:solidFill>
                            <a:schemeClr val="dk1"/>
                          </a:solidFill>
                        </a:rPr>
                        <a:t>臺灣自然地理</a:t>
                      </a:r>
                      <a:r>
                        <a:rPr lang="en-US" altLang="zh-TW" sz="1500" b="0" kern="1200" dirty="0">
                          <a:solidFill>
                            <a:schemeClr val="dk1"/>
                          </a:solidFill>
                        </a:rPr>
                        <a:t>17</a:t>
                      </a:r>
                    </a:p>
                    <a:p>
                      <a:pPr marL="0" marR="0" lvl="0" indent="0" algn="l" defTabSz="914400" rtl="0" eaLnBrk="1" fontAlgn="ctr" latinLnBrk="0" hangingPunct="1">
                        <a:lnSpc>
                          <a:spcPct val="100000"/>
                        </a:lnSpc>
                        <a:spcBef>
                          <a:spcPts val="0"/>
                        </a:spcBef>
                        <a:spcAft>
                          <a:spcPts val="0"/>
                        </a:spcAft>
                        <a:buClrTx/>
                        <a:buSzTx/>
                        <a:buFontTx/>
                        <a:buNone/>
                        <a:tabLst/>
                        <a:defRPr/>
                      </a:pPr>
                      <a:r>
                        <a:rPr lang="zh-TW" altLang="en-US" sz="1500" b="0" kern="1200" dirty="0">
                          <a:solidFill>
                            <a:srgbClr val="CF3B4C"/>
                          </a:solidFill>
                        </a:rPr>
                        <a:t>臺灣日治</a:t>
                      </a:r>
                      <a:r>
                        <a:rPr lang="en-US" altLang="zh-TW" sz="1500" b="0" kern="1200" dirty="0">
                          <a:solidFill>
                            <a:srgbClr val="CF3B4C"/>
                          </a:solidFill>
                        </a:rPr>
                        <a:t>~</a:t>
                      </a:r>
                      <a:r>
                        <a:rPr lang="zh-TW" altLang="en-US" sz="1500" b="0" kern="1200" dirty="0">
                          <a:solidFill>
                            <a:srgbClr val="CF3B4C"/>
                          </a:solidFill>
                        </a:rPr>
                        <a:t>戰後</a:t>
                      </a:r>
                      <a:r>
                        <a:rPr lang="en-US" altLang="zh-TW" sz="1500" b="0" kern="1200" dirty="0">
                          <a:solidFill>
                            <a:srgbClr val="CF3B4C"/>
                          </a:solidFill>
                        </a:rPr>
                        <a:t>30(-3.4)</a:t>
                      </a:r>
                      <a:endParaRPr lang="zh-TW" altLang="en-US" sz="1500" b="0" kern="1200" dirty="0">
                        <a:solidFill>
                          <a:srgbClr val="CF3B4C"/>
                        </a:solidFill>
                      </a:endParaRPr>
                    </a:p>
                    <a:p>
                      <a:pPr marL="0" algn="l" defTabSz="914400" rtl="0" eaLnBrk="1" fontAlgn="ctr" latinLnBrk="0" hangingPunct="1"/>
                      <a:r>
                        <a:rPr lang="zh-TW" altLang="en-US" sz="1500" b="0" kern="1200" dirty="0">
                          <a:solidFill>
                            <a:schemeClr val="dk1"/>
                          </a:solidFill>
                        </a:rPr>
                        <a:t>個人與社群</a:t>
                      </a:r>
                      <a:r>
                        <a:rPr lang="en-US" altLang="zh-TW" sz="1500" b="0" kern="1200" dirty="0">
                          <a:solidFill>
                            <a:schemeClr val="dk1"/>
                          </a:solidFill>
                        </a:rPr>
                        <a:t>45</a:t>
                      </a:r>
                      <a:endParaRPr lang="zh-TW" altLang="en-US" sz="1500" b="0" kern="1200" dirty="0">
                        <a:solidFill>
                          <a:schemeClr val="dk1"/>
                        </a:solidFill>
                        <a:latin typeface="+mn-lt"/>
                        <a:ea typeface="+mn-ea"/>
                        <a:cs typeface="+mn-cs"/>
                      </a:endParaRPr>
                    </a:p>
                  </a:txBody>
                  <a:tcPr marL="68580" marR="68580" marT="34290" marB="34290" anchor="ctr"/>
                </a:tc>
                <a:tc>
                  <a:txBody>
                    <a:bodyPr/>
                    <a:lstStyle/>
                    <a:p>
                      <a:pPr marL="0" algn="l" defTabSz="914400" rtl="0" eaLnBrk="1" fontAlgn="ctr" latinLnBrk="0" hangingPunct="1"/>
                      <a:r>
                        <a:rPr lang="zh-TW" altLang="en-US" sz="1500" b="0" kern="1200" dirty="0">
                          <a:solidFill>
                            <a:srgbClr val="CF3B4C"/>
                          </a:solidFill>
                        </a:rPr>
                        <a:t>生物的協調與恆定</a:t>
                      </a:r>
                      <a:r>
                        <a:rPr lang="en-US" altLang="zh-TW" sz="1500" b="0" kern="1200" dirty="0">
                          <a:solidFill>
                            <a:srgbClr val="CF3B4C"/>
                          </a:solidFill>
                        </a:rPr>
                        <a:t>3(-13)</a:t>
                      </a:r>
                    </a:p>
                    <a:p>
                      <a:pPr marL="0" algn="l" defTabSz="914400" rtl="0" eaLnBrk="1" fontAlgn="ctr" latinLnBrk="0" hangingPunct="1"/>
                      <a:r>
                        <a:rPr lang="zh-TW" altLang="en-US" sz="1500" b="0" kern="1200" dirty="0">
                          <a:solidFill>
                            <a:schemeClr val="dk1"/>
                          </a:solidFill>
                        </a:rPr>
                        <a:t>生殖與遺傳</a:t>
                      </a:r>
                      <a:r>
                        <a:rPr lang="en-US" altLang="zh-TW" sz="1500" b="0" kern="1200" dirty="0">
                          <a:solidFill>
                            <a:schemeClr val="dk1"/>
                          </a:solidFill>
                        </a:rPr>
                        <a:t>38</a:t>
                      </a:r>
                      <a:endParaRPr lang="zh-TW" altLang="en-US" sz="1500" b="0" kern="1200" dirty="0">
                        <a:solidFill>
                          <a:schemeClr val="dk1"/>
                        </a:solidFill>
                        <a:latin typeface="+mn-lt"/>
                        <a:ea typeface="+mn-ea"/>
                        <a:cs typeface="+mn-cs"/>
                      </a:endParaRPr>
                    </a:p>
                  </a:txBody>
                  <a:tcPr marL="68580" marR="68580" marT="34290" marB="34290" anchor="ctr"/>
                </a:tc>
                <a:extLst>
                  <a:ext uri="{0D108BD9-81ED-4DB2-BD59-A6C34878D82A}">
                    <a16:rowId xmlns:a16="http://schemas.microsoft.com/office/drawing/2014/main" val="2292332045"/>
                  </a:ext>
                </a:extLst>
              </a:tr>
            </a:tbl>
          </a:graphicData>
        </a:graphic>
      </p:graphicFrame>
    </p:spTree>
    <p:extLst>
      <p:ext uri="{BB962C8B-B14F-4D97-AF65-F5344CB8AC3E}">
        <p14:creationId xmlns:p14="http://schemas.microsoft.com/office/powerpoint/2010/main" val="424973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2">
            <a:extLst>
              <a:ext uri="{FF2B5EF4-FFF2-40B4-BE49-F238E27FC236}">
                <a16:creationId xmlns:a16="http://schemas.microsoft.com/office/drawing/2014/main" id="{0E710167-AE12-4EE1-AE09-0A5B2AD3CEDC}"/>
              </a:ext>
            </a:extLst>
          </p:cNvPr>
          <p:cNvSpPr txBox="1"/>
          <p:nvPr/>
        </p:nvSpPr>
        <p:spPr>
          <a:xfrm>
            <a:off x="683568" y="855989"/>
            <a:ext cx="8214618" cy="492443"/>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zh-TW" altLang="en-US" sz="3200" dirty="0">
                <a:solidFill>
                  <a:srgbClr val="444444"/>
                </a:solidFill>
                <a:latin typeface="+mn-lt"/>
                <a:ea typeface="+mn-ea"/>
                <a:cs typeface="+mn-ea"/>
                <a:sym typeface="+mn-lt"/>
              </a:rPr>
              <a:t>國文</a:t>
            </a:r>
            <a:r>
              <a:rPr lang="en-US" altLang="zh-TW" sz="3200" dirty="0">
                <a:solidFill>
                  <a:srgbClr val="444444"/>
                </a:solidFill>
                <a:latin typeface="+mn-lt"/>
                <a:ea typeface="+mn-ea"/>
                <a:cs typeface="+mn-ea"/>
                <a:sym typeface="+mn-lt"/>
              </a:rPr>
              <a:t>16</a:t>
            </a:r>
            <a:r>
              <a:rPr lang="zh-TW" altLang="en-US" sz="3200" dirty="0">
                <a:solidFill>
                  <a:srgbClr val="444444"/>
                </a:solidFill>
                <a:latin typeface="+mn-lt"/>
                <a:ea typeface="+mn-ea"/>
                <a:cs typeface="+mn-ea"/>
                <a:sym typeface="+mn-lt"/>
              </a:rPr>
              <a:t>題 </a:t>
            </a:r>
            <a:r>
              <a:rPr lang="en-US" altLang="zh-TW" sz="3200" dirty="0">
                <a:solidFill>
                  <a:srgbClr val="CF3B4C"/>
                </a:solidFill>
                <a:latin typeface="+mn-lt"/>
                <a:ea typeface="+mn-ea"/>
                <a:cs typeface="+mn-ea"/>
                <a:sym typeface="+mn-lt"/>
              </a:rPr>
              <a:t>(</a:t>
            </a:r>
            <a:r>
              <a:rPr lang="zh-TW" altLang="en-US" sz="3200" dirty="0">
                <a:solidFill>
                  <a:srgbClr val="CF3B4C"/>
                </a:solidFill>
                <a:latin typeface="+mn-lt"/>
                <a:ea typeface="+mn-ea"/>
                <a:cs typeface="+mn-ea"/>
                <a:sym typeface="Arial"/>
              </a:rPr>
              <a:t>全校</a:t>
            </a:r>
            <a:r>
              <a:rPr lang="en-US" altLang="zh-TW" sz="3200" dirty="0">
                <a:solidFill>
                  <a:srgbClr val="CF3B4C"/>
                </a:solidFill>
                <a:latin typeface="+mn-lt"/>
                <a:ea typeface="+mn-ea"/>
                <a:cs typeface="+mn-ea"/>
              </a:rPr>
              <a:t>6.9%</a:t>
            </a:r>
            <a:r>
              <a:rPr lang="zh-TW" altLang="en-US" sz="3200" dirty="0">
                <a:solidFill>
                  <a:srgbClr val="CF3B4C"/>
                </a:solidFill>
                <a:latin typeface="+mn-lt"/>
                <a:ea typeface="+mn-ea"/>
                <a:cs typeface="+mn-ea"/>
              </a:rPr>
              <a:t>  全區</a:t>
            </a:r>
            <a:r>
              <a:rPr lang="en-US" altLang="zh-TW" sz="3200" dirty="0">
                <a:solidFill>
                  <a:srgbClr val="CF3B4C"/>
                </a:solidFill>
                <a:latin typeface="+mn-lt"/>
                <a:ea typeface="+mn-ea"/>
                <a:cs typeface="+mn-ea"/>
              </a:rPr>
              <a:t>11.6%</a:t>
            </a:r>
            <a:r>
              <a:rPr lang="zh-TW" altLang="en-US" sz="3200" dirty="0">
                <a:solidFill>
                  <a:srgbClr val="CF3B4C"/>
                </a:solidFill>
                <a:latin typeface="+mn-lt"/>
                <a:ea typeface="+mn-ea"/>
                <a:cs typeface="+mn-ea"/>
              </a:rPr>
              <a:t>  全國</a:t>
            </a:r>
            <a:r>
              <a:rPr lang="en-US" altLang="zh-TW" sz="3200" dirty="0">
                <a:solidFill>
                  <a:srgbClr val="CF3B4C"/>
                </a:solidFill>
                <a:latin typeface="+mn-lt"/>
                <a:ea typeface="+mn-ea"/>
                <a:cs typeface="+mn-ea"/>
              </a:rPr>
              <a:t>11.3%)</a:t>
            </a:r>
            <a:r>
              <a:rPr lang="zh-TW" altLang="en-US" sz="3200" dirty="0">
                <a:solidFill>
                  <a:srgbClr val="CF3B4C"/>
                </a:solidFill>
                <a:latin typeface="+mn-lt"/>
                <a:ea typeface="+mn-ea"/>
                <a:cs typeface="+mn-ea"/>
              </a:rPr>
              <a:t> </a:t>
            </a:r>
            <a:endParaRPr lang="zh-CN" altLang="en-US" sz="3200" dirty="0">
              <a:solidFill>
                <a:srgbClr val="CF3B4C"/>
              </a:solidFill>
              <a:latin typeface="+mn-lt"/>
              <a:ea typeface="+mn-ea"/>
              <a:cs typeface="+mn-ea"/>
              <a:sym typeface="+mn-lt"/>
            </a:endParaRPr>
          </a:p>
        </p:txBody>
      </p:sp>
      <p:pic>
        <p:nvPicPr>
          <p:cNvPr id="5" name="圖片 4" descr="一張含有 文字, 螢幕擷取畫面, 字型, 黑與白 的圖片&#10;&#10;自動產生的描述">
            <a:extLst>
              <a:ext uri="{FF2B5EF4-FFF2-40B4-BE49-F238E27FC236}">
                <a16:creationId xmlns:a16="http://schemas.microsoft.com/office/drawing/2014/main" id="{72FF93C4-F9AF-48BC-B3A2-83F292579495}"/>
              </a:ext>
            </a:extLst>
          </p:cNvPr>
          <p:cNvPicPr>
            <a:picLocks noChangeAspect="1"/>
          </p:cNvPicPr>
          <p:nvPr/>
        </p:nvPicPr>
        <p:blipFill rotWithShape="1">
          <a:blip r:embed="rId2">
            <a:extLst>
              <a:ext uri="{28A0092B-C50C-407E-A947-70E740481C1C}">
                <a14:useLocalDpi xmlns:a14="http://schemas.microsoft.com/office/drawing/2010/main" val="0"/>
              </a:ext>
            </a:extLst>
          </a:blip>
          <a:srcRect l="5845" t="3646" r="44679" b="83729"/>
          <a:stretch/>
        </p:blipFill>
        <p:spPr>
          <a:xfrm>
            <a:off x="323528" y="1605305"/>
            <a:ext cx="8343874" cy="3007324"/>
          </a:xfrm>
          <a:prstGeom prst="rect">
            <a:avLst/>
          </a:prstGeom>
        </p:spPr>
      </p:pic>
      <p:sp>
        <p:nvSpPr>
          <p:cNvPr id="6" name="TextBox 42">
            <a:extLst>
              <a:ext uri="{FF2B5EF4-FFF2-40B4-BE49-F238E27FC236}">
                <a16:creationId xmlns:a16="http://schemas.microsoft.com/office/drawing/2014/main" id="{A174D72B-706E-41CE-BCEB-D719A598F4F2}"/>
              </a:ext>
            </a:extLst>
          </p:cNvPr>
          <p:cNvSpPr txBox="1"/>
          <p:nvPr/>
        </p:nvSpPr>
        <p:spPr>
          <a:xfrm>
            <a:off x="1398752" y="4793401"/>
            <a:ext cx="7325282" cy="738664"/>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zh-TW" altLang="en-US" sz="2400" dirty="0">
                <a:solidFill>
                  <a:srgbClr val="444444"/>
                </a:solidFill>
                <a:cs typeface="+mn-ea"/>
                <a:sym typeface="Wingdings" panose="05000000000000000000" pitchFamily="2" charset="2"/>
              </a:rPr>
              <a:t></a:t>
            </a:r>
            <a:r>
              <a:rPr lang="zh-TW" altLang="en-US" sz="2400" dirty="0">
                <a:solidFill>
                  <a:srgbClr val="444444"/>
                </a:solidFill>
                <a:latin typeface="+mn-lt"/>
                <a:ea typeface="+mn-ea"/>
                <a:cs typeface="+mn-ea"/>
                <a:sym typeface="+mn-lt"/>
              </a:rPr>
              <a:t>考點：</a:t>
            </a:r>
            <a:r>
              <a:rPr lang="zh-TW" altLang="en-US" sz="2400" dirty="0">
                <a:solidFill>
                  <a:srgbClr val="CF3B4C"/>
                </a:solidFill>
                <a:latin typeface="+mn-lt"/>
                <a:ea typeface="+mn-ea"/>
                <a:cs typeface="+mn-ea"/>
              </a:rPr>
              <a:t>形音義</a:t>
            </a:r>
            <a:r>
              <a:rPr lang="en-US" altLang="zh-TW" sz="2400" dirty="0">
                <a:solidFill>
                  <a:srgbClr val="CF3B4C"/>
                </a:solidFill>
                <a:latin typeface="+mn-lt"/>
                <a:ea typeface="+mn-ea"/>
                <a:cs typeface="+mn-ea"/>
              </a:rPr>
              <a:t>(</a:t>
            </a:r>
            <a:r>
              <a:rPr lang="zh-TW" altLang="en-US" sz="2400" dirty="0">
                <a:solidFill>
                  <a:srgbClr val="CF3B4C"/>
                </a:solidFill>
                <a:latin typeface="+mn-lt"/>
                <a:ea typeface="+mn-ea"/>
                <a:cs typeface="+mn-ea"/>
              </a:rPr>
              <a:t>形似字讀音判別</a:t>
            </a:r>
            <a:r>
              <a:rPr lang="en-US" altLang="zh-TW" sz="2400" dirty="0">
                <a:solidFill>
                  <a:srgbClr val="CF3B4C"/>
                </a:solidFill>
                <a:latin typeface="+mn-lt"/>
                <a:ea typeface="+mn-ea"/>
                <a:cs typeface="+mn-ea"/>
              </a:rPr>
              <a:t>)</a:t>
            </a:r>
          </a:p>
          <a:p>
            <a:r>
              <a:rPr lang="zh-TW" altLang="en-US" sz="2400" dirty="0">
                <a:solidFill>
                  <a:srgbClr val="444444"/>
                </a:solidFill>
                <a:cs typeface="+mn-ea"/>
                <a:sym typeface="Wingdings" panose="05000000000000000000" pitchFamily="2" charset="2"/>
              </a:rPr>
              <a:t></a:t>
            </a:r>
            <a:r>
              <a:rPr lang="zh-TW" altLang="en-US" sz="2400" dirty="0">
                <a:solidFill>
                  <a:srgbClr val="444444"/>
                </a:solidFill>
                <a:cs typeface="+mn-ea"/>
                <a:sym typeface="+mn-lt"/>
              </a:rPr>
              <a:t>初判：學生對基本字音字形判斷力不足</a:t>
            </a:r>
            <a:endParaRPr lang="zh-CN" altLang="en-US" sz="2400" dirty="0">
              <a:solidFill>
                <a:srgbClr val="444444"/>
              </a:solidFill>
              <a:cs typeface="+mn-ea"/>
              <a:sym typeface="+mn-lt"/>
            </a:endParaRPr>
          </a:p>
        </p:txBody>
      </p:sp>
      <p:sp>
        <p:nvSpPr>
          <p:cNvPr id="7" name="TextBox 42">
            <a:extLst>
              <a:ext uri="{FF2B5EF4-FFF2-40B4-BE49-F238E27FC236}">
                <a16:creationId xmlns:a16="http://schemas.microsoft.com/office/drawing/2014/main" id="{4C0E43E9-6DA9-4AE5-B67D-882A28FC3177}"/>
              </a:ext>
            </a:extLst>
          </p:cNvPr>
          <p:cNvSpPr txBox="1"/>
          <p:nvPr/>
        </p:nvSpPr>
        <p:spPr>
          <a:xfrm>
            <a:off x="7277665" y="2420888"/>
            <a:ext cx="769103" cy="276999"/>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en-US" altLang="zh-TW" sz="1800" dirty="0">
                <a:solidFill>
                  <a:srgbClr val="CF3B4C"/>
                </a:solidFill>
                <a:latin typeface="+mn-lt"/>
                <a:ea typeface="+mn-ea"/>
                <a:cs typeface="+mn-ea"/>
              </a:rPr>
              <a:t>4.73%</a:t>
            </a:r>
          </a:p>
        </p:txBody>
      </p:sp>
      <p:sp>
        <p:nvSpPr>
          <p:cNvPr id="8" name="TextBox 42">
            <a:extLst>
              <a:ext uri="{FF2B5EF4-FFF2-40B4-BE49-F238E27FC236}">
                <a16:creationId xmlns:a16="http://schemas.microsoft.com/office/drawing/2014/main" id="{F46D2B1C-8EF6-40A3-8C4F-870350F81A72}"/>
              </a:ext>
            </a:extLst>
          </p:cNvPr>
          <p:cNvSpPr txBox="1"/>
          <p:nvPr/>
        </p:nvSpPr>
        <p:spPr>
          <a:xfrm>
            <a:off x="7268171" y="3924394"/>
            <a:ext cx="904229" cy="276999"/>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en-US" altLang="zh-TW" sz="1800" dirty="0">
                <a:solidFill>
                  <a:srgbClr val="CF3B4C"/>
                </a:solidFill>
                <a:latin typeface="+mn-lt"/>
                <a:ea typeface="+mn-ea"/>
                <a:cs typeface="+mn-ea"/>
              </a:rPr>
              <a:t>6.94%</a:t>
            </a:r>
            <a:endParaRPr lang="zh-CN" altLang="en-US" sz="1800" dirty="0">
              <a:solidFill>
                <a:srgbClr val="CF3B4C"/>
              </a:solidFill>
              <a:latin typeface="+mn-lt"/>
              <a:ea typeface="+mn-ea"/>
              <a:cs typeface="+mn-ea"/>
              <a:sym typeface="+mn-lt"/>
            </a:endParaRPr>
          </a:p>
        </p:txBody>
      </p:sp>
      <p:sp>
        <p:nvSpPr>
          <p:cNvPr id="9" name="TextBox 42">
            <a:extLst>
              <a:ext uri="{FF2B5EF4-FFF2-40B4-BE49-F238E27FC236}">
                <a16:creationId xmlns:a16="http://schemas.microsoft.com/office/drawing/2014/main" id="{EC7EF281-3FE4-4FE5-AE8C-96FB11358621}"/>
              </a:ext>
            </a:extLst>
          </p:cNvPr>
          <p:cNvSpPr txBox="1"/>
          <p:nvPr/>
        </p:nvSpPr>
        <p:spPr>
          <a:xfrm>
            <a:off x="7142539" y="2935977"/>
            <a:ext cx="904229" cy="276999"/>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en-US" altLang="zh-TW" sz="1800" dirty="0">
                <a:solidFill>
                  <a:srgbClr val="CF3B4C"/>
                </a:solidFill>
                <a:latin typeface="+mn-lt"/>
                <a:ea typeface="+mn-ea"/>
                <a:cs typeface="+mn-ea"/>
              </a:rPr>
              <a:t>13.15%</a:t>
            </a:r>
            <a:endParaRPr lang="zh-CN" altLang="en-US" sz="1800" dirty="0">
              <a:solidFill>
                <a:srgbClr val="CF3B4C"/>
              </a:solidFill>
              <a:latin typeface="+mn-lt"/>
              <a:ea typeface="+mn-ea"/>
              <a:cs typeface="+mn-ea"/>
              <a:sym typeface="+mn-lt"/>
            </a:endParaRPr>
          </a:p>
        </p:txBody>
      </p:sp>
      <p:sp>
        <p:nvSpPr>
          <p:cNvPr id="10" name="TextBox 42">
            <a:extLst>
              <a:ext uri="{FF2B5EF4-FFF2-40B4-BE49-F238E27FC236}">
                <a16:creationId xmlns:a16="http://schemas.microsoft.com/office/drawing/2014/main" id="{A604AD1E-8A56-4461-9A11-A425087FEE88}"/>
              </a:ext>
            </a:extLst>
          </p:cNvPr>
          <p:cNvSpPr txBox="1"/>
          <p:nvPr/>
        </p:nvSpPr>
        <p:spPr>
          <a:xfrm>
            <a:off x="7142538" y="3439502"/>
            <a:ext cx="904229" cy="276999"/>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en-US" altLang="zh-TW" sz="1800" dirty="0">
                <a:solidFill>
                  <a:srgbClr val="CF3B4C"/>
                </a:solidFill>
                <a:latin typeface="+mn-lt"/>
                <a:ea typeface="+mn-ea"/>
                <a:cs typeface="+mn-ea"/>
              </a:rPr>
              <a:t>75.18%</a:t>
            </a:r>
          </a:p>
        </p:txBody>
      </p:sp>
      <p:sp>
        <p:nvSpPr>
          <p:cNvPr id="11" name="矩形: 圓角 10">
            <a:extLst>
              <a:ext uri="{FF2B5EF4-FFF2-40B4-BE49-F238E27FC236}">
                <a16:creationId xmlns:a16="http://schemas.microsoft.com/office/drawing/2014/main" id="{8C62C58D-76B3-442D-920E-896B42350FF4}"/>
              </a:ext>
            </a:extLst>
          </p:cNvPr>
          <p:cNvSpPr/>
          <p:nvPr/>
        </p:nvSpPr>
        <p:spPr>
          <a:xfrm>
            <a:off x="1403648" y="3805918"/>
            <a:ext cx="616058" cy="51395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76200">
                <a:solidFill>
                  <a:schemeClr val="tx1"/>
                </a:solidFill>
              </a:ln>
            </a:endParaRPr>
          </a:p>
        </p:txBody>
      </p:sp>
    </p:spTree>
    <p:extLst>
      <p:ext uri="{BB962C8B-B14F-4D97-AF65-F5344CB8AC3E}">
        <p14:creationId xmlns:p14="http://schemas.microsoft.com/office/powerpoint/2010/main" val="24745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3"/>
          <p:cNvSpPr/>
          <p:nvPr/>
        </p:nvSpPr>
        <p:spPr>
          <a:xfrm>
            <a:off x="3948335" y="2411252"/>
            <a:ext cx="2922975" cy="28418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F5597">
              <a:alpha val="25000"/>
            </a:srgbClr>
          </a:solidFill>
          <a:ln cap="flat">
            <a:noFill/>
            <a:prstDash val="solid"/>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sp>
        <p:nvSpPr>
          <p:cNvPr id="3" name="標題 1"/>
          <p:cNvSpPr txBox="1">
            <a:spLocks noGrp="1"/>
          </p:cNvSpPr>
          <p:nvPr>
            <p:ph type="title" idx="4294967295"/>
          </p:nvPr>
        </p:nvSpPr>
        <p:spPr>
          <a:xfrm>
            <a:off x="323528" y="529883"/>
            <a:ext cx="7886700" cy="994169"/>
          </a:xfrm>
          <a:prstGeom prst="rect">
            <a:avLst/>
          </a:prstGeom>
          <a:noFill/>
          <a:ln>
            <a:noFill/>
          </a:ln>
        </p:spPr>
        <p:txBody>
          <a:bodyPr vert="horz" wrap="square" lIns="68580" tIns="34290" rIns="68580" bIns="34290" numCol="1" anchor="ctr" anchorCtr="1" compatLnSpc="1">
            <a:prstTxWarp prst="textNoShape">
              <a:avLst/>
            </a:prstTxWarp>
            <a:normAutofit/>
          </a:bodyPr>
          <a:lstStyle/>
          <a:p>
            <a:pPr lvl="0" algn="ctr">
              <a:lnSpc>
                <a:spcPct val="100000"/>
              </a:lnSpc>
            </a:pPr>
            <a:r>
              <a:rPr lang="zh-TW" altLang="en-US" sz="3600" b="1" dirty="0">
                <a:latin typeface="標楷體" pitchFamily="65"/>
                <a:ea typeface="標楷體" pitchFamily="65"/>
              </a:rPr>
              <a:t>國中教育會考考什麼</a:t>
            </a:r>
          </a:p>
        </p:txBody>
      </p:sp>
      <p:graphicFrame>
        <p:nvGraphicFramePr>
          <p:cNvPr id="4" name="表格 10"/>
          <p:cNvGraphicFramePr>
            <a:graphicFrameLocks noGrp="1"/>
          </p:cNvGraphicFramePr>
          <p:nvPr/>
        </p:nvGraphicFramePr>
        <p:xfrm>
          <a:off x="1198484" y="1784040"/>
          <a:ext cx="6325338" cy="3906822"/>
        </p:xfrm>
        <a:graphic>
          <a:graphicData uri="http://schemas.openxmlformats.org/drawingml/2006/table">
            <a:tbl>
              <a:tblPr>
                <a:effectLst/>
              </a:tblPr>
              <a:tblGrid>
                <a:gridCol w="1285045">
                  <a:extLst>
                    <a:ext uri="{9D8B030D-6E8A-4147-A177-3AD203B41FA5}">
                      <a16:colId xmlns:a16="http://schemas.microsoft.com/office/drawing/2014/main" val="3058091541"/>
                    </a:ext>
                  </a:extLst>
                </a:gridCol>
                <a:gridCol w="5040293">
                  <a:extLst>
                    <a:ext uri="{9D8B030D-6E8A-4147-A177-3AD203B41FA5}">
                      <a16:colId xmlns:a16="http://schemas.microsoft.com/office/drawing/2014/main" val="3710216827"/>
                    </a:ext>
                  </a:extLst>
                </a:gridCol>
              </a:tblGrid>
              <a:tr h="379521">
                <a:tc>
                  <a:txBody>
                    <a:bodyPr/>
                    <a:lstStyle/>
                    <a:p>
                      <a:pPr lvl="0" algn="ctr"/>
                      <a:r>
                        <a:rPr lang="zh-TW" sz="1800" b="1" kern="1200">
                          <a:solidFill>
                            <a:srgbClr val="FFFFFF"/>
                          </a:solidFill>
                          <a:effectLst>
                            <a:outerShdw dist="38096" dir="2700000">
                              <a:srgbClr val="000000"/>
                            </a:outerShdw>
                          </a:effectLst>
                          <a:latin typeface="Times New Roman" pitchFamily="18"/>
                          <a:ea typeface="標楷體" pitchFamily="65"/>
                          <a:cs typeface="Times New Roman" pitchFamily="18"/>
                        </a:rPr>
                        <a:t>考科</a:t>
                      </a:r>
                      <a:endParaRPr lang="zh-TW" sz="18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tc>
                  <a:txBody>
                    <a:bodyPr/>
                    <a:lstStyle/>
                    <a:p>
                      <a:pPr lvl="0" algn="ctr"/>
                      <a:r>
                        <a:rPr lang="zh-TW" sz="1800" b="1" kern="0">
                          <a:solidFill>
                            <a:srgbClr val="FFFFFF"/>
                          </a:solidFill>
                          <a:effectLst>
                            <a:outerShdw dist="38096" dir="2700000">
                              <a:srgbClr val="000000"/>
                            </a:outerShdw>
                          </a:effectLst>
                          <a:latin typeface="Times New Roman" pitchFamily="18"/>
                          <a:ea typeface="標楷體" pitchFamily="65"/>
                          <a:cs typeface="Times New Roman" pitchFamily="18"/>
                        </a:rPr>
                        <a:t>命題依據</a:t>
                      </a:r>
                      <a:endParaRPr lang="zh-TW" sz="18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solidFill>
                      <a:srgbClr val="5F96D3"/>
                    </a:solidFill>
                  </a:tcPr>
                </a:tc>
                <a:extLst>
                  <a:ext uri="{0D108BD9-81ED-4DB2-BD59-A6C34878D82A}">
                    <a16:rowId xmlns:a16="http://schemas.microsoft.com/office/drawing/2014/main" val="4042944520"/>
                  </a:ext>
                </a:extLst>
              </a:tr>
              <a:tr h="528662">
                <a:tc>
                  <a:txBody>
                    <a:bodyPr/>
                    <a:lstStyle/>
                    <a:p>
                      <a:pPr lvl="0" algn="ctr"/>
                      <a:r>
                        <a:rPr lang="zh-TW" sz="1800" b="1" kern="0">
                          <a:solidFill>
                            <a:srgbClr val="000000"/>
                          </a:solidFill>
                          <a:latin typeface="Times New Roman" pitchFamily="18"/>
                          <a:ea typeface="標楷體" pitchFamily="65"/>
                          <a:cs typeface="Times New Roman" pitchFamily="18"/>
                        </a:rPr>
                        <a:t>國　文</a:t>
                      </a:r>
                      <a:endParaRPr lang="zh-TW" sz="18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1500" kern="0">
                          <a:solidFill>
                            <a:srgbClr val="000000"/>
                          </a:solidFill>
                          <a:latin typeface="Times New Roman" pitchFamily="18"/>
                          <a:ea typeface="標楷體" pitchFamily="65"/>
                          <a:cs typeface="Times New Roman" pitchFamily="18"/>
                        </a:rPr>
                        <a:t>「十二年國民基本教育課程綱要」</a:t>
                      </a:r>
                      <a:endParaRPr lang="zh-TW" sz="1500" kern="1200">
                        <a:latin typeface="Calibri" pitchFamily="34"/>
                        <a:ea typeface="新細明體" pitchFamily="18"/>
                        <a:cs typeface="Times New Roman" pitchFamily="18"/>
                      </a:endParaRPr>
                    </a:p>
                    <a:p>
                      <a:pPr lvl="0"/>
                      <a:r>
                        <a:rPr lang="zh-TW" sz="1500" kern="0">
                          <a:solidFill>
                            <a:srgbClr val="000000"/>
                          </a:solidFill>
                          <a:latin typeface="Times New Roman" pitchFamily="18"/>
                          <a:ea typeface="標楷體" pitchFamily="65"/>
                          <a:cs typeface="Times New Roman" pitchFamily="18"/>
                        </a:rPr>
                        <a:t>語文領域</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國語文</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第四學習階段</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學習表現及學習內容</a:t>
                      </a:r>
                      <a:endParaRPr lang="zh-TW" sz="15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3066344774"/>
                  </a:ext>
                </a:extLst>
              </a:tr>
              <a:tr h="745046">
                <a:tc>
                  <a:txBody>
                    <a:bodyPr/>
                    <a:lstStyle/>
                    <a:p>
                      <a:pPr lvl="0" algn="ctr"/>
                      <a:r>
                        <a:rPr lang="zh-TW" sz="1800" b="1" kern="0">
                          <a:solidFill>
                            <a:srgbClr val="000000"/>
                          </a:solidFill>
                          <a:latin typeface="Times New Roman" pitchFamily="18"/>
                          <a:ea typeface="標楷體" pitchFamily="65"/>
                          <a:cs typeface="Times New Roman" pitchFamily="18"/>
                        </a:rPr>
                        <a:t>英　語</a:t>
                      </a:r>
                      <a:endParaRPr lang="zh-TW" sz="18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1500" kern="0">
                          <a:solidFill>
                            <a:srgbClr val="000000"/>
                          </a:solidFill>
                          <a:latin typeface="Times New Roman" pitchFamily="18"/>
                          <a:ea typeface="標楷體" pitchFamily="65"/>
                          <a:cs typeface="Times New Roman" pitchFamily="18"/>
                        </a:rPr>
                        <a:t>「十二年國民基本教育課程綱要」</a:t>
                      </a:r>
                      <a:endParaRPr lang="zh-TW" sz="1500" kern="1200">
                        <a:latin typeface="Calibri" pitchFamily="34"/>
                        <a:ea typeface="新細明體" pitchFamily="18"/>
                        <a:cs typeface="Times New Roman" pitchFamily="18"/>
                      </a:endParaRPr>
                    </a:p>
                    <a:p>
                      <a:pPr lvl="0"/>
                      <a:r>
                        <a:rPr lang="zh-TW" sz="1500" kern="0">
                          <a:solidFill>
                            <a:srgbClr val="000000"/>
                          </a:solidFill>
                          <a:latin typeface="Times New Roman" pitchFamily="18"/>
                          <a:ea typeface="標楷體" pitchFamily="65"/>
                          <a:cs typeface="Times New Roman" pitchFamily="18"/>
                        </a:rPr>
                        <a:t>語文領域</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英語文</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第四學習階段</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學習表現及學習內容</a:t>
                      </a:r>
                      <a:endParaRPr lang="zh-TW" sz="1500" kern="1200">
                        <a:latin typeface="Calibri" pitchFamily="34"/>
                        <a:ea typeface="新細明體" pitchFamily="18"/>
                        <a:cs typeface="Times New Roman" pitchFamily="18"/>
                      </a:endParaRPr>
                    </a:p>
                    <a:p>
                      <a:pPr marL="182880" lvl="0"/>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最基本之</a:t>
                      </a:r>
                      <a:r>
                        <a:rPr lang="en-US" sz="1500" kern="0">
                          <a:solidFill>
                            <a:srgbClr val="000000"/>
                          </a:solidFill>
                          <a:latin typeface="Times New Roman" pitchFamily="18"/>
                          <a:ea typeface="標楷體" pitchFamily="65"/>
                          <a:cs typeface="Times New Roman" pitchFamily="18"/>
                        </a:rPr>
                        <a:t>1,200</a:t>
                      </a:r>
                      <a:r>
                        <a:rPr lang="zh-TW" sz="1500" kern="0">
                          <a:solidFill>
                            <a:srgbClr val="000000"/>
                          </a:solidFill>
                          <a:latin typeface="Times New Roman" pitchFamily="18"/>
                          <a:ea typeface="標楷體" pitchFamily="65"/>
                          <a:cs typeface="Times New Roman" pitchFamily="18"/>
                        </a:rPr>
                        <a:t>字詞參見課綱附錄五：表一</a:t>
                      </a:r>
                      <a:r>
                        <a:rPr lang="en-US" sz="1500" kern="0">
                          <a:solidFill>
                            <a:srgbClr val="000000"/>
                          </a:solidFill>
                          <a:latin typeface="Times New Roman" pitchFamily="18"/>
                          <a:ea typeface="標楷體" pitchFamily="65"/>
                          <a:cs typeface="Times New Roman" pitchFamily="18"/>
                        </a:rPr>
                        <a:t>)</a:t>
                      </a:r>
                      <a:endParaRPr lang="zh-TW" sz="15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108474320"/>
                  </a:ext>
                </a:extLst>
              </a:tr>
              <a:tr h="525137">
                <a:tc>
                  <a:txBody>
                    <a:bodyPr/>
                    <a:lstStyle/>
                    <a:p>
                      <a:pPr lvl="0" algn="ctr"/>
                      <a:r>
                        <a:rPr lang="zh-TW" sz="1800" b="1" kern="0">
                          <a:solidFill>
                            <a:srgbClr val="000000"/>
                          </a:solidFill>
                          <a:latin typeface="Times New Roman" pitchFamily="18"/>
                          <a:ea typeface="標楷體" pitchFamily="65"/>
                          <a:cs typeface="Times New Roman" pitchFamily="18"/>
                        </a:rPr>
                        <a:t>數　學</a:t>
                      </a:r>
                      <a:endParaRPr lang="zh-TW" sz="18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1500" kern="0">
                          <a:solidFill>
                            <a:srgbClr val="000000"/>
                          </a:solidFill>
                          <a:latin typeface="Times New Roman" pitchFamily="18"/>
                          <a:ea typeface="標楷體" pitchFamily="65"/>
                          <a:cs typeface="Times New Roman" pitchFamily="18"/>
                        </a:rPr>
                        <a:t>「十二年國民基本教育課程綱要」</a:t>
                      </a:r>
                      <a:endParaRPr lang="zh-TW" sz="1500" kern="1200">
                        <a:latin typeface="Calibri" pitchFamily="34"/>
                        <a:ea typeface="新細明體" pitchFamily="18"/>
                        <a:cs typeface="Times New Roman" pitchFamily="18"/>
                      </a:endParaRPr>
                    </a:p>
                    <a:p>
                      <a:pPr lvl="0"/>
                      <a:r>
                        <a:rPr lang="zh-TW" sz="1500" kern="0">
                          <a:solidFill>
                            <a:srgbClr val="000000"/>
                          </a:solidFill>
                          <a:latin typeface="Times New Roman" pitchFamily="18"/>
                          <a:ea typeface="標楷體" pitchFamily="65"/>
                          <a:cs typeface="Times New Roman" pitchFamily="18"/>
                        </a:rPr>
                        <a:t>數學領域</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第四學習階段</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學習表現及學習內容</a:t>
                      </a:r>
                      <a:endParaRPr lang="zh-TW" sz="15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1774521238"/>
                  </a:ext>
                </a:extLst>
              </a:tr>
              <a:tr h="549806">
                <a:tc>
                  <a:txBody>
                    <a:bodyPr/>
                    <a:lstStyle/>
                    <a:p>
                      <a:pPr lvl="0" algn="ctr"/>
                      <a:r>
                        <a:rPr lang="zh-TW" sz="1800" b="1" kern="0">
                          <a:solidFill>
                            <a:srgbClr val="000000"/>
                          </a:solidFill>
                          <a:latin typeface="Times New Roman" pitchFamily="18"/>
                          <a:ea typeface="標楷體" pitchFamily="65"/>
                          <a:cs typeface="Times New Roman" pitchFamily="18"/>
                        </a:rPr>
                        <a:t>社　會</a:t>
                      </a:r>
                      <a:endParaRPr lang="zh-TW" sz="18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1500" kern="0">
                          <a:solidFill>
                            <a:srgbClr val="000000"/>
                          </a:solidFill>
                          <a:latin typeface="Times New Roman" pitchFamily="18"/>
                          <a:ea typeface="標楷體" pitchFamily="65"/>
                          <a:cs typeface="Times New Roman" pitchFamily="18"/>
                        </a:rPr>
                        <a:t>「十二年國民基本教育課程綱要」</a:t>
                      </a:r>
                      <a:endParaRPr lang="zh-TW" sz="1500" kern="1200">
                        <a:latin typeface="Calibri" pitchFamily="34"/>
                        <a:ea typeface="新細明體" pitchFamily="18"/>
                        <a:cs typeface="Times New Roman" pitchFamily="18"/>
                      </a:endParaRPr>
                    </a:p>
                    <a:p>
                      <a:pPr lvl="0"/>
                      <a:r>
                        <a:rPr lang="zh-TW" sz="1500" kern="0">
                          <a:solidFill>
                            <a:srgbClr val="000000"/>
                          </a:solidFill>
                          <a:latin typeface="Times New Roman" pitchFamily="18"/>
                          <a:ea typeface="標楷體" pitchFamily="65"/>
                          <a:cs typeface="Times New Roman" pitchFamily="18"/>
                        </a:rPr>
                        <a:t>社會領域</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第四學習階段</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學習表現及學習內容</a:t>
                      </a:r>
                      <a:endParaRPr lang="zh-TW" sz="15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166037158"/>
                  </a:ext>
                </a:extLst>
              </a:tr>
              <a:tr h="573466">
                <a:tc>
                  <a:txBody>
                    <a:bodyPr/>
                    <a:lstStyle/>
                    <a:p>
                      <a:pPr lvl="0" algn="ctr"/>
                      <a:r>
                        <a:rPr lang="zh-TW" sz="1800" b="1" kern="0">
                          <a:solidFill>
                            <a:srgbClr val="000000"/>
                          </a:solidFill>
                          <a:latin typeface="Times New Roman" pitchFamily="18"/>
                          <a:ea typeface="標楷體" pitchFamily="65"/>
                          <a:cs typeface="Times New Roman" pitchFamily="18"/>
                        </a:rPr>
                        <a:t>自　然</a:t>
                      </a:r>
                      <a:endParaRPr lang="zh-TW" sz="18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1500" kern="0">
                          <a:solidFill>
                            <a:srgbClr val="000000"/>
                          </a:solidFill>
                          <a:latin typeface="Times New Roman" pitchFamily="18"/>
                          <a:ea typeface="標楷體" pitchFamily="65"/>
                          <a:cs typeface="Times New Roman" pitchFamily="18"/>
                        </a:rPr>
                        <a:t>「十二年國民基本教育課程綱要」</a:t>
                      </a:r>
                      <a:endParaRPr lang="zh-TW" sz="1500" kern="1200">
                        <a:latin typeface="Calibri" pitchFamily="34"/>
                        <a:ea typeface="新細明體" pitchFamily="18"/>
                        <a:cs typeface="Times New Roman" pitchFamily="18"/>
                      </a:endParaRPr>
                    </a:p>
                    <a:p>
                      <a:pPr lvl="0"/>
                      <a:r>
                        <a:rPr lang="zh-TW" sz="1500" kern="0">
                          <a:solidFill>
                            <a:srgbClr val="000000"/>
                          </a:solidFill>
                          <a:latin typeface="Times New Roman" pitchFamily="18"/>
                          <a:ea typeface="標楷體" pitchFamily="65"/>
                          <a:cs typeface="Times New Roman" pitchFamily="18"/>
                        </a:rPr>
                        <a:t>自然科學領域</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第四學習階段</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學習表現及學習內容</a:t>
                      </a:r>
                      <a:endParaRPr lang="zh-TW" sz="15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2415256372"/>
                  </a:ext>
                </a:extLst>
              </a:tr>
              <a:tr h="605184">
                <a:tc>
                  <a:txBody>
                    <a:bodyPr/>
                    <a:lstStyle/>
                    <a:p>
                      <a:pPr lvl="0" algn="ctr"/>
                      <a:r>
                        <a:rPr lang="zh-TW" sz="1800" b="1" kern="0">
                          <a:solidFill>
                            <a:srgbClr val="000000"/>
                          </a:solidFill>
                          <a:latin typeface="Times New Roman" pitchFamily="18"/>
                          <a:ea typeface="標楷體" pitchFamily="65"/>
                          <a:cs typeface="Times New Roman" pitchFamily="18"/>
                        </a:rPr>
                        <a:t>寫作測驗</a:t>
                      </a:r>
                      <a:endParaRPr lang="zh-TW" sz="18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tc>
                  <a:txBody>
                    <a:bodyPr/>
                    <a:lstStyle/>
                    <a:p>
                      <a:pPr lvl="0"/>
                      <a:r>
                        <a:rPr lang="zh-TW" sz="1500" kern="0">
                          <a:solidFill>
                            <a:srgbClr val="000000"/>
                          </a:solidFill>
                          <a:latin typeface="Times New Roman" pitchFamily="18"/>
                          <a:ea typeface="標楷體" pitchFamily="65"/>
                          <a:cs typeface="Times New Roman" pitchFamily="18"/>
                        </a:rPr>
                        <a:t>「十二年國民基本教育課程綱要」</a:t>
                      </a:r>
                      <a:endParaRPr lang="zh-TW" sz="1500" kern="1200">
                        <a:latin typeface="Calibri" pitchFamily="34"/>
                        <a:ea typeface="新細明體" pitchFamily="18"/>
                        <a:cs typeface="Times New Roman" pitchFamily="18"/>
                      </a:endParaRPr>
                    </a:p>
                    <a:p>
                      <a:pPr lvl="0"/>
                      <a:r>
                        <a:rPr lang="zh-TW" sz="1500" kern="0">
                          <a:solidFill>
                            <a:srgbClr val="000000"/>
                          </a:solidFill>
                          <a:latin typeface="Times New Roman" pitchFamily="18"/>
                          <a:ea typeface="標楷體" pitchFamily="65"/>
                          <a:cs typeface="Times New Roman" pitchFamily="18"/>
                        </a:rPr>
                        <a:t>語文領域</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國語文</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第四學習階段</a:t>
                      </a:r>
                      <a:r>
                        <a:rPr lang="en-US" sz="1500" kern="0">
                          <a:solidFill>
                            <a:srgbClr val="000000"/>
                          </a:solidFill>
                          <a:latin typeface="Times New Roman" pitchFamily="18"/>
                          <a:ea typeface="標楷體" pitchFamily="65"/>
                          <a:cs typeface="Times New Roman" pitchFamily="18"/>
                        </a:rPr>
                        <a:t>/</a:t>
                      </a:r>
                      <a:r>
                        <a:rPr lang="zh-TW" sz="1500" kern="0">
                          <a:solidFill>
                            <a:srgbClr val="000000"/>
                          </a:solidFill>
                          <a:latin typeface="Times New Roman" pitchFamily="18"/>
                          <a:ea typeface="標楷體" pitchFamily="65"/>
                          <a:cs typeface="Times New Roman" pitchFamily="18"/>
                        </a:rPr>
                        <a:t>學習表現及學習內容</a:t>
                      </a:r>
                      <a:endParaRPr lang="zh-TW" sz="1500" kern="1200">
                        <a:latin typeface="Calibri" pitchFamily="34"/>
                        <a:ea typeface="新細明體" pitchFamily="18"/>
                        <a:cs typeface="Times New Roman" pitchFamily="18"/>
                      </a:endParaRPr>
                    </a:p>
                  </a:txBody>
                  <a:tcPr marL="12063" marR="12063" marT="12063" marB="12063" anchor="ctr">
                    <a:lnL w="28575" cap="flat" cmpd="sng" algn="ctr">
                      <a:solidFill>
                        <a:srgbClr val="1F4E79"/>
                      </a:solidFill>
                      <a:prstDash val="solid"/>
                      <a:round/>
                      <a:headEnd type="none" w="med" len="med"/>
                      <a:tailEnd type="none" w="med" len="med"/>
                    </a:lnL>
                    <a:lnR w="28575" cap="flat" cmpd="sng" algn="ctr">
                      <a:solidFill>
                        <a:srgbClr val="1F4E79"/>
                      </a:solidFill>
                      <a:prstDash val="solid"/>
                      <a:round/>
                      <a:headEnd type="none" w="med" len="med"/>
                      <a:tailEnd type="none" w="med" len="med"/>
                    </a:lnR>
                    <a:lnT w="28575" cap="flat" cmpd="sng" algn="ctr">
                      <a:solidFill>
                        <a:srgbClr val="1F4E79"/>
                      </a:solidFill>
                      <a:prstDash val="solid"/>
                      <a:round/>
                      <a:headEnd type="none" w="med" len="med"/>
                      <a:tailEnd type="none" w="med" len="med"/>
                    </a:lnT>
                    <a:lnB w="28575" cap="flat" cmpd="sng" algn="ctr">
                      <a:solidFill>
                        <a:srgbClr val="1F4E79"/>
                      </a:solidFill>
                      <a:prstDash val="solid"/>
                      <a:round/>
                      <a:headEnd type="none" w="med" len="med"/>
                      <a:tailEnd type="none" w="med" len="med"/>
                    </a:lnB>
                  </a:tcPr>
                </a:tc>
                <a:extLst>
                  <a:ext uri="{0D108BD9-81ED-4DB2-BD59-A6C34878D82A}">
                    <a16:rowId xmlns:a16="http://schemas.microsoft.com/office/drawing/2014/main" val="4250584603"/>
                  </a:ext>
                </a:extLst>
              </a:tr>
            </a:tbl>
          </a:graphicData>
        </a:graphic>
      </p:graphicFrame>
      <p:sp>
        <p:nvSpPr>
          <p:cNvPr id="5" name="圓角矩形 6"/>
          <p:cNvSpPr/>
          <p:nvPr/>
        </p:nvSpPr>
        <p:spPr>
          <a:xfrm>
            <a:off x="6284959" y="3241132"/>
            <a:ext cx="2537371" cy="634673"/>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r>
              <a:rPr lang="zh-TW" altLang="en-US" b="1">
                <a:solidFill>
                  <a:srgbClr val="FFFFFF"/>
                </a:solidFill>
                <a:effectLst>
                  <a:outerShdw dist="38096" dir="2700000">
                    <a:srgbClr val="000000"/>
                  </a:outerShdw>
                </a:effectLst>
                <a:latin typeface="微軟正黑體" pitchFamily="34"/>
                <a:ea typeface="微軟正黑體" pitchFamily="34"/>
                <a:cs typeface="Times New Roman" pitchFamily="18"/>
              </a:rPr>
              <a:t>能經由紙筆測驗評量的</a:t>
            </a:r>
            <a:endParaRPr lang="en-US">
              <a:solidFill>
                <a:srgbClr val="FFFFFF"/>
              </a:solidFill>
              <a:effectLst>
                <a:outerShdw dist="38096" dir="2700000">
                  <a:srgbClr val="000000"/>
                </a:outerShdw>
              </a:effectLst>
              <a:latin typeface="微軟正黑體" pitchFamily="34"/>
              <a:ea typeface="微軟正黑體" pitchFamily="34"/>
            </a:endParaRPr>
          </a:p>
        </p:txBody>
      </p:sp>
      <p:pic>
        <p:nvPicPr>
          <p:cNvPr id="6" name="圖片 8"/>
          <p:cNvPicPr>
            <a:picLocks noChangeAspect="1"/>
          </p:cNvPicPr>
          <p:nvPr/>
        </p:nvPicPr>
        <p:blipFill>
          <a:blip r:embed="rId2"/>
          <a:stretch>
            <a:fillRect/>
          </a:stretch>
        </p:blipFill>
        <p:spPr>
          <a:xfrm rot="16200004">
            <a:off x="6851701" y="2719652"/>
            <a:ext cx="635003" cy="435977"/>
          </a:xfrm>
          <a:prstGeom prst="rect">
            <a:avLst/>
          </a:prstGeom>
          <a:noFill/>
          <a:ln cap="flat">
            <a:noFill/>
          </a:ln>
        </p:spPr>
      </p:pic>
    </p:spTree>
    <p:extLst>
      <p:ext uri="{BB962C8B-B14F-4D97-AF65-F5344CB8AC3E}">
        <p14:creationId xmlns:p14="http://schemas.microsoft.com/office/powerpoint/2010/main" val="24984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2">
            <a:extLst>
              <a:ext uri="{FF2B5EF4-FFF2-40B4-BE49-F238E27FC236}">
                <a16:creationId xmlns:a16="http://schemas.microsoft.com/office/drawing/2014/main" id="{66F5A17F-8935-4E4A-A1E7-BEA783C1155D}"/>
              </a:ext>
            </a:extLst>
          </p:cNvPr>
          <p:cNvSpPr txBox="1"/>
          <p:nvPr/>
        </p:nvSpPr>
        <p:spPr>
          <a:xfrm>
            <a:off x="269865" y="836712"/>
            <a:ext cx="8604270" cy="492443"/>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zh-TW" altLang="en-US" sz="3200" dirty="0">
                <a:solidFill>
                  <a:srgbClr val="444444"/>
                </a:solidFill>
                <a:latin typeface="+mn-lt"/>
                <a:ea typeface="+mn-ea"/>
                <a:cs typeface="+mn-ea"/>
                <a:sym typeface="+mn-lt"/>
              </a:rPr>
              <a:t>社會</a:t>
            </a:r>
            <a:r>
              <a:rPr lang="en-US" altLang="zh-TW" sz="3200" dirty="0">
                <a:solidFill>
                  <a:srgbClr val="444444"/>
                </a:solidFill>
                <a:latin typeface="+mn-lt"/>
                <a:ea typeface="+mn-ea"/>
                <a:cs typeface="+mn-ea"/>
                <a:sym typeface="+mn-lt"/>
              </a:rPr>
              <a:t>30</a:t>
            </a:r>
            <a:r>
              <a:rPr lang="zh-TW" altLang="en-US" sz="3200" dirty="0">
                <a:solidFill>
                  <a:srgbClr val="444444"/>
                </a:solidFill>
                <a:latin typeface="+mn-lt"/>
                <a:ea typeface="+mn-ea"/>
                <a:cs typeface="+mn-ea"/>
                <a:sym typeface="+mn-lt"/>
              </a:rPr>
              <a:t>題 </a:t>
            </a:r>
            <a:r>
              <a:rPr lang="en-US" altLang="zh-TW" sz="3200" dirty="0">
                <a:solidFill>
                  <a:srgbClr val="CF3B4C"/>
                </a:solidFill>
                <a:latin typeface="+mn-lt"/>
                <a:ea typeface="+mn-ea"/>
                <a:cs typeface="+mn-ea"/>
                <a:sym typeface="+mn-lt"/>
              </a:rPr>
              <a:t>(</a:t>
            </a:r>
            <a:r>
              <a:rPr lang="zh-TW" altLang="en-US" sz="3200" dirty="0">
                <a:solidFill>
                  <a:srgbClr val="CF3B4C"/>
                </a:solidFill>
                <a:latin typeface="+mn-lt"/>
                <a:ea typeface="+mn-ea"/>
                <a:cs typeface="+mn-ea"/>
                <a:sym typeface="Arial"/>
              </a:rPr>
              <a:t>全校</a:t>
            </a:r>
            <a:r>
              <a:rPr lang="en-US" altLang="zh-TW" sz="3200" dirty="0">
                <a:solidFill>
                  <a:srgbClr val="CF3B4C"/>
                </a:solidFill>
                <a:latin typeface="+mn-lt"/>
                <a:ea typeface="+mn-ea"/>
                <a:cs typeface="+mn-ea"/>
                <a:sym typeface="Arial"/>
              </a:rPr>
              <a:t>38.85</a:t>
            </a:r>
            <a:r>
              <a:rPr lang="en-US" altLang="zh-TW" sz="3200" dirty="0">
                <a:solidFill>
                  <a:srgbClr val="CF3B4C"/>
                </a:solidFill>
                <a:latin typeface="+mn-lt"/>
                <a:ea typeface="+mn-ea"/>
                <a:cs typeface="+mn-ea"/>
              </a:rPr>
              <a:t>%</a:t>
            </a:r>
            <a:r>
              <a:rPr lang="zh-TW" altLang="en-US" sz="3200" dirty="0">
                <a:solidFill>
                  <a:srgbClr val="CF3B4C"/>
                </a:solidFill>
                <a:latin typeface="+mn-lt"/>
                <a:ea typeface="+mn-ea"/>
                <a:cs typeface="+mn-ea"/>
              </a:rPr>
              <a:t>  全區</a:t>
            </a:r>
            <a:r>
              <a:rPr lang="en-US" altLang="zh-TW" sz="3200" dirty="0">
                <a:solidFill>
                  <a:srgbClr val="CF3B4C"/>
                </a:solidFill>
                <a:latin typeface="+mn-lt"/>
                <a:ea typeface="+mn-ea"/>
                <a:cs typeface="+mn-ea"/>
              </a:rPr>
              <a:t>41.52%</a:t>
            </a:r>
            <a:r>
              <a:rPr lang="zh-TW" altLang="en-US" sz="3200" dirty="0">
                <a:solidFill>
                  <a:srgbClr val="CF3B4C"/>
                </a:solidFill>
                <a:latin typeface="+mn-lt"/>
                <a:ea typeface="+mn-ea"/>
                <a:cs typeface="+mn-ea"/>
              </a:rPr>
              <a:t>  全國</a:t>
            </a:r>
            <a:r>
              <a:rPr lang="en-US" altLang="zh-TW" sz="3200" dirty="0">
                <a:solidFill>
                  <a:srgbClr val="CF3B4C"/>
                </a:solidFill>
                <a:latin typeface="+mn-lt"/>
                <a:ea typeface="+mn-ea"/>
                <a:cs typeface="+mn-ea"/>
              </a:rPr>
              <a:t>42.23</a:t>
            </a:r>
            <a:r>
              <a:rPr lang="en-US" altLang="zh-TW" sz="3200" dirty="0">
                <a:solidFill>
                  <a:srgbClr val="CF3B4C"/>
                </a:solidFill>
                <a:cs typeface="+mn-ea"/>
              </a:rPr>
              <a:t>%</a:t>
            </a:r>
            <a:r>
              <a:rPr lang="en-US" altLang="zh-TW" sz="3200" dirty="0">
                <a:solidFill>
                  <a:srgbClr val="CF3B4C"/>
                </a:solidFill>
                <a:latin typeface="+mn-lt"/>
                <a:ea typeface="+mn-ea"/>
                <a:cs typeface="+mn-ea"/>
              </a:rPr>
              <a:t>)</a:t>
            </a:r>
            <a:r>
              <a:rPr lang="zh-TW" altLang="en-US" sz="3200" dirty="0">
                <a:solidFill>
                  <a:srgbClr val="CF3B4C"/>
                </a:solidFill>
                <a:latin typeface="+mn-lt"/>
                <a:ea typeface="+mn-ea"/>
                <a:cs typeface="+mn-ea"/>
              </a:rPr>
              <a:t> </a:t>
            </a:r>
            <a:endParaRPr lang="zh-CN" altLang="en-US" sz="3200" dirty="0">
              <a:solidFill>
                <a:srgbClr val="CF3B4C"/>
              </a:solidFill>
              <a:latin typeface="+mn-lt"/>
              <a:ea typeface="+mn-ea"/>
              <a:cs typeface="+mn-ea"/>
              <a:sym typeface="+mn-lt"/>
            </a:endParaRPr>
          </a:p>
        </p:txBody>
      </p:sp>
      <p:pic>
        <p:nvPicPr>
          <p:cNvPr id="5" name="圖片 4">
            <a:extLst>
              <a:ext uri="{FF2B5EF4-FFF2-40B4-BE49-F238E27FC236}">
                <a16:creationId xmlns:a16="http://schemas.microsoft.com/office/drawing/2014/main" id="{34272FD0-2AD9-4EBA-8E17-4BCB81B27372}"/>
              </a:ext>
            </a:extLst>
          </p:cNvPr>
          <p:cNvPicPr>
            <a:picLocks noChangeAspect="1"/>
          </p:cNvPicPr>
          <p:nvPr/>
        </p:nvPicPr>
        <p:blipFill>
          <a:blip r:embed="rId2">
            <a:extLst>
              <a:ext uri="{28A0092B-C50C-407E-A947-70E740481C1C}">
                <a14:useLocalDpi xmlns:a14="http://schemas.microsoft.com/office/drawing/2010/main" val="0"/>
              </a:ext>
            </a:extLst>
          </a:blip>
          <a:srcRect l="12816" t="16123" b="19191"/>
          <a:stretch/>
        </p:blipFill>
        <p:spPr>
          <a:xfrm>
            <a:off x="269865" y="1634427"/>
            <a:ext cx="8604271" cy="3589146"/>
          </a:xfrm>
          <a:prstGeom prst="rect">
            <a:avLst/>
          </a:prstGeom>
        </p:spPr>
      </p:pic>
      <p:sp>
        <p:nvSpPr>
          <p:cNvPr id="6" name="TextBox 42">
            <a:extLst>
              <a:ext uri="{FF2B5EF4-FFF2-40B4-BE49-F238E27FC236}">
                <a16:creationId xmlns:a16="http://schemas.microsoft.com/office/drawing/2014/main" id="{A031B7E9-15C8-4312-A59F-98E524E1FBCF}"/>
              </a:ext>
            </a:extLst>
          </p:cNvPr>
          <p:cNvSpPr txBox="1"/>
          <p:nvPr/>
        </p:nvSpPr>
        <p:spPr>
          <a:xfrm>
            <a:off x="2150844" y="5517232"/>
            <a:ext cx="5202296" cy="738664"/>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zh-TW" altLang="en-US" sz="2400" dirty="0">
                <a:solidFill>
                  <a:srgbClr val="444444"/>
                </a:solidFill>
                <a:cs typeface="+mn-ea"/>
                <a:sym typeface="Wingdings" panose="05000000000000000000" pitchFamily="2" charset="2"/>
              </a:rPr>
              <a:t></a:t>
            </a:r>
            <a:r>
              <a:rPr lang="zh-TW" altLang="en-US" sz="2400" dirty="0">
                <a:solidFill>
                  <a:srgbClr val="444444"/>
                </a:solidFill>
                <a:latin typeface="+mn-lt"/>
                <a:ea typeface="+mn-ea"/>
                <a:cs typeface="+mn-ea"/>
                <a:sym typeface="+mn-lt"/>
              </a:rPr>
              <a:t>考點：</a:t>
            </a:r>
            <a:r>
              <a:rPr lang="zh-TW" altLang="en-US" sz="2400" dirty="0">
                <a:solidFill>
                  <a:srgbClr val="CF3B4C"/>
                </a:solidFill>
                <a:latin typeface="+mn-lt"/>
                <a:ea typeface="+mn-ea"/>
                <a:cs typeface="+mn-ea"/>
              </a:rPr>
              <a:t>臺灣日治</a:t>
            </a:r>
            <a:r>
              <a:rPr lang="en-US" altLang="zh-TW" sz="2400" dirty="0">
                <a:solidFill>
                  <a:srgbClr val="CF3B4C"/>
                </a:solidFill>
                <a:latin typeface="+mn-lt"/>
                <a:ea typeface="+mn-ea"/>
                <a:cs typeface="+mn-ea"/>
              </a:rPr>
              <a:t>~</a:t>
            </a:r>
            <a:r>
              <a:rPr lang="zh-TW" altLang="en-US" sz="2400" dirty="0">
                <a:solidFill>
                  <a:srgbClr val="CF3B4C"/>
                </a:solidFill>
                <a:latin typeface="+mn-lt"/>
                <a:ea typeface="+mn-ea"/>
                <a:cs typeface="+mn-ea"/>
              </a:rPr>
              <a:t>戰後</a:t>
            </a:r>
            <a:r>
              <a:rPr lang="en-US" altLang="zh-TW" sz="2400" dirty="0">
                <a:solidFill>
                  <a:srgbClr val="CF3B4C"/>
                </a:solidFill>
                <a:latin typeface="+mn-lt"/>
                <a:ea typeface="+mn-ea"/>
                <a:cs typeface="+mn-ea"/>
              </a:rPr>
              <a:t>(</a:t>
            </a:r>
            <a:r>
              <a:rPr lang="zh-TW" altLang="en-US" sz="2400" dirty="0">
                <a:solidFill>
                  <a:srgbClr val="CF3B4C"/>
                </a:solidFill>
                <a:latin typeface="+mn-lt"/>
                <a:ea typeface="+mn-ea"/>
                <a:cs typeface="+mn-ea"/>
              </a:rPr>
              <a:t>噍吧哖事件</a:t>
            </a:r>
            <a:r>
              <a:rPr lang="en-US" altLang="zh-TW" sz="2400" dirty="0">
                <a:solidFill>
                  <a:srgbClr val="CF3B4C"/>
                </a:solidFill>
                <a:latin typeface="+mn-lt"/>
                <a:ea typeface="+mn-ea"/>
                <a:cs typeface="+mn-ea"/>
              </a:rPr>
              <a:t>)</a:t>
            </a:r>
          </a:p>
          <a:p>
            <a:r>
              <a:rPr lang="zh-TW" altLang="en-US" sz="2400" dirty="0">
                <a:solidFill>
                  <a:srgbClr val="444444"/>
                </a:solidFill>
                <a:cs typeface="+mn-ea"/>
                <a:sym typeface="Wingdings" panose="05000000000000000000" pitchFamily="2" charset="2"/>
              </a:rPr>
              <a:t></a:t>
            </a:r>
            <a:r>
              <a:rPr lang="zh-TW" altLang="en-US" sz="2400" dirty="0">
                <a:solidFill>
                  <a:srgbClr val="444444"/>
                </a:solidFill>
                <a:cs typeface="+mn-ea"/>
                <a:sym typeface="+mn-lt"/>
              </a:rPr>
              <a:t>初判：學生基本概念不夠熟悉</a:t>
            </a:r>
            <a:endParaRPr lang="zh-CN" altLang="en-US" sz="2400" dirty="0">
              <a:solidFill>
                <a:srgbClr val="444444"/>
              </a:solidFill>
              <a:cs typeface="+mn-ea"/>
              <a:sym typeface="+mn-lt"/>
            </a:endParaRPr>
          </a:p>
        </p:txBody>
      </p:sp>
      <p:sp>
        <p:nvSpPr>
          <p:cNvPr id="7" name="TextBox 42">
            <a:extLst>
              <a:ext uri="{FF2B5EF4-FFF2-40B4-BE49-F238E27FC236}">
                <a16:creationId xmlns:a16="http://schemas.microsoft.com/office/drawing/2014/main" id="{7F18F717-C217-447E-ACAF-FE69E2A36DC3}"/>
              </a:ext>
            </a:extLst>
          </p:cNvPr>
          <p:cNvSpPr txBox="1"/>
          <p:nvPr/>
        </p:nvSpPr>
        <p:spPr>
          <a:xfrm>
            <a:off x="2870795" y="4015597"/>
            <a:ext cx="904229" cy="230832"/>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en-US" altLang="zh-TW" sz="1500" dirty="0">
                <a:solidFill>
                  <a:srgbClr val="CF3B4C"/>
                </a:solidFill>
                <a:latin typeface="+mn-lt"/>
                <a:ea typeface="+mn-ea"/>
                <a:cs typeface="+mn-ea"/>
              </a:rPr>
              <a:t>13.00%</a:t>
            </a:r>
          </a:p>
        </p:txBody>
      </p:sp>
      <p:sp>
        <p:nvSpPr>
          <p:cNvPr id="8" name="TextBox 42">
            <a:extLst>
              <a:ext uri="{FF2B5EF4-FFF2-40B4-BE49-F238E27FC236}">
                <a16:creationId xmlns:a16="http://schemas.microsoft.com/office/drawing/2014/main" id="{6BE8BED2-A459-453A-9E8A-D3385479F937}"/>
              </a:ext>
            </a:extLst>
          </p:cNvPr>
          <p:cNvSpPr txBox="1"/>
          <p:nvPr/>
        </p:nvSpPr>
        <p:spPr>
          <a:xfrm>
            <a:off x="2870795" y="4906732"/>
            <a:ext cx="904229" cy="230832"/>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en-US" altLang="zh-TW" sz="1500" dirty="0">
                <a:solidFill>
                  <a:srgbClr val="CF3B4C"/>
                </a:solidFill>
                <a:latin typeface="+mn-lt"/>
                <a:ea typeface="+mn-ea"/>
                <a:cs typeface="+mn-ea"/>
              </a:rPr>
              <a:t>38.85%</a:t>
            </a:r>
            <a:endParaRPr lang="zh-CN" altLang="en-US" sz="1500" dirty="0">
              <a:solidFill>
                <a:srgbClr val="CF3B4C"/>
              </a:solidFill>
              <a:latin typeface="+mn-lt"/>
              <a:ea typeface="+mn-ea"/>
              <a:cs typeface="+mn-ea"/>
              <a:sym typeface="+mn-lt"/>
            </a:endParaRPr>
          </a:p>
        </p:txBody>
      </p:sp>
      <p:sp>
        <p:nvSpPr>
          <p:cNvPr id="9" name="TextBox 42">
            <a:extLst>
              <a:ext uri="{FF2B5EF4-FFF2-40B4-BE49-F238E27FC236}">
                <a16:creationId xmlns:a16="http://schemas.microsoft.com/office/drawing/2014/main" id="{34E1B386-05C2-423B-9F17-5BBFBA24C88A}"/>
              </a:ext>
            </a:extLst>
          </p:cNvPr>
          <p:cNvSpPr txBox="1"/>
          <p:nvPr/>
        </p:nvSpPr>
        <p:spPr>
          <a:xfrm>
            <a:off x="2870795" y="4312642"/>
            <a:ext cx="904229" cy="230832"/>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en-US" altLang="zh-TW" sz="1500" dirty="0">
                <a:solidFill>
                  <a:srgbClr val="CF3B4C"/>
                </a:solidFill>
                <a:latin typeface="+mn-lt"/>
                <a:ea typeface="+mn-ea"/>
                <a:cs typeface="+mn-ea"/>
              </a:rPr>
              <a:t>23.78%</a:t>
            </a:r>
            <a:endParaRPr lang="zh-CN" altLang="en-US" sz="1500" dirty="0">
              <a:solidFill>
                <a:srgbClr val="CF3B4C"/>
              </a:solidFill>
              <a:latin typeface="+mn-lt"/>
              <a:ea typeface="+mn-ea"/>
              <a:cs typeface="+mn-ea"/>
              <a:sym typeface="+mn-lt"/>
            </a:endParaRPr>
          </a:p>
        </p:txBody>
      </p:sp>
      <p:sp>
        <p:nvSpPr>
          <p:cNvPr id="10" name="TextBox 42">
            <a:extLst>
              <a:ext uri="{FF2B5EF4-FFF2-40B4-BE49-F238E27FC236}">
                <a16:creationId xmlns:a16="http://schemas.microsoft.com/office/drawing/2014/main" id="{669DDFC5-3DD9-4FD5-AB7F-DC39EDDC0842}"/>
              </a:ext>
            </a:extLst>
          </p:cNvPr>
          <p:cNvSpPr txBox="1"/>
          <p:nvPr/>
        </p:nvSpPr>
        <p:spPr>
          <a:xfrm>
            <a:off x="2870795" y="4609687"/>
            <a:ext cx="904229" cy="230832"/>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en-US" altLang="zh-TW" sz="1500" dirty="0">
                <a:solidFill>
                  <a:srgbClr val="CF3B4C"/>
                </a:solidFill>
                <a:latin typeface="+mn-lt"/>
                <a:ea typeface="+mn-ea"/>
                <a:cs typeface="+mn-ea"/>
              </a:rPr>
              <a:t>24.22%</a:t>
            </a:r>
          </a:p>
        </p:txBody>
      </p:sp>
      <p:sp>
        <p:nvSpPr>
          <p:cNvPr id="11" name="矩形: 圓角 10">
            <a:extLst>
              <a:ext uri="{FF2B5EF4-FFF2-40B4-BE49-F238E27FC236}">
                <a16:creationId xmlns:a16="http://schemas.microsoft.com/office/drawing/2014/main" id="{F7BF79BE-9AE1-4A93-96C5-00F6DC38A649}"/>
              </a:ext>
            </a:extLst>
          </p:cNvPr>
          <p:cNvSpPr/>
          <p:nvPr/>
        </p:nvSpPr>
        <p:spPr>
          <a:xfrm>
            <a:off x="872832" y="4805071"/>
            <a:ext cx="366548" cy="332494"/>
          </a:xfrm>
          <a:prstGeom prst="roundRect">
            <a:avLst>
              <a:gd name="adj" fmla="val 19246"/>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76200">
                <a:solidFill>
                  <a:schemeClr val="tx1"/>
                </a:solidFill>
              </a:ln>
            </a:endParaRPr>
          </a:p>
        </p:txBody>
      </p:sp>
    </p:spTree>
    <p:extLst>
      <p:ext uri="{BB962C8B-B14F-4D97-AF65-F5344CB8AC3E}">
        <p14:creationId xmlns:p14="http://schemas.microsoft.com/office/powerpoint/2010/main" val="25167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2">
            <a:extLst>
              <a:ext uri="{FF2B5EF4-FFF2-40B4-BE49-F238E27FC236}">
                <a16:creationId xmlns:a16="http://schemas.microsoft.com/office/drawing/2014/main" id="{B3BFF4C9-7633-4FF1-9980-3220C31E6A43}"/>
              </a:ext>
            </a:extLst>
          </p:cNvPr>
          <p:cNvSpPr txBox="1"/>
          <p:nvPr/>
        </p:nvSpPr>
        <p:spPr>
          <a:xfrm>
            <a:off x="486536" y="765438"/>
            <a:ext cx="8785335" cy="492443"/>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zh-TW" altLang="en-US" sz="3200" dirty="0">
                <a:solidFill>
                  <a:srgbClr val="444444"/>
                </a:solidFill>
                <a:latin typeface="+mn-lt"/>
                <a:ea typeface="+mn-ea"/>
                <a:cs typeface="+mn-ea"/>
                <a:sym typeface="+mn-lt"/>
              </a:rPr>
              <a:t>自然</a:t>
            </a:r>
            <a:r>
              <a:rPr lang="en-US" altLang="zh-TW" sz="3200" dirty="0">
                <a:solidFill>
                  <a:srgbClr val="444444"/>
                </a:solidFill>
                <a:latin typeface="+mn-lt"/>
                <a:ea typeface="+mn-ea"/>
                <a:cs typeface="+mn-ea"/>
                <a:sym typeface="+mn-lt"/>
              </a:rPr>
              <a:t>3</a:t>
            </a:r>
            <a:r>
              <a:rPr lang="zh-TW" altLang="en-US" sz="3200" dirty="0">
                <a:solidFill>
                  <a:srgbClr val="444444"/>
                </a:solidFill>
                <a:latin typeface="+mn-lt"/>
                <a:ea typeface="+mn-ea"/>
                <a:cs typeface="+mn-ea"/>
                <a:sym typeface="+mn-lt"/>
              </a:rPr>
              <a:t>題 </a:t>
            </a:r>
            <a:r>
              <a:rPr lang="en-US" altLang="zh-TW" sz="3200" dirty="0">
                <a:solidFill>
                  <a:srgbClr val="CF3B4C"/>
                </a:solidFill>
                <a:latin typeface="+mn-lt"/>
                <a:ea typeface="+mn-ea"/>
                <a:cs typeface="+mn-ea"/>
                <a:sym typeface="+mn-lt"/>
              </a:rPr>
              <a:t>(</a:t>
            </a:r>
            <a:r>
              <a:rPr lang="zh-TW" altLang="en-US" sz="3200" dirty="0">
                <a:solidFill>
                  <a:srgbClr val="CF3B4C"/>
                </a:solidFill>
                <a:latin typeface="+mn-lt"/>
                <a:ea typeface="+mn-ea"/>
                <a:cs typeface="+mn-ea"/>
                <a:sym typeface="Arial"/>
              </a:rPr>
              <a:t>全校</a:t>
            </a:r>
            <a:r>
              <a:rPr lang="en-US" altLang="zh-TW" sz="3200" dirty="0">
                <a:solidFill>
                  <a:srgbClr val="CF3B4C"/>
                </a:solidFill>
                <a:latin typeface="+mn-lt"/>
                <a:ea typeface="+mn-ea"/>
                <a:cs typeface="+mn-ea"/>
                <a:sym typeface="Arial"/>
              </a:rPr>
              <a:t>37.89</a:t>
            </a:r>
            <a:r>
              <a:rPr lang="en-US" altLang="zh-TW" sz="3200" dirty="0">
                <a:solidFill>
                  <a:srgbClr val="CF3B4C"/>
                </a:solidFill>
                <a:latin typeface="+mn-lt"/>
                <a:ea typeface="+mn-ea"/>
                <a:cs typeface="+mn-ea"/>
              </a:rPr>
              <a:t>%</a:t>
            </a:r>
            <a:r>
              <a:rPr lang="zh-TW" altLang="en-US" sz="3200" dirty="0">
                <a:solidFill>
                  <a:srgbClr val="CF3B4C"/>
                </a:solidFill>
                <a:latin typeface="+mn-lt"/>
                <a:ea typeface="+mn-ea"/>
                <a:cs typeface="+mn-ea"/>
              </a:rPr>
              <a:t>  全區</a:t>
            </a:r>
            <a:r>
              <a:rPr lang="en-US" altLang="zh-TW" sz="3200" dirty="0">
                <a:solidFill>
                  <a:srgbClr val="CF3B4C"/>
                </a:solidFill>
                <a:latin typeface="+mn-lt"/>
                <a:ea typeface="+mn-ea"/>
                <a:cs typeface="+mn-ea"/>
              </a:rPr>
              <a:t>47.49%</a:t>
            </a:r>
            <a:r>
              <a:rPr lang="zh-TW" altLang="en-US" sz="3200" dirty="0">
                <a:solidFill>
                  <a:srgbClr val="CF3B4C"/>
                </a:solidFill>
                <a:latin typeface="+mn-lt"/>
                <a:ea typeface="+mn-ea"/>
                <a:cs typeface="+mn-ea"/>
              </a:rPr>
              <a:t>  全國</a:t>
            </a:r>
            <a:r>
              <a:rPr lang="en-US" altLang="zh-TW" sz="3200" dirty="0">
                <a:solidFill>
                  <a:srgbClr val="CF3B4C"/>
                </a:solidFill>
                <a:latin typeface="+mn-lt"/>
                <a:ea typeface="+mn-ea"/>
                <a:cs typeface="+mn-ea"/>
              </a:rPr>
              <a:t>51.14%)</a:t>
            </a:r>
            <a:r>
              <a:rPr lang="zh-TW" altLang="en-US" sz="3200" dirty="0">
                <a:solidFill>
                  <a:srgbClr val="CF3B4C"/>
                </a:solidFill>
                <a:latin typeface="+mn-lt"/>
                <a:ea typeface="+mn-ea"/>
                <a:cs typeface="+mn-ea"/>
              </a:rPr>
              <a:t> </a:t>
            </a:r>
            <a:endParaRPr lang="zh-CN" altLang="en-US" sz="3200" dirty="0">
              <a:solidFill>
                <a:srgbClr val="CF3B4C"/>
              </a:solidFill>
              <a:latin typeface="+mn-lt"/>
              <a:ea typeface="+mn-ea"/>
              <a:cs typeface="+mn-ea"/>
              <a:sym typeface="+mn-lt"/>
            </a:endParaRPr>
          </a:p>
        </p:txBody>
      </p:sp>
      <p:pic>
        <p:nvPicPr>
          <p:cNvPr id="5" name="圖片 4">
            <a:extLst>
              <a:ext uri="{FF2B5EF4-FFF2-40B4-BE49-F238E27FC236}">
                <a16:creationId xmlns:a16="http://schemas.microsoft.com/office/drawing/2014/main" id="{697E16D8-A0C8-4F42-AF62-FA06A3F6FA5A}"/>
              </a:ext>
            </a:extLst>
          </p:cNvPr>
          <p:cNvPicPr>
            <a:picLocks noChangeAspect="1"/>
          </p:cNvPicPr>
          <p:nvPr/>
        </p:nvPicPr>
        <p:blipFill>
          <a:blip r:embed="rId2">
            <a:extLst>
              <a:ext uri="{28A0092B-C50C-407E-A947-70E740481C1C}">
                <a14:useLocalDpi xmlns:a14="http://schemas.microsoft.com/office/drawing/2010/main" val="0"/>
              </a:ext>
            </a:extLst>
          </a:blip>
          <a:srcRect l="7494" r="11816"/>
          <a:stretch/>
        </p:blipFill>
        <p:spPr>
          <a:xfrm>
            <a:off x="179333" y="1732814"/>
            <a:ext cx="8785335" cy="2752305"/>
          </a:xfrm>
          <a:prstGeom prst="rect">
            <a:avLst/>
          </a:prstGeom>
        </p:spPr>
      </p:pic>
      <p:sp>
        <p:nvSpPr>
          <p:cNvPr id="6" name="TextBox 42">
            <a:extLst>
              <a:ext uri="{FF2B5EF4-FFF2-40B4-BE49-F238E27FC236}">
                <a16:creationId xmlns:a16="http://schemas.microsoft.com/office/drawing/2014/main" id="{0660AC8A-D3F6-404F-B3DB-ACC4B749F39D}"/>
              </a:ext>
            </a:extLst>
          </p:cNvPr>
          <p:cNvSpPr txBox="1"/>
          <p:nvPr/>
        </p:nvSpPr>
        <p:spPr>
          <a:xfrm>
            <a:off x="1419261" y="4974687"/>
            <a:ext cx="7325282" cy="738664"/>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zh-TW" altLang="en-US" sz="2400" dirty="0">
                <a:solidFill>
                  <a:srgbClr val="444444"/>
                </a:solidFill>
                <a:cs typeface="+mn-ea"/>
                <a:sym typeface="Wingdings" panose="05000000000000000000" pitchFamily="2" charset="2"/>
              </a:rPr>
              <a:t></a:t>
            </a:r>
            <a:r>
              <a:rPr lang="zh-TW" altLang="en-US" sz="2400" dirty="0">
                <a:solidFill>
                  <a:srgbClr val="444444"/>
                </a:solidFill>
                <a:latin typeface="+mn-lt"/>
                <a:ea typeface="+mn-ea"/>
                <a:cs typeface="+mn-ea"/>
                <a:sym typeface="+mn-lt"/>
              </a:rPr>
              <a:t>考點：</a:t>
            </a:r>
            <a:r>
              <a:rPr lang="zh-TW" altLang="en-US" sz="2400" dirty="0">
                <a:solidFill>
                  <a:srgbClr val="CF3B4C"/>
                </a:solidFill>
                <a:latin typeface="+mn-lt"/>
                <a:ea typeface="+mn-ea"/>
                <a:cs typeface="+mn-ea"/>
              </a:rPr>
              <a:t>生物的協調與恆定</a:t>
            </a:r>
            <a:endParaRPr lang="en-US" altLang="zh-TW" sz="2400" dirty="0">
              <a:solidFill>
                <a:srgbClr val="CF3B4C"/>
              </a:solidFill>
              <a:latin typeface="+mn-lt"/>
              <a:ea typeface="+mn-ea"/>
              <a:cs typeface="+mn-ea"/>
            </a:endParaRPr>
          </a:p>
          <a:p>
            <a:r>
              <a:rPr lang="zh-TW" altLang="en-US" sz="2400" dirty="0">
                <a:solidFill>
                  <a:srgbClr val="444444"/>
                </a:solidFill>
                <a:cs typeface="+mn-ea"/>
                <a:sym typeface="Wingdings" panose="05000000000000000000" pitchFamily="2" charset="2"/>
              </a:rPr>
              <a:t></a:t>
            </a:r>
            <a:r>
              <a:rPr lang="zh-TW" altLang="en-US" sz="2400" dirty="0">
                <a:solidFill>
                  <a:srgbClr val="444444"/>
                </a:solidFill>
                <a:cs typeface="+mn-ea"/>
                <a:sym typeface="+mn-lt"/>
              </a:rPr>
              <a:t>初判：學生對知識應用至生活素養有差距</a:t>
            </a:r>
            <a:endParaRPr lang="zh-CN" altLang="en-US" sz="2400" dirty="0">
              <a:solidFill>
                <a:srgbClr val="444444"/>
              </a:solidFill>
              <a:cs typeface="+mn-ea"/>
              <a:sym typeface="+mn-lt"/>
            </a:endParaRPr>
          </a:p>
        </p:txBody>
      </p:sp>
      <p:sp>
        <p:nvSpPr>
          <p:cNvPr id="7" name="TextBox 42">
            <a:extLst>
              <a:ext uri="{FF2B5EF4-FFF2-40B4-BE49-F238E27FC236}">
                <a16:creationId xmlns:a16="http://schemas.microsoft.com/office/drawing/2014/main" id="{7DB90514-DEEF-48BD-9216-558608B94377}"/>
              </a:ext>
            </a:extLst>
          </p:cNvPr>
          <p:cNvSpPr txBox="1"/>
          <p:nvPr/>
        </p:nvSpPr>
        <p:spPr>
          <a:xfrm>
            <a:off x="1433745" y="3175124"/>
            <a:ext cx="901766" cy="230832"/>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en-US" altLang="zh-TW" sz="1500" dirty="0">
                <a:solidFill>
                  <a:srgbClr val="CF3B4C"/>
                </a:solidFill>
                <a:latin typeface="+mn-lt"/>
                <a:ea typeface="+mn-ea"/>
                <a:cs typeface="+mn-ea"/>
              </a:rPr>
              <a:t>28.78%</a:t>
            </a:r>
          </a:p>
        </p:txBody>
      </p:sp>
      <p:sp>
        <p:nvSpPr>
          <p:cNvPr id="8" name="TextBox 42">
            <a:extLst>
              <a:ext uri="{FF2B5EF4-FFF2-40B4-BE49-F238E27FC236}">
                <a16:creationId xmlns:a16="http://schemas.microsoft.com/office/drawing/2014/main" id="{7DD79BB8-29DD-48BF-90C8-A231CCE5063D}"/>
              </a:ext>
            </a:extLst>
          </p:cNvPr>
          <p:cNvSpPr txBox="1"/>
          <p:nvPr/>
        </p:nvSpPr>
        <p:spPr>
          <a:xfrm>
            <a:off x="1433744" y="4182615"/>
            <a:ext cx="904229" cy="230832"/>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en-US" altLang="zh-TW" sz="1500" dirty="0">
                <a:solidFill>
                  <a:srgbClr val="CF3B4C"/>
                </a:solidFill>
                <a:latin typeface="+mn-lt"/>
                <a:ea typeface="+mn-ea"/>
                <a:cs typeface="+mn-ea"/>
              </a:rPr>
              <a:t>29.96%</a:t>
            </a:r>
            <a:endParaRPr lang="zh-CN" altLang="en-US" sz="1500" dirty="0">
              <a:solidFill>
                <a:srgbClr val="CF3B4C"/>
              </a:solidFill>
              <a:latin typeface="+mn-lt"/>
              <a:ea typeface="+mn-ea"/>
              <a:cs typeface="+mn-ea"/>
              <a:sym typeface="+mn-lt"/>
            </a:endParaRPr>
          </a:p>
        </p:txBody>
      </p:sp>
      <p:sp>
        <p:nvSpPr>
          <p:cNvPr id="9" name="TextBox 42">
            <a:extLst>
              <a:ext uri="{FF2B5EF4-FFF2-40B4-BE49-F238E27FC236}">
                <a16:creationId xmlns:a16="http://schemas.microsoft.com/office/drawing/2014/main" id="{BF1B16B5-B88C-4016-B2C4-B3FD2BBA0803}"/>
              </a:ext>
            </a:extLst>
          </p:cNvPr>
          <p:cNvSpPr txBox="1"/>
          <p:nvPr/>
        </p:nvSpPr>
        <p:spPr>
          <a:xfrm>
            <a:off x="1433744" y="3510954"/>
            <a:ext cx="904229" cy="230832"/>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en-US" altLang="zh-TW" sz="1500" dirty="0">
                <a:solidFill>
                  <a:srgbClr val="CF3B4C"/>
                </a:solidFill>
                <a:latin typeface="+mn-lt"/>
                <a:ea typeface="+mn-ea"/>
                <a:cs typeface="+mn-ea"/>
              </a:rPr>
              <a:t>37.89%</a:t>
            </a:r>
            <a:endParaRPr lang="zh-CN" altLang="en-US" sz="1500" dirty="0">
              <a:solidFill>
                <a:srgbClr val="CF3B4C"/>
              </a:solidFill>
              <a:latin typeface="+mn-lt"/>
              <a:ea typeface="+mn-ea"/>
              <a:cs typeface="+mn-ea"/>
              <a:sym typeface="+mn-lt"/>
            </a:endParaRPr>
          </a:p>
        </p:txBody>
      </p:sp>
      <p:sp>
        <p:nvSpPr>
          <p:cNvPr id="10" name="TextBox 42">
            <a:extLst>
              <a:ext uri="{FF2B5EF4-FFF2-40B4-BE49-F238E27FC236}">
                <a16:creationId xmlns:a16="http://schemas.microsoft.com/office/drawing/2014/main" id="{E6F36387-C1F5-42A6-8431-5679BE2387C5}"/>
              </a:ext>
            </a:extLst>
          </p:cNvPr>
          <p:cNvSpPr txBox="1"/>
          <p:nvPr/>
        </p:nvSpPr>
        <p:spPr>
          <a:xfrm>
            <a:off x="1433744" y="3846785"/>
            <a:ext cx="904229" cy="230832"/>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r>
              <a:rPr lang="en-US" altLang="zh-TW" sz="1500" dirty="0">
                <a:solidFill>
                  <a:srgbClr val="CF3B4C"/>
                </a:solidFill>
                <a:latin typeface="+mn-lt"/>
                <a:ea typeface="+mn-ea"/>
                <a:cs typeface="+mn-ea"/>
              </a:rPr>
              <a:t>3.38%</a:t>
            </a:r>
          </a:p>
        </p:txBody>
      </p:sp>
      <p:sp>
        <p:nvSpPr>
          <p:cNvPr id="11" name="矩形: 圓角 10">
            <a:extLst>
              <a:ext uri="{FF2B5EF4-FFF2-40B4-BE49-F238E27FC236}">
                <a16:creationId xmlns:a16="http://schemas.microsoft.com/office/drawing/2014/main" id="{BD45CC7D-9B24-4E71-867A-9C1126F23563}"/>
              </a:ext>
            </a:extLst>
          </p:cNvPr>
          <p:cNvSpPr/>
          <p:nvPr/>
        </p:nvSpPr>
        <p:spPr>
          <a:xfrm>
            <a:off x="496614" y="3429001"/>
            <a:ext cx="412745" cy="4067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76200">
                <a:solidFill>
                  <a:schemeClr val="tx1"/>
                </a:solidFill>
              </a:ln>
            </a:endParaRPr>
          </a:p>
        </p:txBody>
      </p:sp>
    </p:spTree>
    <p:extLst>
      <p:ext uri="{BB962C8B-B14F-4D97-AF65-F5344CB8AC3E}">
        <p14:creationId xmlns:p14="http://schemas.microsoft.com/office/powerpoint/2010/main" val="412811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接點 12">
            <a:extLst>
              <a:ext uri="{FF2B5EF4-FFF2-40B4-BE49-F238E27FC236}">
                <a16:creationId xmlns:a16="http://schemas.microsoft.com/office/drawing/2014/main" id="{BB81E835-CEFB-4586-97F0-35E7A8DEDE89}"/>
              </a:ext>
            </a:extLst>
          </p:cNvPr>
          <p:cNvCxnSpPr/>
          <p:nvPr/>
        </p:nvCxnSpPr>
        <p:spPr>
          <a:xfrm>
            <a:off x="107504" y="1412776"/>
            <a:ext cx="9036496"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4" name="標題 1"/>
          <p:cNvSpPr txBox="1">
            <a:spLocks/>
          </p:cNvSpPr>
          <p:nvPr/>
        </p:nvSpPr>
        <p:spPr bwMode="auto">
          <a:xfrm>
            <a:off x="0" y="548680"/>
            <a:ext cx="9144000" cy="995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b="1" kern="1200">
                <a:solidFill>
                  <a:schemeClr val="accent1">
                    <a:lumMod val="75000"/>
                  </a:schemeClr>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pPr algn="l"/>
            <a:r>
              <a:rPr lang="zh-TW" altLang="en-US" sz="5400" dirty="0">
                <a:solidFill>
                  <a:srgbClr val="FF0000"/>
                </a:solidFill>
              </a:rPr>
              <a:t>肆、合作共好</a:t>
            </a:r>
            <a:endParaRPr kumimoji="0" lang="zh-TW" altLang="en-US" sz="5400" dirty="0"/>
          </a:p>
        </p:txBody>
      </p:sp>
      <p:pic>
        <p:nvPicPr>
          <p:cNvPr id="3" name="圖片 2"/>
          <p:cNvPicPr>
            <a:picLocks noChangeAspect="1"/>
          </p:cNvPicPr>
          <p:nvPr/>
        </p:nvPicPr>
        <p:blipFill>
          <a:blip r:embed="rId2"/>
          <a:stretch>
            <a:fillRect/>
          </a:stretch>
        </p:blipFill>
        <p:spPr>
          <a:xfrm>
            <a:off x="971600" y="1844824"/>
            <a:ext cx="7090019" cy="4320480"/>
          </a:xfrm>
          <a:prstGeom prst="rect">
            <a:avLst/>
          </a:prstGeom>
        </p:spPr>
      </p:pic>
    </p:spTree>
    <p:extLst>
      <p:ext uri="{BB962C8B-B14F-4D97-AF65-F5344CB8AC3E}">
        <p14:creationId xmlns:p14="http://schemas.microsoft.com/office/powerpoint/2010/main" val="2931137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4A979198-BDA5-49E9-9AC1-258CB655C732}"/>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5276" y="588671"/>
            <a:ext cx="9116152" cy="6041519"/>
          </a:xfrm>
          <a:prstGeom prst="rect">
            <a:avLst/>
          </a:prstGeom>
        </p:spPr>
      </p:pic>
      <p:sp>
        <p:nvSpPr>
          <p:cNvPr id="2" name="object 2"/>
          <p:cNvSpPr txBox="1"/>
          <p:nvPr/>
        </p:nvSpPr>
        <p:spPr>
          <a:xfrm>
            <a:off x="8784927" y="6101325"/>
            <a:ext cx="151924" cy="148117"/>
          </a:xfrm>
          <a:prstGeom prst="rect">
            <a:avLst/>
          </a:prstGeom>
        </p:spPr>
        <p:txBody>
          <a:bodyPr vert="horz" wrap="square" lIns="0" tIns="9525" rIns="0" bIns="0" rtlCol="0">
            <a:spAutoFit/>
          </a:bodyPr>
          <a:lstStyle/>
          <a:p>
            <a:pPr marL="9525">
              <a:spcBef>
                <a:spcPts val="75"/>
              </a:spcBef>
            </a:pPr>
            <a:r>
              <a:rPr sz="900" spc="23" dirty="0">
                <a:solidFill>
                  <a:srgbClr val="9D8F87"/>
                </a:solidFill>
                <a:latin typeface="UKIJ CJK"/>
                <a:cs typeface="UKIJ CJK"/>
              </a:rPr>
              <a:t>17</a:t>
            </a:r>
            <a:endParaRPr sz="900">
              <a:latin typeface="UKIJ CJK"/>
              <a:cs typeface="UKIJ CJK"/>
            </a:endParaRPr>
          </a:p>
        </p:txBody>
      </p:sp>
      <p:sp>
        <p:nvSpPr>
          <p:cNvPr id="3" name="object 3"/>
          <p:cNvSpPr/>
          <p:nvPr/>
        </p:nvSpPr>
        <p:spPr>
          <a:xfrm>
            <a:off x="585215" y="1096137"/>
            <a:ext cx="3999357" cy="916685"/>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7395" y="603803"/>
            <a:ext cx="8559037" cy="686246"/>
          </a:xfrm>
          <a:prstGeom prst="rect">
            <a:avLst/>
          </a:prstGeom>
        </p:spPr>
        <p:txBody>
          <a:bodyPr vert="horz" wrap="square" lIns="0" tIns="9049" rIns="0" bIns="0" numCol="1" rtlCol="0" anchor="ctr" anchorCtr="0" compatLnSpc="1">
            <a:prstTxWarp prst="textNoShape">
              <a:avLst/>
            </a:prstTxWarp>
            <a:spAutoFit/>
          </a:bodyPr>
          <a:lstStyle/>
          <a:p>
            <a:pPr marL="9525" algn="l">
              <a:spcBef>
                <a:spcPts val="71"/>
              </a:spcBef>
            </a:pPr>
            <a:r>
              <a:rPr lang="en-US" altLang="zh-TW" spc="-4" dirty="0">
                <a:solidFill>
                  <a:srgbClr val="0000FF"/>
                </a:solidFill>
              </a:rPr>
              <a:t>1</a:t>
            </a:r>
            <a:r>
              <a:rPr lang="zh-TW" altLang="en-US" spc="-4" dirty="0">
                <a:solidFill>
                  <a:srgbClr val="0000FF"/>
                </a:solidFill>
              </a:rPr>
              <a:t>、</a:t>
            </a:r>
            <a:r>
              <a:rPr spc="-4" dirty="0" err="1">
                <a:solidFill>
                  <a:srgbClr val="0000FF"/>
                </a:solidFill>
              </a:rPr>
              <a:t>給家長的小叮嚀</a:t>
            </a:r>
            <a:endParaRPr spc="-4" dirty="0">
              <a:solidFill>
                <a:srgbClr val="0000FF"/>
              </a:solidFill>
            </a:endParaRPr>
          </a:p>
        </p:txBody>
      </p:sp>
      <p:sp>
        <p:nvSpPr>
          <p:cNvPr id="21" name="object 5">
            <a:extLst>
              <a:ext uri="{FF2B5EF4-FFF2-40B4-BE49-F238E27FC236}">
                <a16:creationId xmlns:a16="http://schemas.microsoft.com/office/drawing/2014/main" id="{C537722A-F182-4519-9A04-E26E3D1CF6A2}"/>
              </a:ext>
            </a:extLst>
          </p:cNvPr>
          <p:cNvSpPr txBox="1"/>
          <p:nvPr/>
        </p:nvSpPr>
        <p:spPr>
          <a:xfrm>
            <a:off x="811141" y="2951860"/>
            <a:ext cx="3138373" cy="1117614"/>
          </a:xfrm>
          <a:prstGeom prst="rect">
            <a:avLst/>
          </a:prstGeom>
          <a:ln/>
        </p:spPr>
        <p:style>
          <a:lnRef idx="1">
            <a:schemeClr val="accent2"/>
          </a:lnRef>
          <a:fillRef idx="3">
            <a:schemeClr val="accent2"/>
          </a:fillRef>
          <a:effectRef idx="2">
            <a:schemeClr val="accent2"/>
          </a:effectRef>
          <a:fontRef idx="minor">
            <a:schemeClr val="lt1"/>
          </a:fontRef>
        </p:style>
        <p:txBody>
          <a:bodyPr vert="horz" wrap="square" lIns="0" tIns="9525" rIns="0" bIns="0" rtlCol="0">
            <a:spAutoFit/>
          </a:bodyPr>
          <a:lstStyle/>
          <a:p>
            <a:pPr marL="9525"/>
            <a:r>
              <a:rPr sz="3600" spc="-4" dirty="0" err="1">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溫柔而堅定的</a:t>
            </a:r>
            <a:endParaRPr lang="en-US" altLang="zh-TW" sz="3600" spc="-4"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9525"/>
            <a:r>
              <a:rPr sz="3600" spc="-4" dirty="0" err="1">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陪伴孩子學習</a:t>
            </a:r>
            <a:endParaRPr sz="3600"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Noto Sans CJK JP Medium"/>
            </a:endParaRPr>
          </a:p>
        </p:txBody>
      </p:sp>
      <p:sp>
        <p:nvSpPr>
          <p:cNvPr id="22" name="object 5">
            <a:extLst>
              <a:ext uri="{FF2B5EF4-FFF2-40B4-BE49-F238E27FC236}">
                <a16:creationId xmlns:a16="http://schemas.microsoft.com/office/drawing/2014/main" id="{F56DF6DE-487D-492B-B37A-34634102EF79}"/>
              </a:ext>
            </a:extLst>
          </p:cNvPr>
          <p:cNvSpPr txBox="1"/>
          <p:nvPr/>
        </p:nvSpPr>
        <p:spPr>
          <a:xfrm>
            <a:off x="5098541" y="2906925"/>
            <a:ext cx="3265484" cy="1117614"/>
          </a:xfrm>
          <a:prstGeom prst="rect">
            <a:avLst/>
          </a:prstGeom>
        </p:spPr>
        <p:style>
          <a:lnRef idx="0">
            <a:schemeClr val="accent6"/>
          </a:lnRef>
          <a:fillRef idx="3">
            <a:schemeClr val="accent6"/>
          </a:fillRef>
          <a:effectRef idx="3">
            <a:schemeClr val="accent6"/>
          </a:effectRef>
          <a:fontRef idx="minor">
            <a:schemeClr val="lt1"/>
          </a:fontRef>
        </p:style>
        <p:txBody>
          <a:bodyPr vert="horz" wrap="square" lIns="0" tIns="9525" rIns="0" bIns="0" rtlCol="0">
            <a:spAutoFit/>
          </a:bodyPr>
          <a:lstStyle/>
          <a:p>
            <a:pPr marL="9525"/>
            <a:r>
              <a:rPr lang="zh-TW" altLang="en-US" sz="3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保持</a:t>
            </a:r>
            <a:r>
              <a:rPr lang="zh-TW" altLang="en-US" sz="32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正常</a:t>
            </a:r>
            <a:r>
              <a:rPr lang="zh-TW" altLang="en-US" sz="3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固定的</a:t>
            </a:r>
            <a:endParaRPr lang="en-US" altLang="zh-TW" sz="3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9525"/>
            <a:r>
              <a:rPr lang="zh-TW" altLang="en-US" sz="3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作息</a:t>
            </a:r>
            <a:r>
              <a:rPr lang="zh-TW" altLang="en-US" sz="3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與運動</a:t>
            </a:r>
            <a:endParaRPr sz="2800" dirty="0">
              <a:solidFill>
                <a:srgbClr val="FF0000"/>
              </a:solidFill>
              <a:latin typeface="標楷體" panose="03000509000000000000" pitchFamily="65" charset="-120"/>
              <a:ea typeface="標楷體" panose="03000509000000000000" pitchFamily="65" charset="-120"/>
              <a:cs typeface="Noto Sans CJK JP Medium"/>
            </a:endParaRPr>
          </a:p>
        </p:txBody>
      </p:sp>
      <p:sp>
        <p:nvSpPr>
          <p:cNvPr id="23" name="object 5">
            <a:extLst>
              <a:ext uri="{FF2B5EF4-FFF2-40B4-BE49-F238E27FC236}">
                <a16:creationId xmlns:a16="http://schemas.microsoft.com/office/drawing/2014/main" id="{D3936E8A-BBC6-4E33-8FC8-5E92DE32A3A0}"/>
              </a:ext>
            </a:extLst>
          </p:cNvPr>
          <p:cNvSpPr txBox="1"/>
          <p:nvPr/>
        </p:nvSpPr>
        <p:spPr>
          <a:xfrm>
            <a:off x="107504" y="5416533"/>
            <a:ext cx="4593325" cy="994503"/>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0" tIns="9525" rIns="0" bIns="0" rtlCol="0">
            <a:spAutoFit/>
          </a:bodyPr>
          <a:lstStyle/>
          <a:p>
            <a:pPr marL="9525">
              <a:spcBef>
                <a:spcPts val="4"/>
              </a:spcBef>
            </a:pPr>
            <a:r>
              <a:rPr lang="zh-TW" altLang="en-US" sz="32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「真的很累喔！」讓孩子安心並感受到父母的支持。</a:t>
            </a:r>
            <a:endParaRPr sz="3200" dirty="0">
              <a:latin typeface="標楷體" panose="03000509000000000000" pitchFamily="65" charset="-120"/>
              <a:ea typeface="標楷體" panose="03000509000000000000" pitchFamily="65" charset="-120"/>
              <a:cs typeface="Noto Sans CJK JP Medium"/>
            </a:endParaRPr>
          </a:p>
        </p:txBody>
      </p:sp>
      <p:sp>
        <p:nvSpPr>
          <p:cNvPr id="24" name="object 5">
            <a:extLst>
              <a:ext uri="{FF2B5EF4-FFF2-40B4-BE49-F238E27FC236}">
                <a16:creationId xmlns:a16="http://schemas.microsoft.com/office/drawing/2014/main" id="{E1DA958D-74AF-4F09-8CCB-A40BFCE0D035}"/>
              </a:ext>
            </a:extLst>
          </p:cNvPr>
          <p:cNvSpPr txBox="1"/>
          <p:nvPr/>
        </p:nvSpPr>
        <p:spPr>
          <a:xfrm>
            <a:off x="5172034" y="5379536"/>
            <a:ext cx="3304741" cy="1117614"/>
          </a:xfrm>
          <a:prstGeom prst="rect">
            <a:avLst/>
          </a:prstGeom>
        </p:spPr>
        <p:style>
          <a:lnRef idx="0">
            <a:schemeClr val="accent3"/>
          </a:lnRef>
          <a:fillRef idx="3">
            <a:schemeClr val="accent3"/>
          </a:fillRef>
          <a:effectRef idx="3">
            <a:schemeClr val="accent3"/>
          </a:effectRef>
          <a:fontRef idx="minor">
            <a:schemeClr val="lt1"/>
          </a:fontRef>
        </p:style>
        <p:txBody>
          <a:bodyPr vert="horz" wrap="square" lIns="0" tIns="9525" rIns="0" bIns="0" rtlCol="0">
            <a:spAutoFit/>
          </a:bodyPr>
          <a:lstStyle/>
          <a:p>
            <a:pPr marL="9525"/>
            <a:r>
              <a:rPr lang="zh-TW" altLang="en-US" sz="3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依 照 規 劃</a:t>
            </a:r>
            <a:endParaRPr lang="en-US" altLang="zh-TW" sz="3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9525"/>
            <a:r>
              <a:rPr lang="zh-TW" altLang="en-US" sz="3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互 動 共 好</a:t>
            </a:r>
            <a:endParaRPr sz="2800" dirty="0">
              <a:latin typeface="標楷體" panose="03000509000000000000" pitchFamily="65" charset="-120"/>
              <a:ea typeface="標楷體" panose="03000509000000000000" pitchFamily="65" charset="-120"/>
              <a:cs typeface="Noto Sans CJK JP Medium"/>
            </a:endParaRPr>
          </a:p>
        </p:txBody>
      </p:sp>
      <p:sp>
        <p:nvSpPr>
          <p:cNvPr id="27" name="矩形 26">
            <a:extLst>
              <a:ext uri="{FF2B5EF4-FFF2-40B4-BE49-F238E27FC236}">
                <a16:creationId xmlns:a16="http://schemas.microsoft.com/office/drawing/2014/main" id="{FF66DDFA-E0CD-45A4-99AA-F5263E689239}"/>
              </a:ext>
            </a:extLst>
          </p:cNvPr>
          <p:cNvSpPr/>
          <p:nvPr/>
        </p:nvSpPr>
        <p:spPr>
          <a:xfrm>
            <a:off x="1439539" y="2071640"/>
            <a:ext cx="1826141" cy="584775"/>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zh-TW" altLang="en-US" sz="32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陪伴</a:t>
            </a:r>
            <a:endParaRPr lang="zh-TW" altLang="en-US" sz="3200" dirty="0"/>
          </a:p>
        </p:txBody>
      </p:sp>
      <p:sp>
        <p:nvSpPr>
          <p:cNvPr id="28" name="object 5">
            <a:extLst>
              <a:ext uri="{FF2B5EF4-FFF2-40B4-BE49-F238E27FC236}">
                <a16:creationId xmlns:a16="http://schemas.microsoft.com/office/drawing/2014/main" id="{8AE79600-B49F-40E1-BE2C-E33C968AD219}"/>
              </a:ext>
            </a:extLst>
          </p:cNvPr>
          <p:cNvSpPr txBox="1"/>
          <p:nvPr/>
        </p:nvSpPr>
        <p:spPr>
          <a:xfrm>
            <a:off x="5852013" y="2060848"/>
            <a:ext cx="1823554" cy="563616"/>
          </a:xfrm>
          <a:prstGeom prst="rect">
            <a:avLst/>
          </a:prstGeom>
        </p:spPr>
        <p:style>
          <a:lnRef idx="0">
            <a:schemeClr val="accent6"/>
          </a:lnRef>
          <a:fillRef idx="3">
            <a:schemeClr val="accent6"/>
          </a:fillRef>
          <a:effectRef idx="3">
            <a:schemeClr val="accent6"/>
          </a:effectRef>
          <a:fontRef idx="minor">
            <a:schemeClr val="lt1"/>
          </a:fontRef>
        </p:style>
        <p:txBody>
          <a:bodyPr vert="horz" wrap="square" lIns="0" tIns="9525" rIns="0" bIns="0" rtlCol="0">
            <a:spAutoFit/>
          </a:bodyPr>
          <a:lstStyle/>
          <a:p>
            <a:pPr marL="9525"/>
            <a:r>
              <a:rPr lang="zh-TW" altLang="en-US" sz="3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如常</a:t>
            </a:r>
            <a:endParaRPr sz="2800" dirty="0">
              <a:latin typeface="標楷體" panose="03000509000000000000" pitchFamily="65" charset="-120"/>
              <a:ea typeface="標楷體" panose="03000509000000000000" pitchFamily="65" charset="-120"/>
              <a:cs typeface="Noto Sans CJK JP Medium"/>
            </a:endParaRPr>
          </a:p>
        </p:txBody>
      </p:sp>
      <p:sp>
        <p:nvSpPr>
          <p:cNvPr id="29" name="object 5">
            <a:extLst>
              <a:ext uri="{FF2B5EF4-FFF2-40B4-BE49-F238E27FC236}">
                <a16:creationId xmlns:a16="http://schemas.microsoft.com/office/drawing/2014/main" id="{B056CE8E-049F-4944-91A9-D676BC01C5A5}"/>
              </a:ext>
            </a:extLst>
          </p:cNvPr>
          <p:cNvSpPr txBox="1"/>
          <p:nvPr/>
        </p:nvSpPr>
        <p:spPr>
          <a:xfrm>
            <a:off x="1352779" y="4478418"/>
            <a:ext cx="1733415" cy="563616"/>
          </a:xfrm>
          <a:prstGeom prst="rect">
            <a:avLst/>
          </a:prstGeom>
        </p:spPr>
        <p:style>
          <a:lnRef idx="0">
            <a:schemeClr val="accent5"/>
          </a:lnRef>
          <a:fillRef idx="3">
            <a:schemeClr val="accent5"/>
          </a:fillRef>
          <a:effectRef idx="3">
            <a:schemeClr val="accent5"/>
          </a:effectRef>
          <a:fontRef idx="minor">
            <a:schemeClr val="lt1"/>
          </a:fontRef>
        </p:style>
        <p:txBody>
          <a:bodyPr vert="horz" wrap="square" lIns="0" tIns="9525" rIns="0" bIns="0" rtlCol="0">
            <a:spAutoFit/>
          </a:bodyPr>
          <a:lstStyle/>
          <a:p>
            <a:pPr marL="9525">
              <a:spcBef>
                <a:spcPts val="4"/>
              </a:spcBef>
            </a:pPr>
            <a:r>
              <a:rPr lang="zh-TW" altLang="en-US" sz="3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支持</a:t>
            </a:r>
            <a:endParaRPr sz="2800" dirty="0">
              <a:latin typeface="標楷體" panose="03000509000000000000" pitchFamily="65" charset="-120"/>
              <a:ea typeface="標楷體" panose="03000509000000000000" pitchFamily="65" charset="-120"/>
              <a:cs typeface="Noto Sans CJK JP Medium"/>
            </a:endParaRPr>
          </a:p>
        </p:txBody>
      </p:sp>
      <p:sp>
        <p:nvSpPr>
          <p:cNvPr id="30" name="object 5">
            <a:extLst>
              <a:ext uri="{FF2B5EF4-FFF2-40B4-BE49-F238E27FC236}">
                <a16:creationId xmlns:a16="http://schemas.microsoft.com/office/drawing/2014/main" id="{CB0DD6A6-E767-4733-9345-1017B368A6FE}"/>
              </a:ext>
            </a:extLst>
          </p:cNvPr>
          <p:cNvSpPr txBox="1"/>
          <p:nvPr/>
        </p:nvSpPr>
        <p:spPr>
          <a:xfrm>
            <a:off x="5909477" y="4499431"/>
            <a:ext cx="1766090" cy="563616"/>
          </a:xfrm>
          <a:prstGeom prst="rect">
            <a:avLst/>
          </a:prstGeom>
        </p:spPr>
        <p:style>
          <a:lnRef idx="0">
            <a:schemeClr val="accent3"/>
          </a:lnRef>
          <a:fillRef idx="3">
            <a:schemeClr val="accent3"/>
          </a:fillRef>
          <a:effectRef idx="3">
            <a:schemeClr val="accent3"/>
          </a:effectRef>
          <a:fontRef idx="minor">
            <a:schemeClr val="lt1"/>
          </a:fontRef>
        </p:style>
        <p:txBody>
          <a:bodyPr vert="horz" wrap="square" lIns="0" tIns="9525" rIns="0" bIns="0" rtlCol="0">
            <a:spAutoFit/>
          </a:bodyPr>
          <a:lstStyle/>
          <a:p>
            <a:pPr marL="9525"/>
            <a:r>
              <a:rPr lang="zh-TW" altLang="en-US" sz="3600" b="1" dirty="0">
                <a:solidFill>
                  <a:schemeClr val="bg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合作</a:t>
            </a:r>
            <a:endParaRPr sz="2800" dirty="0">
              <a:latin typeface="標楷體" panose="03000509000000000000" pitchFamily="65" charset="-120"/>
              <a:ea typeface="標楷體" panose="03000509000000000000" pitchFamily="65" charset="-120"/>
              <a:cs typeface="Noto Sans CJK JP Medium"/>
            </a:endParaRPr>
          </a:p>
        </p:txBody>
      </p:sp>
      <p:pic>
        <p:nvPicPr>
          <p:cNvPr id="16" name="Picture 2" descr="C:\Users\user\Desktop\加.png"/>
          <p:cNvPicPr>
            <a:picLocks noChangeAspect="1" noChangeArrowheads="1"/>
          </p:cNvPicPr>
          <p:nvPr/>
        </p:nvPicPr>
        <p:blipFill rotWithShape="1">
          <a:blip r:embed="rId4">
            <a:extLst>
              <a:ext uri="{28A0092B-C50C-407E-A947-70E740481C1C}">
                <a14:useLocalDpi xmlns:a14="http://schemas.microsoft.com/office/drawing/2010/main" val="0"/>
              </a:ext>
            </a:extLst>
          </a:blip>
          <a:srcRect l="14026" t="7362" r="18422" b="50927"/>
          <a:stretch/>
        </p:blipFill>
        <p:spPr bwMode="auto">
          <a:xfrm>
            <a:off x="1647919" y="2102691"/>
            <a:ext cx="540466" cy="528707"/>
          </a:xfrm>
          <a:prstGeom prst="ellipse">
            <a:avLst/>
          </a:prstGeom>
          <a:ln/>
          <a:extLst>
            <a:ext uri="{909E8E84-426E-40DD-AFC4-6F175D3DCCD1}">
              <a14:hiddenFill xmlns:a14="http://schemas.microsoft.com/office/drawing/2010/main">
                <a:solidFill>
                  <a:srgbClr val="FFFFFF"/>
                </a:solidFill>
              </a14:hiddenFill>
            </a:ext>
          </a:extLst>
        </p:spPr>
        <p:style>
          <a:lnRef idx="3">
            <a:schemeClr val="lt1"/>
          </a:lnRef>
          <a:fillRef idx="1">
            <a:schemeClr val="accent1"/>
          </a:fillRef>
          <a:effectRef idx="1">
            <a:schemeClr val="accent1"/>
          </a:effectRef>
          <a:fontRef idx="minor">
            <a:schemeClr val="lt1"/>
          </a:fontRef>
        </p:style>
      </p:pic>
      <p:pic>
        <p:nvPicPr>
          <p:cNvPr id="17" name="Picture 3" descr="C:\Users\user\Desktop\未命名-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2755" y="2141236"/>
            <a:ext cx="491376" cy="485741"/>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4" descr="C:\Users\user\Desktop\未命名-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4269" y="4472302"/>
            <a:ext cx="521586" cy="569732"/>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Picture 5" descr="C:\Users\user\Desktop\未命名-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6010" y="4499431"/>
            <a:ext cx="574628" cy="607002"/>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31" name="直線接點 30">
            <a:extLst>
              <a:ext uri="{FF2B5EF4-FFF2-40B4-BE49-F238E27FC236}">
                <a16:creationId xmlns:a16="http://schemas.microsoft.com/office/drawing/2014/main" id="{70612CCE-A454-4C4F-BB99-CC9FB207D86F}"/>
              </a:ext>
            </a:extLst>
          </p:cNvPr>
          <p:cNvCxnSpPr>
            <a:cxnSpLocks/>
          </p:cNvCxnSpPr>
          <p:nvPr/>
        </p:nvCxnSpPr>
        <p:spPr>
          <a:xfrm>
            <a:off x="-4691" y="1301359"/>
            <a:ext cx="9144000"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5" name="矩形 4">
            <a:extLst>
              <a:ext uri="{FF2B5EF4-FFF2-40B4-BE49-F238E27FC236}">
                <a16:creationId xmlns:a16="http://schemas.microsoft.com/office/drawing/2014/main" id="{68A6C0DF-3845-4578-A25A-742D815DCE19}"/>
              </a:ext>
            </a:extLst>
          </p:cNvPr>
          <p:cNvSpPr/>
          <p:nvPr/>
        </p:nvSpPr>
        <p:spPr>
          <a:xfrm>
            <a:off x="2177448" y="1416445"/>
            <a:ext cx="4572000" cy="68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9049" rIns="0" bIns="0" numCol="1" rtlCol="0" anchor="ctr" anchorCtr="0" compatLnSpc="1">
            <a:prstTxWarp prst="textNoShape">
              <a:avLst/>
            </a:prstTxWarp>
            <a:spAutoFit/>
          </a:bodyPr>
          <a:lstStyle/>
          <a:p>
            <a:pPr marL="9525" algn="ctr" eaLnBrk="0" hangingPunct="0">
              <a:spcBef>
                <a:spcPts val="71"/>
              </a:spcBef>
            </a:pPr>
            <a:r>
              <a:rPr lang="zh-TW" altLang="en-US" sz="4400" b="1" spc="-4" dirty="0">
                <a:solidFill>
                  <a:srgbClr val="6F2F9F"/>
                </a:solidFill>
                <a:latin typeface="微軟正黑體" pitchFamily="34" charset="-120"/>
                <a:ea typeface="微軟正黑體" pitchFamily="34" charset="-120"/>
                <a:cs typeface="+mj-cs"/>
              </a:rPr>
              <a:t>正向支持</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1720103"/>
            <a:ext cx="9147362" cy="4089027"/>
          </a:xfrm>
        </p:spPr>
        <p:txBody>
          <a:bodyPr>
            <a:noAutofit/>
          </a:bodyPr>
          <a:lstStyle/>
          <a:p>
            <a:pPr marL="0" indent="0">
              <a:buNone/>
            </a:pPr>
            <a:r>
              <a:rPr lang="zh-TW" altLang="zh-TW" sz="2700" b="1" dirty="0">
                <a:solidFill>
                  <a:srgbClr val="0000CC"/>
                </a:solidFill>
                <a:latin typeface="+mn-ea"/>
              </a:rPr>
              <a:t>一、配合</a:t>
            </a:r>
            <a:r>
              <a:rPr lang="zh-TW" altLang="en-US" sz="2700" b="1" dirty="0">
                <a:solidFill>
                  <a:srgbClr val="0000CC"/>
                </a:solidFill>
                <a:latin typeface="+mn-ea"/>
              </a:rPr>
              <a:t>班導所安排的考試進度表，訂出自己的</a:t>
            </a:r>
            <a:r>
              <a:rPr lang="zh-TW" altLang="zh-TW" sz="2700" b="1" dirty="0">
                <a:solidFill>
                  <a:srgbClr val="0000CC"/>
                </a:solidFill>
                <a:latin typeface="+mn-ea"/>
              </a:rPr>
              <a:t>讀書</a:t>
            </a:r>
            <a:r>
              <a:rPr lang="zh-TW" altLang="en-US" sz="2700" b="1" dirty="0">
                <a:solidFill>
                  <a:srgbClr val="0000CC"/>
                </a:solidFill>
                <a:latin typeface="+mn-ea"/>
              </a:rPr>
              <a:t>計畫。</a:t>
            </a:r>
            <a:endParaRPr lang="en-US" altLang="zh-TW" sz="2700" b="1" dirty="0">
              <a:solidFill>
                <a:srgbClr val="0000CC"/>
              </a:solidFill>
              <a:latin typeface="+mn-ea"/>
            </a:endParaRPr>
          </a:p>
          <a:p>
            <a:pPr marL="0" indent="0">
              <a:buNone/>
            </a:pPr>
            <a:r>
              <a:rPr lang="zh-TW" altLang="en-US" sz="2700" b="1" dirty="0">
                <a:solidFill>
                  <a:srgbClr val="FF0000"/>
                </a:solidFill>
                <a:latin typeface="+mn-ea"/>
              </a:rPr>
              <a:t>二、重視每一次</a:t>
            </a:r>
            <a:r>
              <a:rPr lang="zh-TW" altLang="zh-TW" sz="2700" b="1" dirty="0">
                <a:solidFill>
                  <a:srgbClr val="FF0000"/>
                </a:solidFill>
                <a:latin typeface="+mn-ea"/>
              </a:rPr>
              <a:t>段考</a:t>
            </a:r>
            <a:r>
              <a:rPr lang="zh-TW" altLang="en-US" sz="2700" b="1" dirty="0">
                <a:solidFill>
                  <a:srgbClr val="FF0000"/>
                </a:solidFill>
                <a:latin typeface="+mn-ea"/>
              </a:rPr>
              <a:t>及</a:t>
            </a:r>
            <a:r>
              <a:rPr lang="zh-TW" altLang="zh-TW" sz="2700" b="1" dirty="0">
                <a:solidFill>
                  <a:srgbClr val="FF0000"/>
                </a:solidFill>
                <a:latin typeface="+mn-ea"/>
              </a:rPr>
              <a:t>模擬考</a:t>
            </a:r>
            <a:r>
              <a:rPr lang="zh-TW" altLang="en-US" sz="2700" b="1" dirty="0">
                <a:solidFill>
                  <a:srgbClr val="FF0000"/>
                </a:solidFill>
                <a:latin typeface="+mn-ea"/>
              </a:rPr>
              <a:t>全力以赴。</a:t>
            </a:r>
            <a:endParaRPr lang="en-US" altLang="zh-TW" sz="2700" b="1" dirty="0">
              <a:solidFill>
                <a:srgbClr val="FF0000"/>
              </a:solidFill>
              <a:latin typeface="+mn-ea"/>
            </a:endParaRPr>
          </a:p>
          <a:p>
            <a:pPr marL="0" indent="0">
              <a:buNone/>
            </a:pPr>
            <a:r>
              <a:rPr lang="zh-TW" altLang="en-US" sz="2700" b="1" dirty="0">
                <a:solidFill>
                  <a:srgbClr val="0000CC"/>
                </a:solidFill>
                <a:latin typeface="+mn-ea"/>
              </a:rPr>
              <a:t>三</a:t>
            </a:r>
            <a:r>
              <a:rPr lang="zh-TW" altLang="zh-TW" sz="2700" b="1" dirty="0">
                <a:solidFill>
                  <a:srgbClr val="0000CC"/>
                </a:solidFill>
                <a:latin typeface="+mn-ea"/>
              </a:rPr>
              <a:t>、</a:t>
            </a:r>
            <a:r>
              <a:rPr lang="zh-TW" altLang="en-US" sz="2700" b="1" dirty="0">
                <a:solidFill>
                  <a:srgbClr val="0000CC"/>
                </a:solidFill>
                <a:latin typeface="+mn-ea"/>
              </a:rPr>
              <a:t>錯題的觀念再加強。</a:t>
            </a:r>
          </a:p>
          <a:p>
            <a:pPr marL="0" indent="0">
              <a:buNone/>
            </a:pPr>
            <a:r>
              <a:rPr lang="zh-TW" altLang="en-US" sz="2700" b="1" dirty="0">
                <a:solidFill>
                  <a:srgbClr val="FF0000"/>
                </a:solidFill>
                <a:latin typeface="+mn-ea"/>
              </a:rPr>
              <a:t>四</a:t>
            </a:r>
            <a:r>
              <a:rPr lang="zh-TW" altLang="zh-TW" sz="2700" b="1" dirty="0">
                <a:solidFill>
                  <a:srgbClr val="FF0000"/>
                </a:solidFill>
                <a:latin typeface="+mn-ea"/>
              </a:rPr>
              <a:t>、</a:t>
            </a:r>
            <a:r>
              <a:rPr lang="zh-TW" altLang="en-US" sz="2700" b="1" dirty="0">
                <a:solidFill>
                  <a:srgbClr val="FF0000"/>
                </a:solidFill>
                <a:latin typeface="+mn-ea"/>
              </a:rPr>
              <a:t>較難、易忘的觀念再加強複習。</a:t>
            </a:r>
            <a:endParaRPr lang="en-US" altLang="zh-TW" sz="2700" b="1" dirty="0">
              <a:solidFill>
                <a:srgbClr val="FF0000"/>
              </a:solidFill>
              <a:latin typeface="+mn-ea"/>
            </a:endParaRPr>
          </a:p>
          <a:p>
            <a:pPr marL="0" indent="0">
              <a:buNone/>
            </a:pPr>
            <a:r>
              <a:rPr lang="zh-TW" altLang="en-US" sz="2700" b="1" dirty="0">
                <a:solidFill>
                  <a:srgbClr val="0000CC"/>
                </a:solidFill>
                <a:latin typeface="+mn-ea"/>
              </a:rPr>
              <a:t>五、</a:t>
            </a:r>
            <a:r>
              <a:rPr lang="zh-TW" altLang="zh-TW" sz="2700" b="1" dirty="0">
                <a:solidFill>
                  <a:srgbClr val="0000CC"/>
                </a:solidFill>
                <a:latin typeface="+mn-ea"/>
              </a:rPr>
              <a:t>遠離誘惑，慎選讀書的伙伴與地點</a:t>
            </a:r>
            <a:r>
              <a:rPr lang="zh-TW" altLang="en-US" sz="2700" b="1" dirty="0">
                <a:solidFill>
                  <a:srgbClr val="0000CC"/>
                </a:solidFill>
                <a:latin typeface="+mn-ea"/>
              </a:rPr>
              <a:t>。。</a:t>
            </a:r>
            <a:endParaRPr lang="zh-TW" altLang="zh-TW" sz="2700" b="1" dirty="0">
              <a:solidFill>
                <a:srgbClr val="0000CC"/>
              </a:solidFill>
              <a:latin typeface="+mn-ea"/>
            </a:endParaRPr>
          </a:p>
          <a:p>
            <a:pPr marL="0" indent="0">
              <a:buNone/>
            </a:pPr>
            <a:r>
              <a:rPr lang="zh-TW" altLang="en-US" sz="2700" b="1" dirty="0">
                <a:solidFill>
                  <a:srgbClr val="FF0000"/>
                </a:solidFill>
                <a:latin typeface="+mn-ea"/>
              </a:rPr>
              <a:t>六</a:t>
            </a:r>
            <a:r>
              <a:rPr lang="zh-TW" altLang="zh-TW" sz="2700" b="1" dirty="0">
                <a:solidFill>
                  <a:srgbClr val="FF0000"/>
                </a:solidFill>
                <a:latin typeface="+mn-ea"/>
              </a:rPr>
              <a:t>、善加利用在學校的時間</a:t>
            </a:r>
          </a:p>
          <a:p>
            <a:pPr marL="0" indent="0">
              <a:buNone/>
            </a:pPr>
            <a:r>
              <a:rPr lang="zh-TW" altLang="en-US" sz="2700" b="1" dirty="0">
                <a:solidFill>
                  <a:srgbClr val="0000CC"/>
                </a:solidFill>
                <a:latin typeface="+mn-ea"/>
              </a:rPr>
              <a:t>七</a:t>
            </a:r>
            <a:r>
              <a:rPr lang="zh-TW" altLang="zh-TW" sz="2700" b="1" dirty="0">
                <a:solidFill>
                  <a:srgbClr val="0000CC"/>
                </a:solidFill>
                <a:latin typeface="+mn-ea"/>
              </a:rPr>
              <a:t>、健康的身體是衝刺的最大本錢</a:t>
            </a:r>
          </a:p>
          <a:p>
            <a:pPr marL="0" indent="0">
              <a:buNone/>
            </a:pPr>
            <a:r>
              <a:rPr lang="zh-TW" altLang="en-US" sz="2700" b="1" dirty="0">
                <a:solidFill>
                  <a:srgbClr val="FF0000"/>
                </a:solidFill>
                <a:latin typeface="+mn-ea"/>
              </a:rPr>
              <a:t>八</a:t>
            </a:r>
            <a:r>
              <a:rPr lang="zh-TW" altLang="zh-TW" sz="2700" b="1" dirty="0">
                <a:solidFill>
                  <a:srgbClr val="FF0000"/>
                </a:solidFill>
                <a:latin typeface="+mn-ea"/>
              </a:rPr>
              <a:t>、有了策略，更需</a:t>
            </a:r>
            <a:r>
              <a:rPr lang="zh-TW" altLang="en-US" sz="2700" b="1" dirty="0">
                <a:solidFill>
                  <a:srgbClr val="FF0000"/>
                </a:solidFill>
                <a:latin typeface="+mn-ea"/>
              </a:rPr>
              <a:t>要</a:t>
            </a:r>
            <a:r>
              <a:rPr lang="zh-TW" altLang="zh-TW" sz="2700" b="1" dirty="0">
                <a:solidFill>
                  <a:srgbClr val="FF0000"/>
                </a:solidFill>
                <a:latin typeface="+mn-ea"/>
              </a:rPr>
              <a:t>執行力</a:t>
            </a:r>
            <a:r>
              <a:rPr lang="zh-TW" altLang="en-US" sz="2700" b="1" dirty="0">
                <a:solidFill>
                  <a:srgbClr val="FF0000"/>
                </a:solidFill>
                <a:latin typeface="+mn-ea"/>
              </a:rPr>
              <a:t>。</a:t>
            </a:r>
            <a:endParaRPr lang="zh-TW" altLang="zh-TW" sz="2700" b="1" dirty="0">
              <a:solidFill>
                <a:srgbClr val="FF0000"/>
              </a:solidFill>
              <a:latin typeface="+mn-ea"/>
            </a:endParaRPr>
          </a:p>
          <a:p>
            <a:pPr marL="0" indent="0">
              <a:buNone/>
            </a:pPr>
            <a:endParaRPr lang="zh-TW" altLang="en-US" sz="2700" b="1" dirty="0">
              <a:latin typeface="+mn-ea"/>
            </a:endParaRPr>
          </a:p>
        </p:txBody>
      </p:sp>
      <p:sp>
        <p:nvSpPr>
          <p:cNvPr id="4" name="投影片編號版面配置區 3"/>
          <p:cNvSpPr>
            <a:spLocks noGrp="1"/>
          </p:cNvSpPr>
          <p:nvPr>
            <p:ph type="sldNum" sz="quarter" idx="12"/>
          </p:nvPr>
        </p:nvSpPr>
        <p:spPr/>
        <p:txBody>
          <a:bodyPr/>
          <a:lstStyle/>
          <a:p>
            <a:fld id="{C5F87175-42EF-4FA5-B654-F4ACA770E75C}" type="slidenum">
              <a:rPr lang="zh-TW" altLang="en-US" smtClean="0"/>
              <a:t>44</a:t>
            </a:fld>
            <a:endParaRPr lang="zh-TW" altLang="en-US"/>
          </a:p>
        </p:txBody>
      </p:sp>
      <p:pic>
        <p:nvPicPr>
          <p:cNvPr id="1026" name="Picture 2" descr="「衝刺」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9323" y="3517558"/>
            <a:ext cx="3021354" cy="3021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object 4">
            <a:extLst>
              <a:ext uri="{FF2B5EF4-FFF2-40B4-BE49-F238E27FC236}">
                <a16:creationId xmlns:a16="http://schemas.microsoft.com/office/drawing/2014/main" id="{63E28E88-480E-4794-BB4A-5B9BA43A7621}"/>
              </a:ext>
            </a:extLst>
          </p:cNvPr>
          <p:cNvSpPr txBox="1">
            <a:spLocks noGrp="1"/>
          </p:cNvSpPr>
          <p:nvPr>
            <p:ph type="title"/>
          </p:nvPr>
        </p:nvSpPr>
        <p:spPr>
          <a:xfrm>
            <a:off x="0" y="594441"/>
            <a:ext cx="5688899" cy="686246"/>
          </a:xfrm>
          <a:prstGeom prst="rect">
            <a:avLst/>
          </a:prstGeom>
        </p:spPr>
        <p:txBody>
          <a:bodyPr vert="horz" wrap="square" lIns="0" tIns="9049" rIns="0" bIns="0" numCol="1" rtlCol="0" anchor="ctr" anchorCtr="0" compatLnSpc="1">
            <a:prstTxWarp prst="textNoShape">
              <a:avLst/>
            </a:prstTxWarp>
            <a:spAutoFit/>
          </a:bodyPr>
          <a:lstStyle/>
          <a:p>
            <a:pPr marL="9525" algn="l">
              <a:spcBef>
                <a:spcPts val="71"/>
              </a:spcBef>
            </a:pPr>
            <a:r>
              <a:rPr lang="en-US" altLang="zh-TW" spc="-4" dirty="0">
                <a:solidFill>
                  <a:srgbClr val="0000FF"/>
                </a:solidFill>
              </a:rPr>
              <a:t>2</a:t>
            </a:r>
            <a:r>
              <a:rPr lang="zh-TW" altLang="en-US" spc="-4" dirty="0">
                <a:solidFill>
                  <a:srgbClr val="0000FF"/>
                </a:solidFill>
              </a:rPr>
              <a:t>、</a:t>
            </a:r>
            <a:r>
              <a:rPr spc="-4" dirty="0">
                <a:solidFill>
                  <a:srgbClr val="0000FF"/>
                </a:solidFill>
              </a:rPr>
              <a:t>給</a:t>
            </a:r>
            <a:r>
              <a:rPr lang="zh-TW" altLang="en-US" spc="-4" dirty="0">
                <a:solidFill>
                  <a:srgbClr val="0000FF"/>
                </a:solidFill>
              </a:rPr>
              <a:t>學生</a:t>
            </a:r>
            <a:r>
              <a:rPr spc="-4" dirty="0" err="1">
                <a:solidFill>
                  <a:srgbClr val="0000FF"/>
                </a:solidFill>
              </a:rPr>
              <a:t>的小叮嚀</a:t>
            </a:r>
            <a:endParaRPr spc="-4" dirty="0">
              <a:solidFill>
                <a:srgbClr val="0000FF"/>
              </a:solidFill>
            </a:endParaRPr>
          </a:p>
        </p:txBody>
      </p:sp>
      <p:cxnSp>
        <p:nvCxnSpPr>
          <p:cNvPr id="11" name="直線接點 10">
            <a:extLst>
              <a:ext uri="{FF2B5EF4-FFF2-40B4-BE49-F238E27FC236}">
                <a16:creationId xmlns:a16="http://schemas.microsoft.com/office/drawing/2014/main" id="{323F226A-2DD1-4D05-B456-CC5296B23EB4}"/>
              </a:ext>
            </a:extLst>
          </p:cNvPr>
          <p:cNvCxnSpPr>
            <a:cxnSpLocks/>
          </p:cNvCxnSpPr>
          <p:nvPr/>
        </p:nvCxnSpPr>
        <p:spPr>
          <a:xfrm>
            <a:off x="0" y="1484784"/>
            <a:ext cx="9144000"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55228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3068960"/>
            <a:ext cx="8259266" cy="3312368"/>
          </a:xfrm>
        </p:spPr>
        <p:txBody>
          <a:bodyPr/>
          <a:lstStyle/>
          <a:p>
            <a:pPr eaLnBrk="1" fontAlgn="ctr" hangingPunct="1"/>
            <a:r>
              <a:rPr lang="zh-TW" altLang="zh-TW" dirty="0">
                <a:solidFill>
                  <a:srgbClr val="0000FF"/>
                </a:solidFill>
              </a:rPr>
              <a:t>「天將降大任於斯人也，必先關其電視，封其臉書，收其電腦，奪其手機，使心無所亂為，所以百般無聊，</a:t>
            </a:r>
            <a:r>
              <a:rPr lang="zh-TW" altLang="en-US" dirty="0">
                <a:solidFill>
                  <a:srgbClr val="0000FF"/>
                </a:solidFill>
              </a:rPr>
              <a:t>用心讀書</a:t>
            </a:r>
            <a:r>
              <a:rPr lang="zh-TW" altLang="zh-TW" dirty="0">
                <a:solidFill>
                  <a:srgbClr val="0000FF"/>
                </a:solidFill>
              </a:rPr>
              <a:t>！」</a:t>
            </a:r>
            <a:endParaRPr lang="zh-TW" altLang="en-US" dirty="0">
              <a:solidFill>
                <a:srgbClr val="0000FF"/>
              </a:solidFill>
            </a:endParaRPr>
          </a:p>
        </p:txBody>
      </p:sp>
      <p:sp>
        <p:nvSpPr>
          <p:cNvPr id="7" name="標題 1"/>
          <p:cNvSpPr txBox="1">
            <a:spLocks/>
          </p:cNvSpPr>
          <p:nvPr/>
        </p:nvSpPr>
        <p:spPr bwMode="auto">
          <a:xfrm>
            <a:off x="539552" y="620688"/>
            <a:ext cx="8259266"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accent1">
                    <a:lumMod val="75000"/>
                  </a:schemeClr>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pPr eaLnBrk="1" fontAlgn="ctr" hangingPunct="1"/>
            <a:r>
              <a:rPr lang="zh-TW" altLang="en-US" dirty="0">
                <a:solidFill>
                  <a:srgbClr val="7030A0"/>
                </a:solidFill>
              </a:rPr>
              <a:t>爹親娘親不如手機親，寧娶手機，不娶賢妻。頭可斷，血可流，手機一定留！</a:t>
            </a:r>
            <a:endParaRPr kumimoji="0" lang="zh-TW" altLang="en-US" dirty="0">
              <a:solidFill>
                <a:srgbClr val="7030A0"/>
              </a:solidFill>
            </a:endParaRPr>
          </a:p>
        </p:txBody>
      </p:sp>
    </p:spTree>
    <p:extLst>
      <p:ext uri="{BB962C8B-B14F-4D97-AF65-F5344CB8AC3E}">
        <p14:creationId xmlns:p14="http://schemas.microsoft.com/office/powerpoint/2010/main" val="34032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6"/>
          <p:cNvSpPr>
            <a:spLocks noGrp="1"/>
          </p:cNvSpPr>
          <p:nvPr>
            <p:ph idx="1"/>
          </p:nvPr>
        </p:nvSpPr>
        <p:spPr>
          <a:xfrm>
            <a:off x="539552" y="1517136"/>
            <a:ext cx="8670652" cy="4608070"/>
          </a:xfrm>
        </p:spPr>
        <p:txBody>
          <a:bodyPr>
            <a:noAutofit/>
          </a:bodyPr>
          <a:lstStyle/>
          <a:p>
            <a:pPr marL="0" indent="0">
              <a:spcBef>
                <a:spcPts val="600"/>
              </a:spcBef>
              <a:buNone/>
            </a:pPr>
            <a:r>
              <a:rPr lang="zh-TW" altLang="en-US" b="1" dirty="0">
                <a:solidFill>
                  <a:schemeClr val="tx1">
                    <a:lumMod val="50000"/>
                    <a:lumOff val="50000"/>
                  </a:schemeClr>
                </a:solidFill>
              </a:rPr>
              <a:t>第一次複習評量：</a:t>
            </a:r>
            <a:r>
              <a:rPr lang="en-US" altLang="zh-TW" b="1" dirty="0">
                <a:solidFill>
                  <a:schemeClr val="tx1">
                    <a:lumMod val="50000"/>
                    <a:lumOff val="50000"/>
                  </a:schemeClr>
                </a:solidFill>
              </a:rPr>
              <a:t>113/09/03~04(1-2</a:t>
            </a:r>
            <a:r>
              <a:rPr lang="zh-TW" altLang="en-US" b="1" dirty="0">
                <a:solidFill>
                  <a:schemeClr val="tx1">
                    <a:lumMod val="50000"/>
                    <a:lumOff val="50000"/>
                  </a:schemeClr>
                </a:solidFill>
              </a:rPr>
              <a:t>冊</a:t>
            </a:r>
            <a:r>
              <a:rPr lang="en-US" altLang="zh-TW" b="1" dirty="0">
                <a:solidFill>
                  <a:schemeClr val="tx1">
                    <a:lumMod val="50000"/>
                    <a:lumOff val="50000"/>
                  </a:schemeClr>
                </a:solidFill>
              </a:rPr>
              <a:t>)</a:t>
            </a:r>
          </a:p>
          <a:p>
            <a:pPr marL="0" indent="0">
              <a:spcBef>
                <a:spcPts val="600"/>
              </a:spcBef>
              <a:buNone/>
            </a:pPr>
            <a:r>
              <a:rPr lang="zh-TW" altLang="en-US" b="1" dirty="0">
                <a:solidFill>
                  <a:srgbClr val="0000FF"/>
                </a:solidFill>
              </a:rPr>
              <a:t>第二次複習評量：</a:t>
            </a:r>
            <a:r>
              <a:rPr lang="en-US" altLang="zh-TW" b="1" dirty="0">
                <a:solidFill>
                  <a:srgbClr val="0000FF"/>
                </a:solidFill>
              </a:rPr>
              <a:t>113/12/19~20(1-4</a:t>
            </a:r>
            <a:r>
              <a:rPr lang="zh-TW" altLang="en-US" b="1" dirty="0">
                <a:solidFill>
                  <a:srgbClr val="0000FF"/>
                </a:solidFill>
              </a:rPr>
              <a:t>冊</a:t>
            </a:r>
            <a:r>
              <a:rPr lang="en-US" altLang="zh-TW" b="1" dirty="0">
                <a:solidFill>
                  <a:srgbClr val="0000FF"/>
                </a:solidFill>
              </a:rPr>
              <a:t>)</a:t>
            </a:r>
          </a:p>
          <a:p>
            <a:pPr marL="0" indent="0">
              <a:spcBef>
                <a:spcPts val="600"/>
              </a:spcBef>
              <a:buNone/>
            </a:pPr>
            <a:r>
              <a:rPr lang="zh-TW" altLang="en-US" b="1" dirty="0">
                <a:solidFill>
                  <a:srgbClr val="0000FF"/>
                </a:solidFill>
              </a:rPr>
              <a:t>第三次複習評量：</a:t>
            </a:r>
            <a:r>
              <a:rPr lang="en-US" altLang="zh-TW" b="1" dirty="0">
                <a:solidFill>
                  <a:srgbClr val="0000FF"/>
                </a:solidFill>
              </a:rPr>
              <a:t>114/02/19~20(1-5</a:t>
            </a:r>
            <a:r>
              <a:rPr lang="zh-TW" altLang="en-US" b="1" dirty="0">
                <a:solidFill>
                  <a:srgbClr val="0000FF"/>
                </a:solidFill>
              </a:rPr>
              <a:t>冊</a:t>
            </a:r>
            <a:r>
              <a:rPr lang="en-US" altLang="zh-TW" b="1" dirty="0">
                <a:solidFill>
                  <a:srgbClr val="0000FF"/>
                </a:solidFill>
              </a:rPr>
              <a:t>)</a:t>
            </a:r>
          </a:p>
          <a:p>
            <a:pPr marL="0" indent="0">
              <a:spcBef>
                <a:spcPts val="600"/>
              </a:spcBef>
              <a:buNone/>
            </a:pPr>
            <a:r>
              <a:rPr lang="zh-TW" altLang="en-US" b="1" dirty="0">
                <a:solidFill>
                  <a:srgbClr val="0000FF"/>
                </a:solidFill>
              </a:rPr>
              <a:t>第四次複習評量：</a:t>
            </a:r>
            <a:r>
              <a:rPr lang="en-US" altLang="zh-TW" b="1" dirty="0">
                <a:solidFill>
                  <a:srgbClr val="0000FF"/>
                </a:solidFill>
              </a:rPr>
              <a:t>114/04/17~18(1-6</a:t>
            </a:r>
            <a:r>
              <a:rPr lang="zh-TW" altLang="en-US" b="1" dirty="0">
                <a:solidFill>
                  <a:srgbClr val="0000FF"/>
                </a:solidFill>
              </a:rPr>
              <a:t>冊</a:t>
            </a:r>
            <a:r>
              <a:rPr lang="en-US" altLang="zh-TW" b="1" dirty="0">
                <a:solidFill>
                  <a:srgbClr val="0000FF"/>
                </a:solidFill>
              </a:rPr>
              <a:t>)</a:t>
            </a:r>
          </a:p>
          <a:p>
            <a:pPr marL="0" indent="0">
              <a:spcBef>
                <a:spcPts val="600"/>
              </a:spcBef>
              <a:buNone/>
            </a:pPr>
            <a:r>
              <a:rPr lang="en-US" altLang="zh-TW" b="1" dirty="0">
                <a:solidFill>
                  <a:srgbClr val="00B050"/>
                </a:solidFill>
              </a:rPr>
              <a:t>113</a:t>
            </a:r>
            <a:r>
              <a:rPr lang="zh-TW" altLang="en-US" b="1" dirty="0">
                <a:solidFill>
                  <a:srgbClr val="00B050"/>
                </a:solidFill>
              </a:rPr>
              <a:t>  教 育 會 考：</a:t>
            </a:r>
            <a:r>
              <a:rPr lang="en-US" altLang="zh-TW" b="1" dirty="0">
                <a:solidFill>
                  <a:srgbClr val="00B050"/>
                </a:solidFill>
              </a:rPr>
              <a:t>114/05/17~18</a:t>
            </a:r>
          </a:p>
          <a:p>
            <a:pPr marL="0" indent="0">
              <a:spcBef>
                <a:spcPts val="600"/>
              </a:spcBef>
              <a:buNone/>
            </a:pPr>
            <a:r>
              <a:rPr lang="zh-TW" altLang="en-US" b="1" dirty="0">
                <a:solidFill>
                  <a:srgbClr val="FF0000"/>
                </a:solidFill>
              </a:rPr>
              <a:t>配合學校腳步 有效的學習 </a:t>
            </a:r>
            <a:r>
              <a:rPr lang="en-US" altLang="zh-TW" b="1" dirty="0">
                <a:solidFill>
                  <a:srgbClr val="FF0000"/>
                </a:solidFill>
              </a:rPr>
              <a:t>(</a:t>
            </a:r>
            <a:r>
              <a:rPr lang="zh-TW" altLang="en-US" b="1" dirty="0">
                <a:solidFill>
                  <a:srgbClr val="FF0000"/>
                </a:solidFill>
              </a:rPr>
              <a:t>吸收統整</a:t>
            </a:r>
            <a:r>
              <a:rPr lang="en-US" altLang="zh-TW" b="1" dirty="0">
                <a:solidFill>
                  <a:srgbClr val="FF0000"/>
                </a:solidFill>
              </a:rPr>
              <a:t>)</a:t>
            </a:r>
            <a:endParaRPr lang="en-US" altLang="zh-TW" b="1" dirty="0">
              <a:solidFill>
                <a:srgbClr val="0000FF"/>
              </a:solidFill>
            </a:endParaRPr>
          </a:p>
        </p:txBody>
      </p:sp>
      <p:sp>
        <p:nvSpPr>
          <p:cNvPr id="2" name="文字方塊 1"/>
          <p:cNvSpPr txBox="1"/>
          <p:nvPr/>
        </p:nvSpPr>
        <p:spPr>
          <a:xfrm>
            <a:off x="3487" y="625187"/>
            <a:ext cx="8718083" cy="769441"/>
          </a:xfrm>
          <a:prstGeom prst="rect">
            <a:avLst/>
          </a:prstGeom>
          <a:noFill/>
        </p:spPr>
        <p:txBody>
          <a:bodyPr wrap="square" rtlCol="0">
            <a:spAutoFit/>
          </a:bodyPr>
          <a:lstStyle/>
          <a:p>
            <a:r>
              <a:rPr lang="en-US" altLang="zh-TW" sz="4400" b="1" dirty="0">
                <a:solidFill>
                  <a:srgbClr val="0000FF"/>
                </a:solidFill>
                <a:latin typeface="微軟正黑體" pitchFamily="34" charset="-120"/>
                <a:ea typeface="微軟正黑體" pitchFamily="34" charset="-120"/>
              </a:rPr>
              <a:t>3</a:t>
            </a:r>
            <a:r>
              <a:rPr lang="zh-TW" altLang="en-US" sz="4400" b="1" dirty="0">
                <a:solidFill>
                  <a:srgbClr val="0000FF"/>
                </a:solidFill>
                <a:latin typeface="微軟正黑體" pitchFamily="34" charset="-120"/>
                <a:ea typeface="微軟正黑體" pitchFamily="34" charset="-120"/>
              </a:rPr>
              <a:t>、時間規劃</a:t>
            </a:r>
            <a:r>
              <a:rPr lang="en-US" altLang="zh-TW" sz="4400" b="1" dirty="0">
                <a:solidFill>
                  <a:srgbClr val="0000FF"/>
                </a:solidFill>
                <a:latin typeface="微軟正黑體" pitchFamily="34" charset="-120"/>
                <a:ea typeface="微軟正黑體" pitchFamily="34" charset="-120"/>
              </a:rPr>
              <a:t>(</a:t>
            </a:r>
            <a:r>
              <a:rPr lang="zh-TW" altLang="en-US" sz="4400" b="1" dirty="0">
                <a:solidFill>
                  <a:srgbClr val="0000FF"/>
                </a:solidFill>
                <a:latin typeface="微軟正黑體" pitchFamily="34" charset="-120"/>
                <a:ea typeface="微軟正黑體" pitchFamily="34" charset="-120"/>
              </a:rPr>
              <a:t>如有修正另行公告</a:t>
            </a:r>
            <a:r>
              <a:rPr lang="en-US" altLang="zh-TW" sz="4400" b="1" dirty="0">
                <a:solidFill>
                  <a:srgbClr val="0000FF"/>
                </a:solidFill>
                <a:latin typeface="微軟正黑體" pitchFamily="34" charset="-120"/>
                <a:ea typeface="微軟正黑體" pitchFamily="34" charset="-120"/>
              </a:rPr>
              <a:t>)</a:t>
            </a:r>
            <a:endParaRPr lang="zh-TW" altLang="en-US" sz="4400" dirty="0">
              <a:solidFill>
                <a:srgbClr val="0000FF"/>
              </a:solidFill>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fld id="{D57F1E4F-1CFF-5643-939E-217C01CDF565}" type="slidenum">
              <a:rPr lang="en-US" smtClean="0"/>
              <a:pPr/>
              <a:t>46</a:t>
            </a:fld>
            <a:endParaRPr lang="en-US" dirty="0"/>
          </a:p>
        </p:txBody>
      </p:sp>
      <p:cxnSp>
        <p:nvCxnSpPr>
          <p:cNvPr id="6" name="直線接點 5">
            <a:extLst>
              <a:ext uri="{FF2B5EF4-FFF2-40B4-BE49-F238E27FC236}">
                <a16:creationId xmlns:a16="http://schemas.microsoft.com/office/drawing/2014/main" id="{59E70F88-0907-4D99-9014-9EBB616776CA}"/>
              </a:ext>
            </a:extLst>
          </p:cNvPr>
          <p:cNvCxnSpPr>
            <a:cxnSpLocks/>
          </p:cNvCxnSpPr>
          <p:nvPr/>
        </p:nvCxnSpPr>
        <p:spPr>
          <a:xfrm>
            <a:off x="0" y="1412776"/>
            <a:ext cx="9144000"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3157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0" y="620688"/>
            <a:ext cx="8259266" cy="945764"/>
          </a:xfrm>
        </p:spPr>
        <p:txBody>
          <a:bodyPr/>
          <a:lstStyle/>
          <a:p>
            <a:pPr algn="l"/>
            <a:r>
              <a:rPr kumimoji="1" lang="en-US" altLang="zh-TW" dirty="0">
                <a:solidFill>
                  <a:srgbClr val="0000FF"/>
                </a:solidFill>
              </a:rPr>
              <a:t>4</a:t>
            </a:r>
            <a:r>
              <a:rPr kumimoji="1" lang="zh-TW" altLang="en-US" dirty="0">
                <a:solidFill>
                  <a:srgbClr val="0000FF"/>
                </a:solidFill>
              </a:rPr>
              <a:t>、迎戰會考，最簡單的付出</a:t>
            </a:r>
            <a:endParaRPr lang="zh-TW" altLang="en-US" dirty="0"/>
          </a:p>
        </p:txBody>
      </p:sp>
      <p:pic>
        <p:nvPicPr>
          <p:cNvPr id="2050" name="Picture 2" descr="https://img.lovepik.com/free-png/20220109/lovepik-examination-png-image_401315506_wh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311" y="1705553"/>
            <a:ext cx="6622472" cy="486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4913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5493" y="705261"/>
            <a:ext cx="8765308" cy="945764"/>
          </a:xfrm>
        </p:spPr>
        <p:txBody>
          <a:bodyPr/>
          <a:lstStyle/>
          <a:p>
            <a:r>
              <a:rPr lang="zh-TW" altLang="en-US" dirty="0">
                <a:solidFill>
                  <a:srgbClr val="0D04C6"/>
                </a:solidFill>
              </a:rPr>
              <a:t>能被消化的知識，才能成為智慧！</a:t>
            </a:r>
          </a:p>
        </p:txBody>
      </p:sp>
      <p:pic>
        <p:nvPicPr>
          <p:cNvPr id="1026" name="Picture 2" descr="杜書伍＿連結閱讀.gif"/>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7609"/>
          <a:stretch/>
        </p:blipFill>
        <p:spPr bwMode="auto">
          <a:xfrm>
            <a:off x="175493" y="1817273"/>
            <a:ext cx="8746836" cy="3198065"/>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572654" y="5164413"/>
            <a:ext cx="26600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a:t>
            </a:r>
            <a:r>
              <a:rPr kumimoji="0" lang="zh-TW" altLang="en-US"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第一個層次的閱讀</a:t>
            </a: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0D04C6"/>
                </a:solidFill>
                <a:effectLst/>
                <a:uLnTx/>
                <a:uFillTx/>
                <a:latin typeface="Calibri"/>
                <a:ea typeface="新細明體" panose="02020500000000000000" pitchFamily="18" charset="-120"/>
                <a:cs typeface="+mn-cs"/>
              </a:rPr>
              <a:t>新知與知識架構不連只有少數點能被提取</a:t>
            </a:r>
          </a:p>
        </p:txBody>
      </p:sp>
      <p:sp>
        <p:nvSpPr>
          <p:cNvPr id="6" name="文字方塊 5"/>
          <p:cNvSpPr txBox="1"/>
          <p:nvPr/>
        </p:nvSpPr>
        <p:spPr>
          <a:xfrm>
            <a:off x="3879272" y="5164413"/>
            <a:ext cx="26600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a:t>
            </a:r>
            <a:r>
              <a:rPr kumimoji="0" lang="zh-TW" altLang="en-US"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第二個層次的閱讀</a:t>
            </a: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0D04C6"/>
                </a:solidFill>
                <a:effectLst/>
                <a:uLnTx/>
                <a:uFillTx/>
                <a:latin typeface="Calibri"/>
                <a:ea typeface="新細明體" panose="02020500000000000000" pitchFamily="18" charset="-120"/>
                <a:cs typeface="+mn-cs"/>
              </a:rPr>
              <a:t>新知扣連到知齡架構</a:t>
            </a:r>
            <a:endParaRPr kumimoji="0" lang="en-US" altLang="zh-TW" sz="2000" b="1" i="0" u="none" strike="noStrike" kern="1200" cap="none" spc="0" normalizeH="0" baseline="0" noProof="0" dirty="0">
              <a:ln>
                <a:noFill/>
              </a:ln>
              <a:solidFill>
                <a:srgbClr val="0D04C6"/>
              </a:solidFill>
              <a:effectLst/>
              <a:uLnTx/>
              <a:uFillTx/>
              <a:latin typeface="Calibri"/>
              <a:ea typeface="新細明體" panose="02020500000000000000" pitchFamily="18"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0D04C6"/>
                </a:solidFill>
                <a:effectLst/>
                <a:uLnTx/>
                <a:uFillTx/>
                <a:latin typeface="Calibri"/>
                <a:ea typeface="新細明體" panose="02020500000000000000" pitchFamily="18" charset="-120"/>
                <a:cs typeface="+mn-cs"/>
              </a:rPr>
              <a:t>所有點可被提取</a:t>
            </a:r>
          </a:p>
        </p:txBody>
      </p:sp>
      <p:sp>
        <p:nvSpPr>
          <p:cNvPr id="7" name="文字方塊 6"/>
          <p:cNvSpPr txBox="1"/>
          <p:nvPr/>
        </p:nvSpPr>
        <p:spPr>
          <a:xfrm>
            <a:off x="6539345" y="5164413"/>
            <a:ext cx="26600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a:t>
            </a:r>
            <a:r>
              <a:rPr kumimoji="0" lang="zh-TW" altLang="en-US"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第三個層次的閱讀</a:t>
            </a:r>
            <a:r>
              <a:rPr kumimoji="0" lang="en-US" altLang="zh-TW" sz="2000" b="1" i="0" u="none" strike="noStrike" kern="1200" cap="none" spc="0" normalizeH="0" baseline="0" noProof="0" dirty="0">
                <a:ln>
                  <a:noFill/>
                </a:ln>
                <a:solidFill>
                  <a:srgbClr val="FF0000"/>
                </a:solidFill>
                <a:effectLst/>
                <a:uLnTx/>
                <a:uFillTx/>
                <a:latin typeface="Calibri"/>
                <a:ea typeface="新細明體" panose="02020500000000000000" pitchFamily="18" charset="-12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0D04C6"/>
                </a:solidFill>
                <a:effectLst/>
                <a:uLnTx/>
                <a:uFillTx/>
                <a:latin typeface="Calibri"/>
                <a:ea typeface="新細明體" panose="02020500000000000000" pitchFamily="18" charset="-120"/>
                <a:cs typeface="+mn-cs"/>
              </a:rPr>
              <a:t>重組成新的知識結構</a:t>
            </a:r>
            <a:endParaRPr kumimoji="0" lang="en-US" altLang="zh-TW" sz="2000" b="1" i="0" u="none" strike="noStrike" kern="1200" cap="none" spc="0" normalizeH="0" baseline="0" noProof="0" dirty="0">
              <a:ln>
                <a:noFill/>
              </a:ln>
              <a:solidFill>
                <a:srgbClr val="0D04C6"/>
              </a:solidFill>
              <a:effectLst/>
              <a:uLnTx/>
              <a:uFillTx/>
              <a:latin typeface="Calibri"/>
              <a:ea typeface="新細明體" panose="02020500000000000000" pitchFamily="18"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0D04C6"/>
                </a:solidFill>
                <a:effectLst/>
                <a:uLnTx/>
                <a:uFillTx/>
                <a:latin typeface="Calibri"/>
                <a:ea typeface="新細明體" panose="02020500000000000000" pitchFamily="18" charset="-120"/>
                <a:cs typeface="+mn-cs"/>
              </a:rPr>
              <a:t>產生全新的認知</a:t>
            </a:r>
          </a:p>
        </p:txBody>
      </p:sp>
    </p:spTree>
    <p:extLst>
      <p:ext uri="{BB962C8B-B14F-4D97-AF65-F5344CB8AC3E}">
        <p14:creationId xmlns:p14="http://schemas.microsoft.com/office/powerpoint/2010/main" val="35415494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95536" y="1137751"/>
            <a:ext cx="8280920" cy="206210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srgbClr val="FF0000"/>
                </a:solidFill>
                <a:effectLst/>
                <a:uLnTx/>
                <a:uFillTx/>
                <a:latin typeface="Open Sans"/>
                <a:ea typeface="新細明體" pitchFamily="18" charset="-120"/>
                <a:cs typeface="+mn-cs"/>
              </a:rPr>
              <a:t>自學的人</a:t>
            </a:r>
            <a:r>
              <a:rPr kumimoji="1" lang="zh-TW" altLang="en-US" sz="3200" b="1" i="0" u="none" strike="noStrike" kern="1200" cap="none" spc="0" normalizeH="0" baseline="0" noProof="0" dirty="0">
                <a:ln>
                  <a:noFill/>
                </a:ln>
                <a:solidFill>
                  <a:srgbClr val="0D04C6"/>
                </a:solidFill>
                <a:effectLst/>
                <a:uLnTx/>
                <a:uFillTx/>
                <a:latin typeface="Open Sans"/>
                <a:ea typeface="新細明體" pitchFamily="18" charset="-120"/>
                <a:cs typeface="+mn-cs"/>
              </a:rPr>
              <a:t>在讀書收穫和成功方面往往</a:t>
            </a:r>
            <a:r>
              <a:rPr kumimoji="1" lang="zh-TW" altLang="en-US" sz="3200" b="1" i="0" u="none" strike="noStrike" kern="1200" cap="none" spc="0" normalizeH="0" baseline="0" noProof="0" dirty="0">
                <a:ln>
                  <a:noFill/>
                </a:ln>
                <a:solidFill>
                  <a:srgbClr val="FF0000"/>
                </a:solidFill>
                <a:effectLst/>
                <a:uLnTx/>
                <a:uFillTx/>
                <a:latin typeface="Open Sans"/>
                <a:ea typeface="新細明體" pitchFamily="18" charset="-120"/>
                <a:cs typeface="+mn-cs"/>
              </a:rPr>
              <a:t>能超過受到專門教育的人</a:t>
            </a:r>
            <a:r>
              <a:rPr kumimoji="1" lang="zh-TW" altLang="en-US" sz="3200" b="1" i="0" u="none" strike="noStrike" kern="1200" cap="none" spc="0" normalizeH="0" baseline="0" noProof="0" dirty="0">
                <a:ln>
                  <a:noFill/>
                </a:ln>
                <a:solidFill>
                  <a:srgbClr val="0D04C6"/>
                </a:solidFill>
                <a:effectLst/>
                <a:uLnTx/>
                <a:uFillTx/>
                <a:latin typeface="Open Sans"/>
                <a:ea typeface="新細明體" pitchFamily="18" charset="-120"/>
                <a:cs typeface="+mn-cs"/>
              </a:rPr>
              <a:t>，是因為他們的目的明確，願望強烈，深知自己要研究什麼，要讀哪些書。</a:t>
            </a:r>
            <a:r>
              <a:rPr kumimoji="1" lang="en-US" altLang="zh-TW" sz="3200" b="1" i="0" u="none" strike="noStrike" kern="1200" cap="none" spc="0" normalizeH="0" baseline="0" noProof="0" dirty="0">
                <a:ln>
                  <a:noFill/>
                </a:ln>
                <a:solidFill>
                  <a:srgbClr val="0D04C6"/>
                </a:solidFill>
                <a:effectLst/>
                <a:uLnTx/>
                <a:uFillTx/>
                <a:latin typeface="Open Sans"/>
                <a:ea typeface="新細明體" pitchFamily="18" charset="-120"/>
                <a:cs typeface="+mn-cs"/>
              </a:rPr>
              <a:t>——</a:t>
            </a:r>
            <a:r>
              <a:rPr kumimoji="1" lang="zh-TW" altLang="en-US" sz="3200" b="1" i="0" u="none" strike="noStrike" kern="1200" cap="none" spc="0" normalizeH="0" baseline="0" noProof="0" dirty="0">
                <a:ln>
                  <a:noFill/>
                </a:ln>
                <a:solidFill>
                  <a:srgbClr val="0D04C6"/>
                </a:solidFill>
                <a:effectLst/>
                <a:uLnTx/>
                <a:uFillTx/>
                <a:latin typeface="Open Sans"/>
                <a:ea typeface="新細明體" pitchFamily="18" charset="-120"/>
                <a:cs typeface="+mn-cs"/>
              </a:rPr>
              <a:t>（西方學者）諾</a:t>
            </a:r>
            <a:r>
              <a:rPr kumimoji="1" lang="en-US" altLang="zh-TW" sz="3200" b="1" i="0" u="none" strike="noStrike" kern="1200" cap="none" spc="0" normalizeH="0" baseline="0" noProof="0" dirty="0">
                <a:ln>
                  <a:noFill/>
                </a:ln>
                <a:solidFill>
                  <a:srgbClr val="0D04C6"/>
                </a:solidFill>
                <a:effectLst/>
                <a:uLnTx/>
                <a:uFillTx/>
                <a:latin typeface="Open Sans"/>
                <a:ea typeface="新細明體" pitchFamily="18" charset="-120"/>
                <a:cs typeface="+mn-cs"/>
              </a:rPr>
              <a:t>·</a:t>
            </a:r>
            <a:r>
              <a:rPr kumimoji="1" lang="zh-TW" altLang="en-US" sz="3200" b="1" i="0" u="none" strike="noStrike" kern="1200" cap="none" spc="0" normalizeH="0" baseline="0" noProof="0" dirty="0">
                <a:ln>
                  <a:noFill/>
                </a:ln>
                <a:solidFill>
                  <a:srgbClr val="0D04C6"/>
                </a:solidFill>
                <a:effectLst/>
                <a:uLnTx/>
                <a:uFillTx/>
                <a:latin typeface="Open Sans"/>
                <a:ea typeface="新細明體" pitchFamily="18" charset="-120"/>
                <a:cs typeface="+mn-cs"/>
              </a:rPr>
              <a:t>波</a:t>
            </a:r>
            <a:endParaRPr kumimoji="1" lang="zh-TW" altLang="en-US" sz="3200" b="1" i="0" u="none" strike="noStrike" kern="1200" cap="none" spc="0" normalizeH="0" baseline="0" noProof="0" dirty="0">
              <a:ln>
                <a:noFill/>
              </a:ln>
              <a:solidFill>
                <a:srgbClr val="0D04C6"/>
              </a:solidFill>
              <a:effectLst/>
              <a:uLnTx/>
              <a:uFillTx/>
              <a:latin typeface="Arial" charset="0"/>
              <a:ea typeface="新細明體" pitchFamily="18" charset="-120"/>
              <a:cs typeface="+mn-cs"/>
            </a:endParaRPr>
          </a:p>
        </p:txBody>
      </p:sp>
      <p:sp>
        <p:nvSpPr>
          <p:cNvPr id="5" name="矩形 4"/>
          <p:cNvSpPr/>
          <p:nvPr/>
        </p:nvSpPr>
        <p:spPr>
          <a:xfrm>
            <a:off x="323528" y="3957536"/>
            <a:ext cx="8352928" cy="156966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srgbClr val="0D04C6"/>
                </a:solidFill>
                <a:effectLst/>
                <a:uLnTx/>
                <a:uFillTx/>
                <a:latin typeface="Open Sans"/>
                <a:ea typeface="新細明體" pitchFamily="18" charset="-120"/>
                <a:cs typeface="+mn-cs"/>
              </a:rPr>
              <a:t>教育的目的是養成</a:t>
            </a:r>
            <a:r>
              <a:rPr kumimoji="1" lang="zh-TW" altLang="en-US" sz="3200" b="1" i="0" u="none" strike="noStrike" kern="1200" cap="none" spc="0" normalizeH="0" baseline="0" noProof="0" dirty="0">
                <a:ln>
                  <a:noFill/>
                </a:ln>
                <a:solidFill>
                  <a:srgbClr val="FF0000"/>
                </a:solidFill>
                <a:effectLst/>
                <a:uLnTx/>
                <a:uFillTx/>
                <a:latin typeface="Open Sans"/>
                <a:ea typeface="新細明體" pitchFamily="18" charset="-120"/>
                <a:cs typeface="+mn-cs"/>
              </a:rPr>
              <a:t>自己學習</a:t>
            </a:r>
            <a:r>
              <a:rPr kumimoji="1" lang="zh-TW" altLang="en-US" sz="3200" b="1" i="0" u="none" strike="noStrike" kern="1200" cap="none" spc="0" normalizeH="0" baseline="0" noProof="0" dirty="0">
                <a:ln>
                  <a:noFill/>
                </a:ln>
                <a:solidFill>
                  <a:srgbClr val="0D04C6"/>
                </a:solidFill>
                <a:effectLst/>
                <a:uLnTx/>
                <a:uFillTx/>
                <a:latin typeface="Open Sans"/>
                <a:ea typeface="新細明體" pitchFamily="18" charset="-120"/>
                <a:cs typeface="+mn-cs"/>
              </a:rPr>
              <a:t>，自由研究，用</a:t>
            </a:r>
            <a:r>
              <a:rPr kumimoji="1" lang="zh-TW" altLang="en-US" sz="3200" b="1" i="0" u="none" strike="noStrike" kern="1200" cap="none" spc="0" normalizeH="0" baseline="0" noProof="0" dirty="0">
                <a:ln>
                  <a:noFill/>
                </a:ln>
                <a:solidFill>
                  <a:srgbClr val="FF0000"/>
                </a:solidFill>
                <a:effectLst/>
                <a:uLnTx/>
                <a:uFillTx/>
                <a:latin typeface="Open Sans"/>
                <a:ea typeface="新細明體" pitchFamily="18" charset="-120"/>
                <a:cs typeface="+mn-cs"/>
              </a:rPr>
              <a:t>自己的頭腦</a:t>
            </a:r>
            <a:r>
              <a:rPr kumimoji="1" lang="zh-TW" altLang="en-US" sz="3200" b="1" i="0" u="none" strike="noStrike" kern="1200" cap="none" spc="0" normalizeH="0" baseline="0" noProof="0" dirty="0">
                <a:ln>
                  <a:noFill/>
                </a:ln>
                <a:solidFill>
                  <a:srgbClr val="0D04C6"/>
                </a:solidFill>
                <a:effectLst/>
                <a:uLnTx/>
                <a:uFillTx/>
                <a:latin typeface="Open Sans"/>
                <a:ea typeface="新細明體" pitchFamily="18" charset="-120"/>
                <a:cs typeface="+mn-cs"/>
              </a:rPr>
              <a:t>來想，用</a:t>
            </a:r>
            <a:r>
              <a:rPr kumimoji="1" lang="zh-TW" altLang="en-US" sz="3200" b="1" i="0" u="none" strike="noStrike" kern="1200" cap="none" spc="0" normalizeH="0" baseline="0" noProof="0" dirty="0">
                <a:ln>
                  <a:noFill/>
                </a:ln>
                <a:solidFill>
                  <a:srgbClr val="FF0000"/>
                </a:solidFill>
                <a:effectLst/>
                <a:uLnTx/>
                <a:uFillTx/>
                <a:latin typeface="Open Sans"/>
                <a:ea typeface="新細明體" pitchFamily="18" charset="-120"/>
                <a:cs typeface="+mn-cs"/>
              </a:rPr>
              <a:t>自己的眼睛</a:t>
            </a:r>
            <a:r>
              <a:rPr kumimoji="1" lang="zh-TW" altLang="en-US" sz="3200" b="1" i="0" u="none" strike="noStrike" kern="1200" cap="none" spc="0" normalizeH="0" baseline="0" noProof="0" dirty="0">
                <a:ln>
                  <a:noFill/>
                </a:ln>
                <a:solidFill>
                  <a:srgbClr val="0D04C6"/>
                </a:solidFill>
                <a:effectLst/>
                <a:uLnTx/>
                <a:uFillTx/>
                <a:latin typeface="Open Sans"/>
                <a:ea typeface="新細明體" pitchFamily="18" charset="-120"/>
                <a:cs typeface="+mn-cs"/>
              </a:rPr>
              <a:t>來看，用</a:t>
            </a:r>
            <a:r>
              <a:rPr kumimoji="1" lang="zh-TW" altLang="en-US" sz="3200" b="1" i="0" u="none" strike="noStrike" kern="1200" cap="none" spc="0" normalizeH="0" baseline="0" noProof="0" dirty="0">
                <a:ln>
                  <a:noFill/>
                </a:ln>
                <a:solidFill>
                  <a:srgbClr val="FF0000"/>
                </a:solidFill>
                <a:effectLst/>
                <a:uLnTx/>
                <a:uFillTx/>
                <a:latin typeface="Open Sans"/>
                <a:ea typeface="新細明體" pitchFamily="18" charset="-120"/>
                <a:cs typeface="+mn-cs"/>
              </a:rPr>
              <a:t>自己手</a:t>
            </a:r>
            <a:r>
              <a:rPr kumimoji="1" lang="zh-TW" altLang="en-US" sz="3200" b="1" i="0" u="none" strike="noStrike" kern="1200" cap="none" spc="0" normalizeH="0" baseline="0" noProof="0" dirty="0">
                <a:ln>
                  <a:noFill/>
                </a:ln>
                <a:solidFill>
                  <a:srgbClr val="0D04C6"/>
                </a:solidFill>
                <a:effectLst/>
                <a:uLnTx/>
                <a:uFillTx/>
                <a:latin typeface="Open Sans"/>
                <a:ea typeface="新細明體" pitchFamily="18" charset="-120"/>
                <a:cs typeface="+mn-cs"/>
              </a:rPr>
              <a:t>來做的這種精神。</a:t>
            </a:r>
            <a:r>
              <a:rPr kumimoji="1" lang="en-US" altLang="zh-TW" sz="3200" b="1" i="0" u="none" strike="noStrike" kern="1200" cap="none" spc="0" normalizeH="0" baseline="0" noProof="0" dirty="0">
                <a:ln>
                  <a:noFill/>
                </a:ln>
                <a:solidFill>
                  <a:srgbClr val="0D04C6"/>
                </a:solidFill>
                <a:effectLst/>
                <a:uLnTx/>
                <a:uFillTx/>
                <a:latin typeface="Open Sans"/>
                <a:ea typeface="新細明體" pitchFamily="18" charset="-120"/>
                <a:cs typeface="+mn-cs"/>
              </a:rPr>
              <a:t>——</a:t>
            </a:r>
            <a:r>
              <a:rPr kumimoji="1" lang="zh-TW" altLang="en-US" sz="3200" b="1" i="0" u="none" strike="noStrike" kern="1200" cap="none" spc="0" normalizeH="0" baseline="0" noProof="0" dirty="0">
                <a:ln>
                  <a:noFill/>
                </a:ln>
                <a:solidFill>
                  <a:srgbClr val="0D04C6"/>
                </a:solidFill>
                <a:effectLst/>
                <a:uLnTx/>
                <a:uFillTx/>
                <a:latin typeface="inherit"/>
                <a:ea typeface="新細明體" pitchFamily="18" charset="-120"/>
                <a:cs typeface="+mn-cs"/>
              </a:rPr>
              <a:t>（東方作家）郭沫若</a:t>
            </a:r>
            <a:endParaRPr kumimoji="1" lang="zh-TW" altLang="en-US" sz="3200" b="1" i="0" u="none" strike="noStrike" kern="1200" cap="none" spc="0" normalizeH="0" baseline="0" noProof="0" dirty="0">
              <a:ln>
                <a:noFill/>
              </a:ln>
              <a:solidFill>
                <a:srgbClr val="0D04C6"/>
              </a:solidFill>
              <a:effectLst/>
              <a:uLnTx/>
              <a:uFillTx/>
              <a:latin typeface="Open Sans"/>
              <a:ea typeface="新細明體" pitchFamily="18" charset="-120"/>
              <a:cs typeface="+mn-cs"/>
            </a:endParaRPr>
          </a:p>
        </p:txBody>
      </p:sp>
    </p:spTree>
    <p:extLst>
      <p:ext uri="{BB962C8B-B14F-4D97-AF65-F5344CB8AC3E}">
        <p14:creationId xmlns:p14="http://schemas.microsoft.com/office/powerpoint/2010/main" val="3775170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3333"/>
          <p:cNvGrpSpPr/>
          <p:nvPr/>
        </p:nvGrpSpPr>
        <p:grpSpPr>
          <a:xfrm>
            <a:off x="495484" y="1328703"/>
            <a:ext cx="1889522" cy="4464846"/>
            <a:chOff x="660644" y="628604"/>
            <a:chExt cx="2519363" cy="5953128"/>
          </a:xfrm>
        </p:grpSpPr>
        <p:sp>
          <p:nvSpPr>
            <p:cNvPr id="3" name="矩形 15"/>
            <p:cNvSpPr/>
            <p:nvPr/>
          </p:nvSpPr>
          <p:spPr>
            <a:xfrm>
              <a:off x="1005135" y="628604"/>
              <a:ext cx="2174872" cy="334963"/>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決定測驗目的</a:t>
              </a:r>
            </a:p>
          </p:txBody>
        </p:sp>
        <p:sp>
          <p:nvSpPr>
            <p:cNvPr id="4" name="矩形 17"/>
            <p:cNvSpPr/>
            <p:nvPr/>
          </p:nvSpPr>
          <p:spPr>
            <a:xfrm>
              <a:off x="1005135" y="1233443"/>
              <a:ext cx="2174872" cy="334963"/>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建立雙向細目表</a:t>
              </a:r>
            </a:p>
          </p:txBody>
        </p:sp>
        <p:sp>
          <p:nvSpPr>
            <p:cNvPr id="5" name="矩形 19"/>
            <p:cNvSpPr/>
            <p:nvPr/>
          </p:nvSpPr>
          <p:spPr>
            <a:xfrm>
              <a:off x="1005135" y="1881140"/>
              <a:ext cx="2174872" cy="334963"/>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選用適當的題型</a:t>
              </a:r>
            </a:p>
          </p:txBody>
        </p:sp>
        <p:sp>
          <p:nvSpPr>
            <p:cNvPr id="6" name="矩形 21"/>
            <p:cNvSpPr/>
            <p:nvPr/>
          </p:nvSpPr>
          <p:spPr>
            <a:xfrm>
              <a:off x="1005135" y="2516145"/>
              <a:ext cx="2174872" cy="719139"/>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根據命題原則</a:t>
              </a:r>
              <a:endParaRPr lang="en-US" sz="1650">
                <a:solidFill>
                  <a:srgbClr val="000000"/>
                </a:solidFill>
                <a:latin typeface="標楷體" pitchFamily="65"/>
                <a:ea typeface="標楷體" pitchFamily="65"/>
              </a:endParaRPr>
            </a:p>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設計試題</a:t>
              </a:r>
            </a:p>
          </p:txBody>
        </p:sp>
        <p:sp>
          <p:nvSpPr>
            <p:cNvPr id="7" name="矩形 26"/>
            <p:cNvSpPr/>
            <p:nvPr/>
          </p:nvSpPr>
          <p:spPr>
            <a:xfrm>
              <a:off x="1003544" y="3535317"/>
              <a:ext cx="2174872" cy="334963"/>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試題修整與審訂</a:t>
              </a:r>
            </a:p>
          </p:txBody>
        </p:sp>
        <p:sp>
          <p:nvSpPr>
            <p:cNvPr id="8" name="矩形 30"/>
            <p:cNvSpPr/>
            <p:nvPr/>
          </p:nvSpPr>
          <p:spPr>
            <a:xfrm>
              <a:off x="1005135" y="4152857"/>
              <a:ext cx="2174872" cy="334963"/>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進行預試</a:t>
              </a:r>
            </a:p>
          </p:txBody>
        </p:sp>
        <p:sp>
          <p:nvSpPr>
            <p:cNvPr id="9" name="矩形 32"/>
            <p:cNvSpPr/>
            <p:nvPr/>
          </p:nvSpPr>
          <p:spPr>
            <a:xfrm>
              <a:off x="1005135" y="4787853"/>
              <a:ext cx="2174872" cy="333371"/>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分析試題特徵</a:t>
              </a:r>
            </a:p>
          </p:txBody>
        </p:sp>
        <p:sp>
          <p:nvSpPr>
            <p:cNvPr id="10" name="矩形 34"/>
            <p:cNvSpPr/>
            <p:nvPr/>
          </p:nvSpPr>
          <p:spPr>
            <a:xfrm>
              <a:off x="1005135" y="5419676"/>
              <a:ext cx="2174872" cy="334963"/>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進入題庫</a:t>
              </a:r>
            </a:p>
          </p:txBody>
        </p:sp>
        <p:sp>
          <p:nvSpPr>
            <p:cNvPr id="11" name="矩形 36"/>
            <p:cNvSpPr/>
            <p:nvPr/>
          </p:nvSpPr>
          <p:spPr>
            <a:xfrm>
              <a:off x="1003544" y="6246769"/>
              <a:ext cx="2174872" cy="334963"/>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闈內組正式題本</a:t>
              </a:r>
            </a:p>
          </p:txBody>
        </p:sp>
        <p:cxnSp>
          <p:nvCxnSpPr>
            <p:cNvPr id="12" name="直線單箭頭接點 57"/>
            <p:cNvCxnSpPr/>
            <p:nvPr/>
          </p:nvCxnSpPr>
          <p:spPr>
            <a:xfrm>
              <a:off x="2076693" y="988969"/>
              <a:ext cx="0" cy="222245"/>
            </a:xfrm>
            <a:prstGeom prst="straightConnector1">
              <a:avLst/>
            </a:prstGeom>
            <a:noFill/>
            <a:ln w="19046" cap="flat">
              <a:solidFill>
                <a:srgbClr val="000000"/>
              </a:solidFill>
              <a:prstDash val="solid"/>
              <a:miter/>
              <a:tailEnd type="arrow"/>
            </a:ln>
          </p:spPr>
        </p:cxnSp>
        <p:cxnSp>
          <p:nvCxnSpPr>
            <p:cNvPr id="13" name="直線單箭頭接點 74"/>
            <p:cNvCxnSpPr/>
            <p:nvPr/>
          </p:nvCxnSpPr>
          <p:spPr>
            <a:xfrm>
              <a:off x="2076693" y="1623965"/>
              <a:ext cx="0" cy="222254"/>
            </a:xfrm>
            <a:prstGeom prst="straightConnector1">
              <a:avLst/>
            </a:prstGeom>
            <a:noFill/>
            <a:ln w="19046" cap="flat">
              <a:solidFill>
                <a:srgbClr val="000000"/>
              </a:solidFill>
              <a:prstDash val="solid"/>
              <a:miter/>
              <a:tailEnd type="arrow"/>
            </a:ln>
          </p:spPr>
        </p:cxnSp>
        <p:cxnSp>
          <p:nvCxnSpPr>
            <p:cNvPr id="14" name="直線單箭頭接點 75"/>
            <p:cNvCxnSpPr/>
            <p:nvPr/>
          </p:nvCxnSpPr>
          <p:spPr>
            <a:xfrm>
              <a:off x="2076693" y="2257379"/>
              <a:ext cx="0" cy="222254"/>
            </a:xfrm>
            <a:prstGeom prst="straightConnector1">
              <a:avLst/>
            </a:prstGeom>
            <a:noFill/>
            <a:ln w="19046" cap="flat">
              <a:solidFill>
                <a:srgbClr val="000000"/>
              </a:solidFill>
              <a:prstDash val="solid"/>
              <a:miter/>
              <a:tailEnd type="arrow"/>
            </a:ln>
          </p:spPr>
        </p:cxnSp>
        <p:cxnSp>
          <p:nvCxnSpPr>
            <p:cNvPr id="15" name="直線單箭頭接點 76"/>
            <p:cNvCxnSpPr/>
            <p:nvPr/>
          </p:nvCxnSpPr>
          <p:spPr>
            <a:xfrm>
              <a:off x="2076693" y="3278142"/>
              <a:ext cx="0" cy="222254"/>
            </a:xfrm>
            <a:prstGeom prst="straightConnector1">
              <a:avLst/>
            </a:prstGeom>
            <a:noFill/>
            <a:ln w="19046" cap="flat">
              <a:solidFill>
                <a:srgbClr val="000000"/>
              </a:solidFill>
              <a:prstDash val="solid"/>
              <a:miter/>
              <a:tailEnd type="arrow"/>
            </a:ln>
          </p:spPr>
        </p:cxnSp>
        <p:cxnSp>
          <p:nvCxnSpPr>
            <p:cNvPr id="16" name="直線單箭頭接點 77"/>
            <p:cNvCxnSpPr/>
            <p:nvPr/>
          </p:nvCxnSpPr>
          <p:spPr>
            <a:xfrm>
              <a:off x="2076693" y="3908383"/>
              <a:ext cx="0" cy="222245"/>
            </a:xfrm>
            <a:prstGeom prst="straightConnector1">
              <a:avLst/>
            </a:prstGeom>
            <a:noFill/>
            <a:ln w="19046" cap="flat">
              <a:solidFill>
                <a:srgbClr val="000000"/>
              </a:solidFill>
              <a:prstDash val="solid"/>
              <a:miter/>
              <a:tailEnd type="arrow"/>
            </a:ln>
          </p:spPr>
        </p:cxnSp>
        <p:cxnSp>
          <p:nvCxnSpPr>
            <p:cNvPr id="17" name="直線單箭頭接點 78"/>
            <p:cNvCxnSpPr/>
            <p:nvPr/>
          </p:nvCxnSpPr>
          <p:spPr>
            <a:xfrm>
              <a:off x="2076693" y="4543379"/>
              <a:ext cx="0" cy="222254"/>
            </a:xfrm>
            <a:prstGeom prst="straightConnector1">
              <a:avLst/>
            </a:prstGeom>
            <a:noFill/>
            <a:ln w="19046" cap="flat">
              <a:solidFill>
                <a:srgbClr val="000000"/>
              </a:solidFill>
              <a:prstDash val="solid"/>
              <a:miter/>
              <a:tailEnd type="arrow"/>
            </a:ln>
          </p:spPr>
        </p:cxnSp>
        <p:cxnSp>
          <p:nvCxnSpPr>
            <p:cNvPr id="18" name="直線單箭頭接點 79"/>
            <p:cNvCxnSpPr/>
            <p:nvPr/>
          </p:nvCxnSpPr>
          <p:spPr>
            <a:xfrm>
              <a:off x="2076693" y="5176793"/>
              <a:ext cx="0" cy="222254"/>
            </a:xfrm>
            <a:prstGeom prst="straightConnector1">
              <a:avLst/>
            </a:prstGeom>
            <a:noFill/>
            <a:ln w="19046" cap="flat">
              <a:solidFill>
                <a:srgbClr val="000000"/>
              </a:solidFill>
              <a:prstDash val="solid"/>
              <a:miter/>
              <a:tailEnd type="arrow"/>
            </a:ln>
          </p:spPr>
        </p:cxnSp>
        <p:cxnSp>
          <p:nvCxnSpPr>
            <p:cNvPr id="19" name="直線單箭頭接點 80"/>
            <p:cNvCxnSpPr/>
            <p:nvPr/>
          </p:nvCxnSpPr>
          <p:spPr>
            <a:xfrm>
              <a:off x="2076693" y="5811789"/>
              <a:ext cx="0" cy="396877"/>
            </a:xfrm>
            <a:prstGeom prst="straightConnector1">
              <a:avLst/>
            </a:prstGeom>
            <a:noFill/>
            <a:ln w="19046" cap="flat">
              <a:solidFill>
                <a:srgbClr val="000000"/>
              </a:solidFill>
              <a:prstDash val="solid"/>
              <a:miter/>
              <a:tailEnd type="arrow"/>
            </a:ln>
          </p:spPr>
        </p:cxnSp>
        <p:cxnSp>
          <p:nvCxnSpPr>
            <p:cNvPr id="20" name="直線接點 101"/>
            <p:cNvCxnSpPr/>
            <p:nvPr/>
          </p:nvCxnSpPr>
          <p:spPr>
            <a:xfrm>
              <a:off x="665408" y="4943429"/>
              <a:ext cx="334963" cy="0"/>
            </a:xfrm>
            <a:prstGeom prst="straightConnector1">
              <a:avLst/>
            </a:prstGeom>
            <a:noFill/>
            <a:ln w="19046" cap="flat">
              <a:solidFill>
                <a:srgbClr val="000000"/>
              </a:solidFill>
              <a:prstDash val="solid"/>
              <a:miter/>
            </a:ln>
          </p:spPr>
        </p:cxnSp>
        <p:cxnSp>
          <p:nvCxnSpPr>
            <p:cNvPr id="21" name="直線接點 102"/>
            <p:cNvCxnSpPr/>
            <p:nvPr/>
          </p:nvCxnSpPr>
          <p:spPr>
            <a:xfrm>
              <a:off x="660644" y="3690893"/>
              <a:ext cx="0" cy="1260473"/>
            </a:xfrm>
            <a:prstGeom prst="straightConnector1">
              <a:avLst/>
            </a:prstGeom>
            <a:noFill/>
            <a:ln w="19046" cap="flat">
              <a:solidFill>
                <a:srgbClr val="000000"/>
              </a:solidFill>
              <a:prstDash val="solid"/>
              <a:miter/>
            </a:ln>
          </p:spPr>
        </p:cxnSp>
        <p:cxnSp>
          <p:nvCxnSpPr>
            <p:cNvPr id="22" name="直線單箭頭接點 103"/>
            <p:cNvCxnSpPr/>
            <p:nvPr/>
          </p:nvCxnSpPr>
          <p:spPr>
            <a:xfrm rot="10800009" flipH="1">
              <a:off x="663826" y="3690893"/>
              <a:ext cx="328618" cy="0"/>
            </a:xfrm>
            <a:prstGeom prst="straightConnector1">
              <a:avLst/>
            </a:prstGeom>
            <a:noFill/>
            <a:ln w="19046" cap="flat">
              <a:solidFill>
                <a:srgbClr val="000000"/>
              </a:solidFill>
              <a:prstDash val="solid"/>
              <a:miter/>
              <a:tailEnd type="arrow"/>
            </a:ln>
          </p:spPr>
        </p:cxnSp>
      </p:grpSp>
      <p:grpSp>
        <p:nvGrpSpPr>
          <p:cNvPr id="23" name="群組 13335"/>
          <p:cNvGrpSpPr/>
          <p:nvPr/>
        </p:nvGrpSpPr>
        <p:grpSpPr>
          <a:xfrm>
            <a:off x="2979129" y="1590638"/>
            <a:ext cx="3733796" cy="4148136"/>
            <a:chOff x="3972171" y="977850"/>
            <a:chExt cx="4978395" cy="5530848"/>
          </a:xfrm>
        </p:grpSpPr>
        <p:sp>
          <p:nvSpPr>
            <p:cNvPr id="24" name="矩形 112"/>
            <p:cNvSpPr/>
            <p:nvPr/>
          </p:nvSpPr>
          <p:spPr>
            <a:xfrm>
              <a:off x="5392984" y="977850"/>
              <a:ext cx="2209803" cy="666753"/>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採購各出版社</a:t>
              </a:r>
              <a:endParaRPr lang="en-US" sz="1650">
                <a:solidFill>
                  <a:srgbClr val="000000"/>
                </a:solidFill>
                <a:latin typeface="標楷體" pitchFamily="65"/>
                <a:ea typeface="標楷體" pitchFamily="65"/>
              </a:endParaRPr>
            </a:p>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部審通過之教材</a:t>
              </a:r>
            </a:p>
          </p:txBody>
        </p:sp>
        <p:cxnSp>
          <p:nvCxnSpPr>
            <p:cNvPr id="25" name="直線單箭頭接點 129"/>
            <p:cNvCxnSpPr/>
            <p:nvPr/>
          </p:nvCxnSpPr>
          <p:spPr>
            <a:xfrm>
              <a:off x="6497881" y="1712863"/>
              <a:ext cx="0" cy="365129"/>
            </a:xfrm>
            <a:prstGeom prst="straightConnector1">
              <a:avLst/>
            </a:prstGeom>
            <a:noFill/>
            <a:ln w="19046" cap="flat">
              <a:solidFill>
                <a:srgbClr val="000000"/>
              </a:solidFill>
              <a:prstDash val="solid"/>
              <a:miter/>
              <a:tailEnd type="arrow"/>
            </a:ln>
          </p:spPr>
        </p:cxnSp>
        <p:sp>
          <p:nvSpPr>
            <p:cNvPr id="26" name="矩形 130"/>
            <p:cNvSpPr/>
            <p:nvPr/>
          </p:nvSpPr>
          <p:spPr>
            <a:xfrm>
              <a:off x="5402503" y="2112913"/>
              <a:ext cx="2208211" cy="665161"/>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建置</a:t>
              </a:r>
              <a:endParaRPr lang="en-US" sz="1650">
                <a:solidFill>
                  <a:srgbClr val="000000"/>
                </a:solidFill>
                <a:latin typeface="標楷體" pitchFamily="65"/>
                <a:ea typeface="標楷體" pitchFamily="65"/>
              </a:endParaRPr>
            </a:p>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教材知識檢索庫</a:t>
              </a:r>
            </a:p>
          </p:txBody>
        </p:sp>
        <p:cxnSp>
          <p:nvCxnSpPr>
            <p:cNvPr id="27" name="直線單箭頭接點 131"/>
            <p:cNvCxnSpPr/>
            <p:nvPr/>
          </p:nvCxnSpPr>
          <p:spPr>
            <a:xfrm>
              <a:off x="6496290" y="2819351"/>
              <a:ext cx="0" cy="366720"/>
            </a:xfrm>
            <a:prstGeom prst="straightConnector1">
              <a:avLst/>
            </a:prstGeom>
            <a:noFill/>
            <a:ln w="19046" cap="flat">
              <a:solidFill>
                <a:srgbClr val="000000"/>
              </a:solidFill>
              <a:prstDash val="solid"/>
              <a:miter/>
              <a:tailEnd type="arrow"/>
            </a:ln>
          </p:spPr>
        </p:cxnSp>
        <p:sp>
          <p:nvSpPr>
            <p:cNvPr id="28" name="矩形 133"/>
            <p:cNvSpPr/>
            <p:nvPr/>
          </p:nvSpPr>
          <p:spPr>
            <a:xfrm>
              <a:off x="5404094" y="3244803"/>
              <a:ext cx="2208211" cy="1147764"/>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版本檢核：逐題比對題庫試題與各版本教材內容</a:t>
              </a:r>
            </a:p>
          </p:txBody>
        </p:sp>
        <p:cxnSp>
          <p:nvCxnSpPr>
            <p:cNvPr id="29" name="直線單箭頭接點 134"/>
            <p:cNvCxnSpPr/>
            <p:nvPr/>
          </p:nvCxnSpPr>
          <p:spPr>
            <a:xfrm rot="2100016">
              <a:off x="5715244" y="4371928"/>
              <a:ext cx="0" cy="1165229"/>
            </a:xfrm>
            <a:prstGeom prst="straightConnector1">
              <a:avLst/>
            </a:prstGeom>
            <a:noFill/>
            <a:ln w="19046" cap="flat">
              <a:solidFill>
                <a:srgbClr val="000000"/>
              </a:solidFill>
              <a:prstDash val="solid"/>
              <a:miter/>
              <a:tailEnd type="arrow"/>
            </a:ln>
          </p:spPr>
        </p:cxnSp>
        <p:sp>
          <p:nvSpPr>
            <p:cNvPr id="30" name="矩形 135"/>
            <p:cNvSpPr/>
            <p:nvPr/>
          </p:nvSpPr>
          <p:spPr>
            <a:xfrm>
              <a:off x="4288078" y="5464125"/>
              <a:ext cx="2208211" cy="666753"/>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設定停用：當年無法自題庫選出</a:t>
              </a:r>
            </a:p>
          </p:txBody>
        </p:sp>
        <p:cxnSp>
          <p:nvCxnSpPr>
            <p:cNvPr id="31" name="直線單箭頭接點 136"/>
            <p:cNvCxnSpPr/>
            <p:nvPr/>
          </p:nvCxnSpPr>
          <p:spPr>
            <a:xfrm rot="19500000">
              <a:off x="7290065" y="4371929"/>
              <a:ext cx="0" cy="1165229"/>
            </a:xfrm>
            <a:prstGeom prst="straightConnector1">
              <a:avLst/>
            </a:prstGeom>
            <a:noFill/>
            <a:ln w="19046" cap="flat">
              <a:solidFill>
                <a:srgbClr val="000000"/>
              </a:solidFill>
              <a:prstDash val="solid"/>
              <a:miter/>
              <a:tailEnd type="arrow"/>
            </a:ln>
          </p:spPr>
        </p:cxnSp>
        <p:sp>
          <p:nvSpPr>
            <p:cNvPr id="32" name="矩形 137"/>
            <p:cNvSpPr/>
            <p:nvPr/>
          </p:nvSpPr>
          <p:spPr>
            <a:xfrm>
              <a:off x="6686796" y="5464125"/>
              <a:ext cx="2208211" cy="1044573"/>
            </a:xfrm>
            <a:prstGeom prst="rect">
              <a:avLst/>
            </a:prstGeom>
            <a:noFill/>
            <a:ln w="19046" cap="flat">
              <a:solidFill>
                <a:srgbClr val="000000"/>
              </a:solidFill>
              <a:prstDash val="solid"/>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650">
                  <a:solidFill>
                    <a:srgbClr val="000000"/>
                  </a:solidFill>
                  <a:latin typeface="標楷體" pitchFamily="65"/>
                  <a:ea typeface="標楷體" pitchFamily="65"/>
                </a:rPr>
                <a:t>有機會從題庫中抽選出來，成為當年度會考試題</a:t>
              </a:r>
            </a:p>
          </p:txBody>
        </p:sp>
        <p:sp>
          <p:nvSpPr>
            <p:cNvPr id="33" name="矩形 138"/>
            <p:cNvSpPr/>
            <p:nvPr/>
          </p:nvSpPr>
          <p:spPr>
            <a:xfrm>
              <a:off x="3972171" y="4576718"/>
              <a:ext cx="1719264" cy="666753"/>
            </a:xfrm>
            <a:prstGeom prst="rect">
              <a:avLst/>
            </a:prstGeom>
            <a:noFill/>
            <a:ln cap="flat">
              <a:noFill/>
              <a:prstDash val="solid"/>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500">
                  <a:solidFill>
                    <a:srgbClr val="376092"/>
                  </a:solidFill>
                  <a:latin typeface="標楷體" pitchFamily="65"/>
                  <a:ea typeface="標楷體" pitchFamily="65"/>
                </a:rPr>
                <a:t>試題不符合</a:t>
              </a:r>
              <a:endParaRPr lang="en-US" sz="1500">
                <a:solidFill>
                  <a:srgbClr val="376092"/>
                </a:solidFill>
                <a:latin typeface="標楷體" pitchFamily="65"/>
                <a:ea typeface="標楷體" pitchFamily="65"/>
              </a:endParaRPr>
            </a:p>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500">
                  <a:solidFill>
                    <a:srgbClr val="376092"/>
                  </a:solidFill>
                  <a:latin typeface="標楷體" pitchFamily="65"/>
                  <a:ea typeface="標楷體" pitchFamily="65"/>
                </a:rPr>
                <a:t>版本檢核</a:t>
              </a:r>
            </a:p>
          </p:txBody>
        </p:sp>
        <p:sp>
          <p:nvSpPr>
            <p:cNvPr id="34" name="矩形 139"/>
            <p:cNvSpPr/>
            <p:nvPr/>
          </p:nvSpPr>
          <p:spPr>
            <a:xfrm>
              <a:off x="7229721" y="4576718"/>
              <a:ext cx="1720845" cy="666753"/>
            </a:xfrm>
            <a:prstGeom prst="rect">
              <a:avLst/>
            </a:prstGeom>
            <a:noFill/>
            <a:ln cap="flat">
              <a:noFill/>
              <a:prstDash val="solid"/>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500">
                  <a:solidFill>
                    <a:srgbClr val="376092"/>
                  </a:solidFill>
                  <a:latin typeface="標楷體" pitchFamily="65"/>
                  <a:ea typeface="標楷體" pitchFamily="65"/>
                </a:rPr>
                <a:t>試題符合</a:t>
              </a:r>
              <a:endParaRPr lang="en-US" sz="1500">
                <a:solidFill>
                  <a:srgbClr val="376092"/>
                </a:solidFill>
                <a:latin typeface="標楷體" pitchFamily="65"/>
                <a:ea typeface="標楷體" pitchFamily="65"/>
              </a:endParaRPr>
            </a:p>
            <a:p>
              <a:pPr algn="ctr" defTabSz="685800" fontAlgn="auto" hangingPunct="0">
                <a:spcBef>
                  <a:spcPts val="0"/>
                </a:spcBef>
                <a:spcAft>
                  <a:spcPts val="0"/>
                </a:spcAft>
                <a:defRPr sz="1800" b="0" i="0" u="none" strike="noStrike" kern="0" cap="none" spc="0" baseline="0">
                  <a:solidFill>
                    <a:srgbClr val="000000"/>
                  </a:solidFill>
                  <a:uFillTx/>
                </a:defRPr>
              </a:pPr>
              <a:r>
                <a:rPr lang="zh-TW" altLang="en-US" sz="1500">
                  <a:solidFill>
                    <a:srgbClr val="376092"/>
                  </a:solidFill>
                  <a:latin typeface="標楷體" pitchFamily="65"/>
                  <a:ea typeface="標楷體" pitchFamily="65"/>
                </a:rPr>
                <a:t>版本檢核</a:t>
              </a:r>
            </a:p>
          </p:txBody>
        </p:sp>
      </p:grpSp>
      <p:grpSp>
        <p:nvGrpSpPr>
          <p:cNvPr id="35" name="群組 1"/>
          <p:cNvGrpSpPr/>
          <p:nvPr/>
        </p:nvGrpSpPr>
        <p:grpSpPr>
          <a:xfrm>
            <a:off x="1682535" y="1148921"/>
            <a:ext cx="5085166" cy="4644621"/>
            <a:chOff x="2243379" y="388894"/>
            <a:chExt cx="6780221" cy="6192828"/>
          </a:xfrm>
        </p:grpSpPr>
        <p:sp>
          <p:nvSpPr>
            <p:cNvPr id="36" name="矩形 13336"/>
            <p:cNvSpPr/>
            <p:nvPr/>
          </p:nvSpPr>
          <p:spPr>
            <a:xfrm>
              <a:off x="3972171" y="676226"/>
              <a:ext cx="5051429" cy="5905496"/>
            </a:xfrm>
            <a:prstGeom prst="rect">
              <a:avLst/>
            </a:prstGeom>
            <a:noFill/>
            <a:ln w="25402" cap="flat">
              <a:solidFill>
                <a:srgbClr val="385D8A"/>
              </a:solidFill>
              <a:custDash>
                <a:ds d="299961" sp="299961"/>
              </a:custDash>
              <a:miter/>
            </a:ln>
          </p:spPr>
          <p:txBody>
            <a:bodyPr vert="horz" wrap="square" lIns="68580" tIns="34290" rIns="68580" bIns="34290" anchor="ctr" anchorCtr="1" compatLnSpc="1">
              <a:noAutofit/>
            </a:bodyPr>
            <a:lstStyle/>
            <a:p>
              <a:pPr algn="ctr" defTabSz="685800" fontAlgn="auto" hangingPunct="0">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sp>
          <p:nvSpPr>
            <p:cNvPr id="37" name="Text Box 17"/>
            <p:cNvSpPr txBox="1"/>
            <p:nvPr/>
          </p:nvSpPr>
          <p:spPr>
            <a:xfrm>
              <a:off x="4972296" y="388894"/>
              <a:ext cx="2960691" cy="461665"/>
            </a:xfrm>
            <a:prstGeom prst="rect">
              <a:avLst/>
            </a:prstGeom>
            <a:solidFill>
              <a:srgbClr val="FAC090"/>
            </a:solidFill>
            <a:ln cap="flat">
              <a:noFill/>
            </a:ln>
          </p:spPr>
          <p:txBody>
            <a:bodyPr vert="horz" wrap="square" lIns="68580" tIns="34290" rIns="68580" bIns="34290" anchor="t" anchorCtr="0" compatLnSpc="1">
              <a:spAutoFit/>
            </a:bodyPr>
            <a:lstStyle/>
            <a:p>
              <a:pPr defTabSz="685800" fontAlgn="auto" hangingPunct="0">
                <a:spcBef>
                  <a:spcPts val="1050"/>
                </a:spcBef>
                <a:spcAft>
                  <a:spcPts val="0"/>
                </a:spcAft>
                <a:defRPr sz="1800" b="0" i="0" u="none" strike="noStrike" kern="0" cap="none" spc="0" baseline="0">
                  <a:solidFill>
                    <a:srgbClr val="000000"/>
                  </a:solidFill>
                  <a:uFillTx/>
                </a:defRPr>
              </a:pPr>
              <a:r>
                <a:rPr lang="zh-TW" altLang="en-US" b="1">
                  <a:solidFill>
                    <a:srgbClr val="C00000"/>
                  </a:solidFill>
                  <a:latin typeface="微軟正黑體" pitchFamily="34"/>
                  <a:ea typeface="微軟正黑體" pitchFamily="34"/>
                </a:rPr>
                <a:t>入闈前版本檢核作業</a:t>
              </a:r>
            </a:p>
          </p:txBody>
        </p:sp>
        <p:cxnSp>
          <p:nvCxnSpPr>
            <p:cNvPr id="38" name="直線單箭頭接點 13338"/>
            <p:cNvCxnSpPr/>
            <p:nvPr/>
          </p:nvCxnSpPr>
          <p:spPr>
            <a:xfrm flipH="1">
              <a:off x="2243379" y="6005468"/>
              <a:ext cx="1728792" cy="0"/>
            </a:xfrm>
            <a:prstGeom prst="straightConnector1">
              <a:avLst/>
            </a:prstGeom>
            <a:noFill/>
            <a:ln w="25402" cap="flat">
              <a:solidFill>
                <a:srgbClr val="1F497D"/>
              </a:solidFill>
              <a:custDash>
                <a:ds d="299961" sp="299961"/>
              </a:custDash>
              <a:miter/>
              <a:tailEnd type="arrow"/>
            </a:ln>
          </p:spPr>
        </p:cxnSp>
      </p:grpSp>
      <p:sp>
        <p:nvSpPr>
          <p:cNvPr id="39" name="圓角矩形 42"/>
          <p:cNvSpPr/>
          <p:nvPr/>
        </p:nvSpPr>
        <p:spPr>
          <a:xfrm>
            <a:off x="5949739" y="2211917"/>
            <a:ext cx="2925698" cy="154804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03864">
              <a:alpha val="70000"/>
            </a:srgbClr>
          </a:solidFill>
          <a:ln cap="flat">
            <a:noFill/>
            <a:prstDash val="solid"/>
          </a:ln>
        </p:spPr>
        <p:txBody>
          <a:bodyPr vert="horz" wrap="square" lIns="68580" tIns="34290" rIns="68580" bIns="34290" anchor="ctr" anchorCtr="0" compatLnSpc="1">
            <a:noAutofit/>
          </a:bodyPr>
          <a:lstStyle/>
          <a:p>
            <a:pPr algn="just" defTabSz="685800" fontAlgn="auto">
              <a:spcBef>
                <a:spcPts val="0"/>
              </a:spcBef>
              <a:spcAft>
                <a:spcPts val="0"/>
              </a:spcAft>
              <a:defRPr sz="1800" b="0" i="0" u="none" strike="noStrike" kern="0" cap="none" spc="0" baseline="0">
                <a:solidFill>
                  <a:srgbClr val="000000"/>
                </a:solidFill>
                <a:uFillTx/>
              </a:defRPr>
            </a:pPr>
            <a:r>
              <a:rPr lang="zh-TW" altLang="en-US" b="1">
                <a:solidFill>
                  <a:srgbClr val="FFFF99"/>
                </a:solidFill>
                <a:effectLst>
                  <a:outerShdw dist="38096" dir="2700000">
                    <a:srgbClr val="000000"/>
                  </a:outerShdw>
                </a:effectLst>
                <a:latin typeface="微軟正黑體" pitchFamily="34"/>
                <a:ea typeface="微軟正黑體" pitchFamily="34"/>
                <a:cs typeface="Times New Roman" pitchFamily="18"/>
              </a:rPr>
              <a:t>考綱不考本</a:t>
            </a:r>
            <a:r>
              <a:rPr lang="zh-TW" altLang="en-US">
                <a:solidFill>
                  <a:srgbClr val="FFFF99"/>
                </a:solidFill>
                <a:effectLst>
                  <a:outerShdw dist="38096" dir="2700000">
                    <a:srgbClr val="000000"/>
                  </a:outerShdw>
                </a:effectLst>
                <a:latin typeface="微軟正黑體" pitchFamily="34"/>
                <a:ea typeface="微軟正黑體" pitchFamily="34"/>
                <a:cs typeface="Times New Roman" pitchFamily="18"/>
              </a:rPr>
              <a:t>：</a:t>
            </a:r>
            <a:endParaRPr lang="en-US">
              <a:solidFill>
                <a:srgbClr val="FFFF99"/>
              </a:solidFill>
              <a:effectLst>
                <a:outerShdw dist="38096" dir="2700000">
                  <a:srgbClr val="000000"/>
                </a:outerShdw>
              </a:effectLst>
              <a:latin typeface="微軟正黑體" pitchFamily="34"/>
              <a:ea typeface="微軟正黑體" pitchFamily="34"/>
              <a:cs typeface="Times New Roman" pitchFamily="18"/>
            </a:endParaRPr>
          </a:p>
          <a:p>
            <a:pPr algn="just" defTabSz="685800" fontAlgn="auto">
              <a:spcBef>
                <a:spcPts val="0"/>
              </a:spcBef>
              <a:spcAft>
                <a:spcPts val="0"/>
              </a:spcAft>
              <a:defRPr sz="1800" b="0" i="0" u="none" strike="noStrike" kern="0" cap="none" spc="0" baseline="0">
                <a:solidFill>
                  <a:srgbClr val="000000"/>
                </a:solidFill>
                <a:uFillTx/>
              </a:defRPr>
            </a:pPr>
            <a:r>
              <a:rPr lang="zh-TW" altLang="en-US">
                <a:solidFill>
                  <a:srgbClr val="FFFFFF"/>
                </a:solidFill>
                <a:effectLst>
                  <a:outerShdw dist="38096" dir="2700000">
                    <a:srgbClr val="000000"/>
                  </a:outerShdw>
                </a:effectLst>
                <a:latin typeface="微軟正黑體" pitchFamily="34"/>
                <a:ea typeface="微軟正黑體" pitchFamily="34"/>
                <a:cs typeface="Times New Roman" pitchFamily="18"/>
              </a:rPr>
              <a:t>無論使用哪一版本教材，只要能融會貫通，並習得能力，皆足以作答國中教育會考試題。</a:t>
            </a:r>
            <a:endParaRPr lang="en-US">
              <a:solidFill>
                <a:srgbClr val="FFFFFF"/>
              </a:solidFill>
              <a:effectLst>
                <a:outerShdw dist="38096" dir="2700000">
                  <a:srgbClr val="000000"/>
                </a:outerShdw>
              </a:effectLst>
              <a:latin typeface="微軟正黑體" pitchFamily="34"/>
              <a:ea typeface="微軟正黑體" pitchFamily="34"/>
            </a:endParaRPr>
          </a:p>
        </p:txBody>
      </p:sp>
    </p:spTree>
    <p:extLst>
      <p:ext uri="{BB962C8B-B14F-4D97-AF65-F5344CB8AC3E}">
        <p14:creationId xmlns:p14="http://schemas.microsoft.com/office/powerpoint/2010/main" val="263331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ppt_x</p:attrName>
                                        </p:attrNameLst>
                                      </p:cBhvr>
                                      <p:tavLst>
                                        <p:tav tm="0">
                                          <p:val>
                                            <p:strVal val="1+#ppt_w/2"/>
                                          </p:val>
                                        </p:tav>
                                        <p:tav tm="100000">
                                          <p:val>
                                            <p:strVal val="#ppt_x"/>
                                          </p:val>
                                        </p:tav>
                                      </p:tavLst>
                                    </p:anim>
                                    <p:anim calcmode="lin" valueType="num">
                                      <p:cBhvr>
                                        <p:cTn id="8"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接點 10">
            <a:extLst>
              <a:ext uri="{FF2B5EF4-FFF2-40B4-BE49-F238E27FC236}">
                <a16:creationId xmlns:a16="http://schemas.microsoft.com/office/drawing/2014/main" id="{530CB183-2F24-4FC2-BBCB-C9C3C8C10E6D}"/>
              </a:ext>
            </a:extLst>
          </p:cNvPr>
          <p:cNvCxnSpPr>
            <a:cxnSpLocks/>
          </p:cNvCxnSpPr>
          <p:nvPr/>
        </p:nvCxnSpPr>
        <p:spPr>
          <a:xfrm>
            <a:off x="0" y="1479079"/>
            <a:ext cx="8471271" cy="2290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50" name="圖案 49">
            <a:extLst>
              <a:ext uri="{FF2B5EF4-FFF2-40B4-BE49-F238E27FC236}">
                <a16:creationId xmlns:a16="http://schemas.microsoft.com/office/drawing/2014/main" id="{33EADBAD-FF93-49B5-BD7C-DE76CDEF597E}"/>
              </a:ext>
            </a:extLst>
          </p:cNvPr>
          <p:cNvSpPr/>
          <p:nvPr/>
        </p:nvSpPr>
        <p:spPr>
          <a:xfrm rot="21170097">
            <a:off x="-287099" y="1034897"/>
            <a:ext cx="9691474" cy="5292112"/>
          </a:xfrm>
          <a:prstGeom prst="swooshArrow">
            <a:avLst>
              <a:gd name="adj1" fmla="val 25000"/>
              <a:gd name="adj2" fmla="val 25000"/>
            </a:avLst>
          </a:prstGeom>
          <a:scene3d>
            <a:camera prst="orthographicFront">
              <a:rot lat="0" lon="0" rev="0"/>
            </a:camera>
            <a:lightRig rig="contrasting" dir="t">
              <a:rot lat="0" lon="0" rev="1200000"/>
            </a:lightRig>
          </a:scene3d>
          <a:sp3d z="-300000" prstMaterial="plastic"/>
        </p:spPr>
        <p:style>
          <a:lnRef idx="1">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pic>
        <p:nvPicPr>
          <p:cNvPr id="12" name="圖片 11">
            <a:extLst>
              <a:ext uri="{FF2B5EF4-FFF2-40B4-BE49-F238E27FC236}">
                <a16:creationId xmlns:a16="http://schemas.microsoft.com/office/drawing/2014/main" id="{66FCF734-A038-484F-9270-7CCF66FDB031}"/>
              </a:ext>
            </a:extLst>
          </p:cNvPr>
          <p:cNvPicPr>
            <a:picLocks noChangeAspect="1"/>
          </p:cNvPicPr>
          <p:nvPr/>
        </p:nvPicPr>
        <p:blipFill rotWithShape="1">
          <a:blip r:embed="rId3">
            <a:extLst>
              <a:ext uri="{28A0092B-C50C-407E-A947-70E740481C1C}">
                <a14:useLocalDpi xmlns:a14="http://schemas.microsoft.com/office/drawing/2010/main" val="0"/>
              </a:ext>
            </a:extLst>
          </a:blip>
          <a:srcRect l="29645" t="9227" r="19395" b="5255"/>
          <a:stretch/>
        </p:blipFill>
        <p:spPr>
          <a:xfrm>
            <a:off x="3347864" y="4463506"/>
            <a:ext cx="988700" cy="668644"/>
          </a:xfrm>
          <a:prstGeom prst="rect">
            <a:avLst/>
          </a:prstGeom>
        </p:spPr>
      </p:pic>
      <p:sp>
        <p:nvSpPr>
          <p:cNvPr id="38" name="文字方塊 37">
            <a:extLst>
              <a:ext uri="{FF2B5EF4-FFF2-40B4-BE49-F238E27FC236}">
                <a16:creationId xmlns:a16="http://schemas.microsoft.com/office/drawing/2014/main" id="{914762DF-2830-488C-A7EF-FAAE4F7C76A5}"/>
              </a:ext>
            </a:extLst>
          </p:cNvPr>
          <p:cNvSpPr txBox="1"/>
          <p:nvPr/>
        </p:nvSpPr>
        <p:spPr>
          <a:xfrm>
            <a:off x="3192286" y="3054985"/>
            <a:ext cx="1519561" cy="830997"/>
          </a:xfrm>
          <a:prstGeom prst="rect">
            <a:avLst/>
          </a:prstGeom>
          <a:noFill/>
        </p:spPr>
        <p:txBody>
          <a:bodyPr wrap="square" rtlCol="0">
            <a:spAutoFit/>
          </a:bodyPr>
          <a:lstStyle/>
          <a:p>
            <a:r>
              <a:rPr lang="zh-TW" altLang="en-US" sz="4800" b="1" i="1" dirty="0">
                <a:solidFill>
                  <a:srgbClr val="FF0000"/>
                </a:solidFill>
                <a:latin typeface="標楷體" panose="03000509000000000000" pitchFamily="65" charset="-120"/>
                <a:ea typeface="標楷體" panose="03000509000000000000" pitchFamily="65" charset="-120"/>
                <a:cs typeface="+mj-cs"/>
              </a:rPr>
              <a:t>專注</a:t>
            </a:r>
          </a:p>
        </p:txBody>
      </p:sp>
      <p:pic>
        <p:nvPicPr>
          <p:cNvPr id="41" name="圖片 40">
            <a:extLst>
              <a:ext uri="{FF2B5EF4-FFF2-40B4-BE49-F238E27FC236}">
                <a16:creationId xmlns:a16="http://schemas.microsoft.com/office/drawing/2014/main" id="{B6A5ABE7-8FC1-4757-A9B8-DDE27A98E8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639" y="3255512"/>
            <a:ext cx="820677" cy="706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圖片 42">
            <a:extLst>
              <a:ext uri="{FF2B5EF4-FFF2-40B4-BE49-F238E27FC236}">
                <a16:creationId xmlns:a16="http://schemas.microsoft.com/office/drawing/2014/main" id="{3810D56F-B001-43F5-B40E-C2518E2DC0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5416" y="3266549"/>
            <a:ext cx="700685" cy="694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圖片 44">
            <a:extLst>
              <a:ext uri="{FF2B5EF4-FFF2-40B4-BE49-F238E27FC236}">
                <a16:creationId xmlns:a16="http://schemas.microsoft.com/office/drawing/2014/main" id="{C36EFD4C-FF44-4021-8258-DC1D429F9BA8}"/>
              </a:ext>
            </a:extLst>
          </p:cNvPr>
          <p:cNvPicPr>
            <a:picLocks noChangeAspect="1"/>
          </p:cNvPicPr>
          <p:nvPr/>
        </p:nvPicPr>
        <p:blipFill rotWithShape="1">
          <a:blip r:embed="rId6">
            <a:extLst>
              <a:ext uri="{28A0092B-C50C-407E-A947-70E740481C1C}">
                <a14:useLocalDpi xmlns:a14="http://schemas.microsoft.com/office/drawing/2010/main" val="0"/>
              </a:ext>
            </a:extLst>
          </a:blip>
          <a:srcRect l="59278" t="35269" r="7560" b="11009"/>
          <a:stretch/>
        </p:blipFill>
        <p:spPr>
          <a:xfrm>
            <a:off x="6929131" y="3254850"/>
            <a:ext cx="862088" cy="706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 name="圖片 50">
            <a:extLst>
              <a:ext uri="{FF2B5EF4-FFF2-40B4-BE49-F238E27FC236}">
                <a16:creationId xmlns:a16="http://schemas.microsoft.com/office/drawing/2014/main" id="{F861029D-AC75-407E-9E23-2BC12CCED0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44" b="46662"/>
          <a:stretch/>
        </p:blipFill>
        <p:spPr>
          <a:xfrm>
            <a:off x="4701055" y="4432375"/>
            <a:ext cx="955219" cy="699775"/>
          </a:xfrm>
          <a:prstGeom prst="rect">
            <a:avLst/>
          </a:prstGeom>
        </p:spPr>
      </p:pic>
      <p:sp>
        <p:nvSpPr>
          <p:cNvPr id="52" name="Rectangle 2">
            <a:extLst>
              <a:ext uri="{FF2B5EF4-FFF2-40B4-BE49-F238E27FC236}">
                <a16:creationId xmlns:a16="http://schemas.microsoft.com/office/drawing/2014/main" id="{706203A7-06D2-4626-A3CF-21FD580083FE}"/>
              </a:ext>
            </a:extLst>
          </p:cNvPr>
          <p:cNvSpPr txBox="1">
            <a:spLocks noChangeArrowheads="1"/>
          </p:cNvSpPr>
          <p:nvPr/>
        </p:nvSpPr>
        <p:spPr bwMode="auto">
          <a:xfrm>
            <a:off x="3255826" y="5099529"/>
            <a:ext cx="1262984" cy="69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accent1">
                    <a:lumMod val="75000"/>
                  </a:schemeClr>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pPr algn="l" eaLnBrk="1" hangingPunct="1"/>
            <a:r>
              <a:rPr lang="zh-TW" altLang="en-US" sz="2000" b="0" dirty="0">
                <a:solidFill>
                  <a:schemeClr val="tx1">
                    <a:lumMod val="65000"/>
                    <a:lumOff val="35000"/>
                  </a:schemeClr>
                </a:solidFill>
                <a:latin typeface="標楷體" panose="03000509000000000000" pitchFamily="65" charset="-120"/>
                <a:ea typeface="標楷體" panose="03000509000000000000" pitchFamily="65" charset="-120"/>
              </a:rPr>
              <a:t>評量分析</a:t>
            </a:r>
            <a:endParaRPr lang="en-US" altLang="zh-TW" sz="2000" b="0" dirty="0">
              <a:solidFill>
                <a:schemeClr val="tx1">
                  <a:lumMod val="65000"/>
                  <a:lumOff val="35000"/>
                </a:schemeClr>
              </a:solidFill>
              <a:latin typeface="標楷體" panose="03000509000000000000" pitchFamily="65" charset="-120"/>
              <a:ea typeface="標楷體" panose="03000509000000000000" pitchFamily="65" charset="-120"/>
            </a:endParaRPr>
          </a:p>
        </p:txBody>
      </p:sp>
      <p:sp>
        <p:nvSpPr>
          <p:cNvPr id="30" name="Rectangle 2">
            <a:extLst>
              <a:ext uri="{FF2B5EF4-FFF2-40B4-BE49-F238E27FC236}">
                <a16:creationId xmlns:a16="http://schemas.microsoft.com/office/drawing/2014/main" id="{4B9FB6AB-4AA3-45A1-BDEE-76D0308E2F57}"/>
              </a:ext>
            </a:extLst>
          </p:cNvPr>
          <p:cNvSpPr txBox="1">
            <a:spLocks noChangeArrowheads="1"/>
          </p:cNvSpPr>
          <p:nvPr/>
        </p:nvSpPr>
        <p:spPr bwMode="auto">
          <a:xfrm>
            <a:off x="1381713" y="4374895"/>
            <a:ext cx="5384388"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accent1">
                    <a:lumMod val="75000"/>
                  </a:schemeClr>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pPr algn="l" eaLnBrk="1" hangingPunct="1"/>
            <a:r>
              <a:rPr lang="zh-TW" altLang="en-US" sz="4800" i="1" dirty="0">
                <a:solidFill>
                  <a:srgbClr val="FF0000"/>
                </a:solidFill>
                <a:latin typeface="標楷體" panose="03000509000000000000" pitchFamily="65" charset="-120"/>
                <a:ea typeface="標楷體" panose="03000509000000000000" pitchFamily="65" charset="-120"/>
              </a:rPr>
              <a:t>統整</a:t>
            </a:r>
            <a:endParaRPr lang="en-US" altLang="zh-TW" sz="4800" i="1" dirty="0">
              <a:solidFill>
                <a:srgbClr val="FF0000"/>
              </a:solidFill>
              <a:latin typeface="標楷體" panose="03000509000000000000" pitchFamily="65" charset="-120"/>
              <a:ea typeface="標楷體" panose="03000509000000000000" pitchFamily="65" charset="-120"/>
            </a:endParaRPr>
          </a:p>
        </p:txBody>
      </p:sp>
      <p:sp>
        <p:nvSpPr>
          <p:cNvPr id="33" name="Rectangle 2">
            <a:extLst>
              <a:ext uri="{FF2B5EF4-FFF2-40B4-BE49-F238E27FC236}">
                <a16:creationId xmlns:a16="http://schemas.microsoft.com/office/drawing/2014/main" id="{E8B1C3AC-8ECA-45D5-9C2D-3731517BE123}"/>
              </a:ext>
            </a:extLst>
          </p:cNvPr>
          <p:cNvSpPr txBox="1">
            <a:spLocks noChangeArrowheads="1"/>
          </p:cNvSpPr>
          <p:nvPr/>
        </p:nvSpPr>
        <p:spPr bwMode="auto">
          <a:xfrm>
            <a:off x="7776916" y="3546523"/>
            <a:ext cx="1127711" cy="56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accent1">
                    <a:lumMod val="75000"/>
                  </a:schemeClr>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pPr algn="l" eaLnBrk="1" hangingPunct="1"/>
            <a:r>
              <a:rPr lang="zh-TW" altLang="en-US" sz="2400" b="0" dirty="0">
                <a:solidFill>
                  <a:srgbClr val="FF0000"/>
                </a:solidFill>
                <a:latin typeface="標楷體" panose="03000509000000000000" pitchFamily="65" charset="-120"/>
                <a:ea typeface="標楷體" panose="03000509000000000000" pitchFamily="65" charset="-120"/>
              </a:rPr>
              <a:t>氛圍</a:t>
            </a:r>
            <a:endParaRPr lang="en-US" altLang="zh-TW" sz="2400" b="0" dirty="0">
              <a:solidFill>
                <a:srgbClr val="FF0000"/>
              </a:solidFill>
              <a:latin typeface="標楷體" panose="03000509000000000000" pitchFamily="65" charset="-120"/>
              <a:ea typeface="標楷體" panose="03000509000000000000" pitchFamily="65" charset="-120"/>
            </a:endParaRPr>
          </a:p>
        </p:txBody>
      </p:sp>
      <p:sp>
        <p:nvSpPr>
          <p:cNvPr id="42" name="Rectangle 2">
            <a:extLst>
              <a:ext uri="{FF2B5EF4-FFF2-40B4-BE49-F238E27FC236}">
                <a16:creationId xmlns:a16="http://schemas.microsoft.com/office/drawing/2014/main" id="{2B2EAAF2-206C-4E19-9BA7-B67803B94976}"/>
              </a:ext>
            </a:extLst>
          </p:cNvPr>
          <p:cNvSpPr txBox="1">
            <a:spLocks noChangeArrowheads="1"/>
          </p:cNvSpPr>
          <p:nvPr/>
        </p:nvSpPr>
        <p:spPr bwMode="auto">
          <a:xfrm>
            <a:off x="2958853" y="5357924"/>
            <a:ext cx="6213126" cy="114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accent1">
                    <a:lumMod val="75000"/>
                  </a:schemeClr>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pPr algn="l" eaLnBrk="1" hangingPunct="1"/>
            <a:r>
              <a:rPr lang="zh-TW" altLang="en-US" sz="3600" i="1" dirty="0">
                <a:solidFill>
                  <a:schemeClr val="accent6">
                    <a:lumMod val="75000"/>
                  </a:schemeClr>
                </a:solidFill>
                <a:latin typeface="標楷體" panose="03000509000000000000" pitchFamily="65" charset="-120"/>
                <a:ea typeface="標楷體" panose="03000509000000000000" pitchFamily="65" charset="-120"/>
              </a:rPr>
              <a:t>吸收</a:t>
            </a:r>
            <a:r>
              <a:rPr lang="en-US" altLang="zh-TW" sz="3600" i="1" dirty="0">
                <a:solidFill>
                  <a:schemeClr val="accent6">
                    <a:lumMod val="75000"/>
                  </a:schemeClr>
                </a:solidFill>
                <a:latin typeface="標楷體" panose="03000509000000000000" pitchFamily="65" charset="-120"/>
                <a:ea typeface="標楷體" panose="03000509000000000000" pitchFamily="65" charset="-120"/>
              </a:rPr>
              <a:t>→</a:t>
            </a:r>
            <a:r>
              <a:rPr lang="zh-TW" altLang="en-US" sz="3600" i="1" dirty="0">
                <a:solidFill>
                  <a:schemeClr val="accent6">
                    <a:lumMod val="75000"/>
                  </a:schemeClr>
                </a:solidFill>
                <a:latin typeface="標楷體" panose="03000509000000000000" pitchFamily="65" charset="-120"/>
                <a:ea typeface="標楷體" panose="03000509000000000000" pitchFamily="65" charset="-120"/>
              </a:rPr>
              <a:t>梳理</a:t>
            </a:r>
            <a:r>
              <a:rPr lang="en-US" altLang="zh-TW" sz="3600" i="1" dirty="0">
                <a:solidFill>
                  <a:schemeClr val="accent6">
                    <a:lumMod val="75000"/>
                  </a:schemeClr>
                </a:solidFill>
                <a:latin typeface="標楷體" panose="03000509000000000000" pitchFamily="65" charset="-120"/>
                <a:ea typeface="標楷體" panose="03000509000000000000" pitchFamily="65" charset="-120"/>
              </a:rPr>
              <a:t>→</a:t>
            </a:r>
            <a:r>
              <a:rPr lang="zh-TW" altLang="en-US" sz="3600" i="1" dirty="0">
                <a:solidFill>
                  <a:schemeClr val="accent6">
                    <a:lumMod val="75000"/>
                  </a:schemeClr>
                </a:solidFill>
                <a:latin typeface="標楷體" panose="03000509000000000000" pitchFamily="65" charset="-120"/>
                <a:ea typeface="標楷體" panose="03000509000000000000" pitchFamily="65" charset="-120"/>
              </a:rPr>
              <a:t>理解</a:t>
            </a:r>
            <a:r>
              <a:rPr lang="en-US" altLang="zh-TW" sz="3600" i="1" dirty="0">
                <a:solidFill>
                  <a:schemeClr val="accent6">
                    <a:lumMod val="75000"/>
                  </a:schemeClr>
                </a:solidFill>
                <a:latin typeface="標楷體" panose="03000509000000000000" pitchFamily="65" charset="-120"/>
                <a:ea typeface="標楷體" panose="03000509000000000000" pitchFamily="65" charset="-120"/>
              </a:rPr>
              <a:t>→</a:t>
            </a:r>
            <a:r>
              <a:rPr lang="zh-TW" altLang="en-US" sz="3600" i="1" dirty="0">
                <a:solidFill>
                  <a:schemeClr val="accent6">
                    <a:lumMod val="75000"/>
                  </a:schemeClr>
                </a:solidFill>
                <a:latin typeface="標楷體" panose="03000509000000000000" pitchFamily="65" charset="-120"/>
                <a:ea typeface="標楷體" panose="03000509000000000000" pitchFamily="65" charset="-120"/>
              </a:rPr>
              <a:t>統整</a:t>
            </a:r>
            <a:endParaRPr lang="en-US" altLang="zh-TW" sz="3600" i="1" dirty="0">
              <a:solidFill>
                <a:schemeClr val="accent6">
                  <a:lumMod val="75000"/>
                </a:schemeClr>
              </a:solidFill>
              <a:latin typeface="標楷體" panose="03000509000000000000" pitchFamily="65" charset="-120"/>
              <a:ea typeface="標楷體" panose="03000509000000000000" pitchFamily="65" charset="-120"/>
            </a:endParaRPr>
          </a:p>
        </p:txBody>
      </p:sp>
      <p:sp>
        <p:nvSpPr>
          <p:cNvPr id="55" name="文字方塊 54">
            <a:extLst>
              <a:ext uri="{FF2B5EF4-FFF2-40B4-BE49-F238E27FC236}">
                <a16:creationId xmlns:a16="http://schemas.microsoft.com/office/drawing/2014/main" id="{A9093C84-08B9-4D31-83DF-14F6C2948C16}"/>
              </a:ext>
            </a:extLst>
          </p:cNvPr>
          <p:cNvSpPr txBox="1"/>
          <p:nvPr/>
        </p:nvSpPr>
        <p:spPr>
          <a:xfrm>
            <a:off x="755576" y="709638"/>
            <a:ext cx="6931667" cy="769441"/>
          </a:xfrm>
          <a:prstGeom prst="rect">
            <a:avLst/>
          </a:prstGeom>
          <a:noFill/>
        </p:spPr>
        <p:txBody>
          <a:bodyPr wrap="square" rtlCol="0">
            <a:spAutoFit/>
          </a:bodyPr>
          <a:lstStyle/>
          <a:p>
            <a:r>
              <a:rPr lang="zh-TW" altLang="en-US" sz="4400" b="1" dirty="0">
                <a:solidFill>
                  <a:srgbClr val="0000FF"/>
                </a:solidFill>
                <a:latin typeface="微軟正黑體" pitchFamily="34" charset="-120"/>
                <a:ea typeface="微軟正黑體" pitchFamily="34" charset="-120"/>
                <a:cs typeface="+mj-cs"/>
              </a:rPr>
              <a:t>晚自習</a:t>
            </a:r>
            <a:r>
              <a:rPr lang="en-US" altLang="zh-TW" sz="4400" b="1" dirty="0">
                <a:solidFill>
                  <a:srgbClr val="0000FF"/>
                </a:solidFill>
                <a:latin typeface="微軟正黑體" pitchFamily="34" charset="-120"/>
                <a:ea typeface="微軟正黑體" pitchFamily="34" charset="-120"/>
                <a:cs typeface="+mj-cs"/>
              </a:rPr>
              <a:t>&amp;</a:t>
            </a:r>
            <a:r>
              <a:rPr lang="zh-TW" altLang="en-US" sz="4400" b="1" dirty="0">
                <a:solidFill>
                  <a:srgbClr val="0000FF"/>
                </a:solidFill>
                <a:latin typeface="微軟正黑體" pitchFamily="34" charset="-120"/>
                <a:ea typeface="微軟正黑體" pitchFamily="34" charset="-120"/>
                <a:cs typeface="+mj-cs"/>
              </a:rPr>
              <a:t>假日自習</a:t>
            </a:r>
            <a:r>
              <a:rPr lang="en-US" altLang="zh-TW" sz="3200" b="1" dirty="0">
                <a:solidFill>
                  <a:srgbClr val="FF0000"/>
                </a:solidFill>
                <a:latin typeface="微軟正黑體" pitchFamily="34" charset="-120"/>
                <a:ea typeface="微軟正黑體" pitchFamily="34" charset="-120"/>
                <a:cs typeface="+mj-cs"/>
              </a:rPr>
              <a:t>(10/12</a:t>
            </a:r>
            <a:r>
              <a:rPr lang="zh-TW" altLang="en-US" sz="3200" b="1" dirty="0">
                <a:solidFill>
                  <a:srgbClr val="FF0000"/>
                </a:solidFill>
                <a:latin typeface="微軟正黑體" pitchFamily="34" charset="-120"/>
                <a:ea typeface="微軟正黑體" pitchFamily="34" charset="-120"/>
                <a:cs typeface="+mj-cs"/>
              </a:rPr>
              <a:t>開始</a:t>
            </a:r>
            <a:r>
              <a:rPr lang="en-US" altLang="zh-TW" sz="3200" b="1" dirty="0">
                <a:solidFill>
                  <a:srgbClr val="FF0000"/>
                </a:solidFill>
                <a:latin typeface="微軟正黑體" pitchFamily="34" charset="-120"/>
                <a:ea typeface="微軟正黑體" pitchFamily="34" charset="-120"/>
                <a:cs typeface="+mj-cs"/>
              </a:rPr>
              <a:t>)</a:t>
            </a:r>
            <a:endParaRPr lang="en-US" altLang="zh-TW" sz="4400" b="1" dirty="0">
              <a:solidFill>
                <a:srgbClr val="FF0000"/>
              </a:solidFill>
              <a:latin typeface="微軟正黑體" pitchFamily="34" charset="-120"/>
              <a:ea typeface="微軟正黑體" pitchFamily="34" charset="-120"/>
              <a:cs typeface="+mj-cs"/>
            </a:endParaRPr>
          </a:p>
        </p:txBody>
      </p:sp>
      <p:sp>
        <p:nvSpPr>
          <p:cNvPr id="32" name="Rectangle 2">
            <a:extLst>
              <a:ext uri="{FF2B5EF4-FFF2-40B4-BE49-F238E27FC236}">
                <a16:creationId xmlns:a16="http://schemas.microsoft.com/office/drawing/2014/main" id="{885C1D3B-80D8-4753-ADF8-A644777D22B8}"/>
              </a:ext>
            </a:extLst>
          </p:cNvPr>
          <p:cNvSpPr txBox="1">
            <a:spLocks noChangeArrowheads="1"/>
          </p:cNvSpPr>
          <p:nvPr/>
        </p:nvSpPr>
        <p:spPr bwMode="auto">
          <a:xfrm>
            <a:off x="4626904" y="5083380"/>
            <a:ext cx="1249928" cy="69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accent1">
                    <a:lumMod val="75000"/>
                  </a:schemeClr>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pPr algn="l" eaLnBrk="1" hangingPunct="1"/>
            <a:r>
              <a:rPr lang="zh-TW" altLang="en-US" sz="2000" b="0" dirty="0">
                <a:solidFill>
                  <a:schemeClr val="tx1">
                    <a:lumMod val="65000"/>
                    <a:lumOff val="35000"/>
                  </a:schemeClr>
                </a:solidFill>
                <a:latin typeface="標楷體" panose="03000509000000000000" pitchFamily="65" charset="-120"/>
                <a:ea typeface="標楷體" panose="03000509000000000000" pitchFamily="65" charset="-120"/>
              </a:rPr>
              <a:t>錯誤分析</a:t>
            </a:r>
            <a:endParaRPr lang="en-US" altLang="zh-TW" sz="2000" b="0" dirty="0">
              <a:solidFill>
                <a:schemeClr val="tx1">
                  <a:lumMod val="65000"/>
                  <a:lumOff val="35000"/>
                </a:schemeClr>
              </a:solidFill>
              <a:latin typeface="標楷體" panose="03000509000000000000" pitchFamily="65" charset="-120"/>
              <a:ea typeface="標楷體" panose="03000509000000000000" pitchFamily="65" charset="-120"/>
            </a:endParaRPr>
          </a:p>
        </p:txBody>
      </p:sp>
      <p:sp>
        <p:nvSpPr>
          <p:cNvPr id="4" name="文字方塊 3"/>
          <p:cNvSpPr txBox="1"/>
          <p:nvPr/>
        </p:nvSpPr>
        <p:spPr>
          <a:xfrm>
            <a:off x="755576" y="1587925"/>
            <a:ext cx="6538855" cy="584775"/>
          </a:xfrm>
          <a:prstGeom prst="rect">
            <a:avLst/>
          </a:prstGeom>
          <a:noFill/>
        </p:spPr>
        <p:txBody>
          <a:bodyPr wrap="square" rtlCol="0">
            <a:spAutoFit/>
          </a:bodyPr>
          <a:lstStyle/>
          <a:p>
            <a:r>
              <a:rPr lang="zh-TW" altLang="en-US" sz="3200" b="1" dirty="0">
                <a:solidFill>
                  <a:srgbClr val="0000FF"/>
                </a:solidFill>
                <a:latin typeface="微軟正黑體" pitchFamily="34" charset="-120"/>
                <a:ea typeface="微軟正黑體" pitchFamily="34" charset="-120"/>
                <a:cs typeface="+mj-cs"/>
              </a:rPr>
              <a:t>迎戰會考，最簡單的付出</a:t>
            </a:r>
            <a:endParaRPr lang="en-US" altLang="zh-TW" sz="3200" b="1" dirty="0">
              <a:solidFill>
                <a:srgbClr val="0000FF"/>
              </a:solidFill>
              <a:latin typeface="微軟正黑體" pitchFamily="34" charset="-120"/>
              <a:ea typeface="微軟正黑體" pitchFamily="34" charset="-120"/>
              <a:cs typeface="+mj-cs"/>
            </a:endParaRPr>
          </a:p>
        </p:txBody>
      </p:sp>
    </p:spTree>
    <p:extLst>
      <p:ext uri="{BB962C8B-B14F-4D97-AF65-F5344CB8AC3E}">
        <p14:creationId xmlns:p14="http://schemas.microsoft.com/office/powerpoint/2010/main" val="36948158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1196752"/>
            <a:ext cx="8259266" cy="1224136"/>
          </a:xfrm>
        </p:spPr>
        <p:txBody>
          <a:bodyPr/>
          <a:lstStyle/>
          <a:p>
            <a:r>
              <a:rPr lang="zh-TW" altLang="en-US" sz="4000" dirty="0"/>
              <a:t>最後，我們看看</a:t>
            </a:r>
            <a:r>
              <a:rPr lang="en-US" altLang="zh-TW" sz="4000" dirty="0"/>
              <a:t>Google AI</a:t>
            </a:r>
            <a:r>
              <a:rPr lang="zh-TW" altLang="en-US" sz="4000" dirty="0"/>
              <a:t>怎麼說</a:t>
            </a:r>
            <a:r>
              <a:rPr lang="en-US" altLang="zh-TW" sz="4000" dirty="0"/>
              <a:t>~</a:t>
            </a:r>
            <a:endParaRPr lang="zh-TW" altLang="en-US" sz="4000" dirty="0"/>
          </a:p>
        </p:txBody>
      </p:sp>
      <p:sp>
        <p:nvSpPr>
          <p:cNvPr id="5" name="矩形 4"/>
          <p:cNvSpPr/>
          <p:nvPr/>
        </p:nvSpPr>
        <p:spPr>
          <a:xfrm>
            <a:off x="2311176" y="2708920"/>
            <a:ext cx="4853111" cy="2554545"/>
          </a:xfrm>
          <a:prstGeom prst="rect">
            <a:avLst/>
          </a:prstGeom>
        </p:spPr>
        <p:txBody>
          <a:bodyPr wrap="square">
            <a:spAutoFit/>
          </a:bodyPr>
          <a:lstStyle/>
          <a:p>
            <a:r>
              <a:rPr lang="zh-TW" altLang="en-US" sz="4000" b="1" dirty="0">
                <a:solidFill>
                  <a:srgbClr val="FF0000"/>
                </a:solidFill>
                <a:latin typeface="微軟正黑體" pitchFamily="34" charset="-120"/>
                <a:ea typeface="微軟正黑體" pitchFamily="34" charset="-120"/>
                <a:cs typeface="+mj-cs"/>
              </a:rPr>
              <a:t>問：如果我是一個國中生的家長，該如何激勵面對教育會考的學生？</a:t>
            </a:r>
          </a:p>
        </p:txBody>
      </p:sp>
    </p:spTree>
    <p:extLst>
      <p:ext uri="{BB962C8B-B14F-4D97-AF65-F5344CB8AC3E}">
        <p14:creationId xmlns:p14="http://schemas.microsoft.com/office/powerpoint/2010/main" val="578598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764703"/>
            <a:ext cx="2592288" cy="5760641"/>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764703"/>
            <a:ext cx="2592288" cy="5760641"/>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764703"/>
            <a:ext cx="2592288" cy="5760640"/>
          </a:xfrm>
          <a:prstGeom prst="rect">
            <a:avLst/>
          </a:prstGeom>
        </p:spPr>
      </p:pic>
      <p:sp>
        <p:nvSpPr>
          <p:cNvPr id="7" name="矩形: 圓角 10">
            <a:extLst>
              <a:ext uri="{FF2B5EF4-FFF2-40B4-BE49-F238E27FC236}">
                <a16:creationId xmlns:a16="http://schemas.microsoft.com/office/drawing/2014/main" id="{8C62C58D-76B3-442D-920E-896B42350FF4}"/>
              </a:ext>
            </a:extLst>
          </p:cNvPr>
          <p:cNvSpPr/>
          <p:nvPr/>
        </p:nvSpPr>
        <p:spPr>
          <a:xfrm>
            <a:off x="683568" y="1484784"/>
            <a:ext cx="2232248" cy="86409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w="76200">
                <a:solidFill>
                  <a:schemeClr val="tx1"/>
                </a:solidFill>
              </a:ln>
            </a:endParaRPr>
          </a:p>
        </p:txBody>
      </p:sp>
    </p:spTree>
    <p:extLst>
      <p:ext uri="{BB962C8B-B14F-4D97-AF65-F5344CB8AC3E}">
        <p14:creationId xmlns:p14="http://schemas.microsoft.com/office/powerpoint/2010/main" val="130575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p:cNvSpPr>
            <a:spLocks noGrp="1"/>
          </p:cNvSpPr>
          <p:nvPr>
            <p:ph idx="1"/>
          </p:nvPr>
        </p:nvSpPr>
        <p:spPr>
          <a:xfrm>
            <a:off x="467544" y="764704"/>
            <a:ext cx="8229600" cy="5616624"/>
          </a:xfrm>
        </p:spPr>
        <p:txBody>
          <a:bodyPr/>
          <a:lstStyle/>
          <a:p>
            <a:pPr marL="0" indent="0">
              <a:buNone/>
            </a:pPr>
            <a:r>
              <a:rPr lang="zh-TW" altLang="en-US" sz="1600" b="1" dirty="0">
                <a:effectLst>
                  <a:outerShdw blurRad="38100" dist="38100" dir="2700000" algn="tl">
                    <a:srgbClr val="000000">
                      <a:alpha val="43137"/>
                    </a:srgbClr>
                  </a:outerShdw>
                </a:effectLst>
              </a:rPr>
              <a:t>身為國中導師，激勵學生面對會考，你可以試試以下方法：</a:t>
            </a:r>
          </a:p>
          <a:p>
            <a:pPr marL="0" indent="0">
              <a:buNone/>
            </a:pPr>
            <a:r>
              <a:rPr lang="zh-TW" altLang="en-US" sz="1600" b="1" dirty="0">
                <a:effectLst>
                  <a:outerShdw blurRad="38100" dist="38100" dir="2700000" algn="tl">
                    <a:srgbClr val="000000">
                      <a:alpha val="43137"/>
                    </a:srgbClr>
                  </a:outerShdw>
                </a:effectLst>
              </a:rPr>
              <a:t>    </a:t>
            </a:r>
            <a:r>
              <a:rPr lang="zh-TW" altLang="en-US" sz="1600" b="1" dirty="0">
                <a:solidFill>
                  <a:srgbClr val="FF0000"/>
                </a:solidFill>
                <a:effectLst>
                  <a:outerShdw blurRad="38100" dist="38100" dir="2700000" algn="tl">
                    <a:srgbClr val="000000">
                      <a:alpha val="43137"/>
                    </a:srgbClr>
                  </a:outerShdw>
                </a:effectLst>
              </a:rPr>
              <a:t>個人對話：</a:t>
            </a:r>
            <a:r>
              <a:rPr lang="zh-TW" altLang="en-US" sz="1600" b="1" dirty="0">
                <a:effectLst>
                  <a:outerShdw blurRad="38100" dist="38100" dir="2700000" algn="tl">
                    <a:srgbClr val="000000">
                      <a:alpha val="43137"/>
                    </a:srgbClr>
                  </a:outerShdw>
                </a:effectLst>
              </a:rPr>
              <a:t>單獨與學生談話，了解他們的擔憂和目標，提供個人化的鼓勵與建議。</a:t>
            </a:r>
          </a:p>
          <a:p>
            <a:pPr marL="0" indent="0">
              <a:buNone/>
            </a:pPr>
            <a:r>
              <a:rPr lang="zh-TW" altLang="en-US" sz="1600" b="1" dirty="0">
                <a:effectLst>
                  <a:outerShdw blurRad="38100" dist="38100" dir="2700000" algn="tl">
                    <a:srgbClr val="000000">
                      <a:alpha val="43137"/>
                    </a:srgbClr>
                  </a:outerShdw>
                </a:effectLst>
              </a:rPr>
              <a:t>    </a:t>
            </a:r>
            <a:r>
              <a:rPr lang="zh-TW" altLang="en-US" sz="1600" b="1" dirty="0">
                <a:solidFill>
                  <a:srgbClr val="FF0000"/>
                </a:solidFill>
                <a:effectLst>
                  <a:outerShdw blurRad="38100" dist="38100" dir="2700000" algn="tl">
                    <a:srgbClr val="000000">
                      <a:alpha val="43137"/>
                    </a:srgbClr>
                  </a:outerShdw>
                </a:effectLst>
              </a:rPr>
              <a:t>設定小目標：</a:t>
            </a:r>
            <a:r>
              <a:rPr lang="zh-TW" altLang="en-US" sz="1600" b="1" dirty="0">
                <a:effectLst>
                  <a:outerShdw blurRad="38100" dist="38100" dir="2700000" algn="tl">
                    <a:srgbClr val="000000">
                      <a:alpha val="43137"/>
                    </a:srgbClr>
                  </a:outerShdw>
                </a:effectLst>
              </a:rPr>
              <a:t>將複習內容分成小部分，幫助學生設定可行的短期目標，逐一達成。</a:t>
            </a:r>
          </a:p>
          <a:p>
            <a:pPr marL="0" indent="0">
              <a:buNone/>
            </a:pPr>
            <a:r>
              <a:rPr lang="zh-TW" altLang="en-US" sz="1600" b="1" dirty="0">
                <a:effectLst>
                  <a:outerShdw blurRad="38100" dist="38100" dir="2700000" algn="tl">
                    <a:srgbClr val="000000">
                      <a:alpha val="43137"/>
                    </a:srgbClr>
                  </a:outerShdw>
                </a:effectLst>
              </a:rPr>
              <a:t>    </a:t>
            </a:r>
            <a:r>
              <a:rPr lang="zh-TW" altLang="en-US" sz="1600" b="1" dirty="0">
                <a:solidFill>
                  <a:srgbClr val="FF0000"/>
                </a:solidFill>
                <a:effectLst>
                  <a:outerShdw blurRad="38100" dist="38100" dir="2700000" algn="tl">
                    <a:srgbClr val="000000">
                      <a:alpha val="43137"/>
                    </a:srgbClr>
                  </a:outerShdw>
                </a:effectLst>
              </a:rPr>
              <a:t>多元學習方式：</a:t>
            </a:r>
            <a:r>
              <a:rPr lang="zh-TW" altLang="en-US" sz="1600" b="1" dirty="0">
                <a:effectLst>
                  <a:outerShdw blurRad="38100" dist="38100" dir="2700000" algn="tl">
                    <a:srgbClr val="000000">
                      <a:alpha val="43137"/>
                    </a:srgbClr>
                  </a:outerShdw>
                </a:effectLst>
              </a:rPr>
              <a:t>除了傳統的課本，可以運用線上資源、互動遊戲等，讓學習更有趣。</a:t>
            </a:r>
            <a:endParaRPr lang="en-US" altLang="zh-TW" sz="1600" b="1" dirty="0">
              <a:effectLst>
                <a:outerShdw blurRad="38100" dist="38100" dir="2700000" algn="tl">
                  <a:srgbClr val="000000">
                    <a:alpha val="43137"/>
                  </a:srgbClr>
                </a:outerShdw>
              </a:effectLst>
            </a:endParaRPr>
          </a:p>
          <a:p>
            <a:pPr marL="0" indent="0">
              <a:buNone/>
            </a:pPr>
            <a:r>
              <a:rPr lang="zh-TW" altLang="en-US" sz="1600" b="1" dirty="0">
                <a:effectLst>
                  <a:outerShdw blurRad="38100" dist="38100" dir="2700000" algn="tl">
                    <a:srgbClr val="000000">
                      <a:alpha val="43137"/>
                    </a:srgbClr>
                  </a:outerShdw>
                </a:effectLst>
              </a:rPr>
              <a:t>    </a:t>
            </a:r>
            <a:r>
              <a:rPr lang="zh-TW" altLang="en-US" sz="1600" b="1" dirty="0">
                <a:solidFill>
                  <a:srgbClr val="FF0000"/>
                </a:solidFill>
                <a:effectLst>
                  <a:outerShdw blurRad="38100" dist="38100" dir="2700000" algn="tl">
                    <a:srgbClr val="000000">
                      <a:alpha val="43137"/>
                    </a:srgbClr>
                  </a:outerShdw>
                </a:effectLst>
              </a:rPr>
              <a:t>營造正向氛圍：</a:t>
            </a:r>
            <a:r>
              <a:rPr lang="zh-TW" altLang="en-US" sz="1600" b="1" dirty="0">
                <a:effectLst>
                  <a:outerShdw blurRad="38100" dist="38100" dir="2700000" algn="tl">
                    <a:srgbClr val="000000">
                      <a:alpha val="43137"/>
                    </a:srgbClr>
                  </a:outerShdw>
                </a:effectLst>
              </a:rPr>
              <a:t>在班級中營造積極向上的學習氛圍，鼓勵同學互相幫助。</a:t>
            </a:r>
          </a:p>
          <a:p>
            <a:pPr marL="0" indent="0">
              <a:buNone/>
            </a:pPr>
            <a:r>
              <a:rPr lang="zh-TW" altLang="en-US" sz="1600" b="1" dirty="0">
                <a:effectLst>
                  <a:outerShdw blurRad="38100" dist="38100" dir="2700000" algn="tl">
                    <a:srgbClr val="000000">
                      <a:alpha val="43137"/>
                    </a:srgbClr>
                  </a:outerShdw>
                </a:effectLst>
              </a:rPr>
              <a:t>    </a:t>
            </a:r>
            <a:r>
              <a:rPr lang="zh-TW" altLang="en-US" sz="1600" b="1" dirty="0">
                <a:solidFill>
                  <a:srgbClr val="FF0000"/>
                </a:solidFill>
                <a:effectLst>
                  <a:outerShdw blurRad="38100" dist="38100" dir="2700000" algn="tl">
                    <a:srgbClr val="000000">
                      <a:alpha val="43137"/>
                    </a:srgbClr>
                  </a:outerShdw>
                </a:effectLst>
              </a:rPr>
              <a:t>強調成長而非結果：</a:t>
            </a:r>
            <a:r>
              <a:rPr lang="zh-TW" altLang="en-US" sz="1600" b="1" dirty="0">
                <a:effectLst>
                  <a:outerShdw blurRad="38100" dist="38100" dir="2700000" algn="tl">
                    <a:srgbClr val="000000">
                      <a:alpha val="43137"/>
                    </a:srgbClr>
                  </a:outerShdw>
                </a:effectLst>
              </a:rPr>
              <a:t>告訴學生，會考是一個學習的過程，更重要的是從中成長。</a:t>
            </a:r>
          </a:p>
          <a:p>
            <a:pPr marL="0" indent="0">
              <a:buNone/>
            </a:pPr>
            <a:r>
              <a:rPr lang="zh-TW" altLang="en-US" sz="1600" b="1" dirty="0">
                <a:effectLst>
                  <a:outerShdw blurRad="38100" dist="38100" dir="2700000" algn="tl">
                    <a:srgbClr val="000000">
                      <a:alpha val="43137"/>
                    </a:srgbClr>
                  </a:outerShdw>
                </a:effectLst>
              </a:rPr>
              <a:t>    </a:t>
            </a:r>
            <a:r>
              <a:rPr lang="zh-TW" altLang="en-US" sz="1600" b="1" dirty="0">
                <a:solidFill>
                  <a:srgbClr val="FF0000"/>
                </a:solidFill>
                <a:effectLst>
                  <a:outerShdw blurRad="38100" dist="38100" dir="2700000" algn="tl">
                    <a:srgbClr val="000000">
                      <a:alpha val="43137"/>
                    </a:srgbClr>
                  </a:outerShdw>
                </a:effectLst>
              </a:rPr>
              <a:t>適時放鬆：</a:t>
            </a:r>
            <a:r>
              <a:rPr lang="zh-TW" altLang="en-US" sz="1600" b="1" dirty="0">
                <a:effectLst>
                  <a:outerShdw blurRad="38100" dist="38100" dir="2700000" algn="tl">
                    <a:srgbClr val="000000">
                      <a:alpha val="43137"/>
                    </a:srgbClr>
                  </a:outerShdw>
                </a:effectLst>
              </a:rPr>
              <a:t>鼓勵學生在緊湊的複習中適時放鬆，保持身心健康。</a:t>
            </a:r>
          </a:p>
          <a:p>
            <a:pPr marL="0" indent="0">
              <a:buNone/>
            </a:pPr>
            <a:endParaRPr lang="en-US" altLang="zh-TW" sz="1600" b="1" dirty="0">
              <a:effectLst>
                <a:outerShdw blurRad="38100" dist="38100" dir="2700000" algn="tl">
                  <a:srgbClr val="000000">
                    <a:alpha val="43137"/>
                  </a:srgbClr>
                </a:outerShdw>
              </a:effectLst>
            </a:endParaRPr>
          </a:p>
          <a:p>
            <a:pPr marL="0" indent="0">
              <a:buNone/>
            </a:pPr>
            <a:r>
              <a:rPr lang="zh-TW" altLang="en-US" sz="1600" b="1" dirty="0">
                <a:effectLst>
                  <a:outerShdw blurRad="38100" dist="38100" dir="2700000" algn="tl">
                    <a:srgbClr val="000000">
                      <a:alpha val="43137"/>
                    </a:srgbClr>
                  </a:outerShdw>
                </a:effectLst>
              </a:rPr>
              <a:t>具體建議：</a:t>
            </a:r>
          </a:p>
          <a:p>
            <a:pPr marL="0" indent="0">
              <a:buNone/>
            </a:pPr>
            <a:r>
              <a:rPr lang="zh-TW" altLang="en-US" sz="1600" b="1" dirty="0">
                <a:effectLst>
                  <a:outerShdw blurRad="38100" dist="38100" dir="2700000" algn="tl">
                    <a:srgbClr val="000000">
                      <a:alpha val="43137"/>
                    </a:srgbClr>
                  </a:outerShdw>
                </a:effectLst>
              </a:rPr>
              <a:t>    </a:t>
            </a:r>
            <a:r>
              <a:rPr lang="zh-TW" altLang="en-US" sz="1600" b="1" dirty="0">
                <a:solidFill>
                  <a:srgbClr val="FF0000"/>
                </a:solidFill>
                <a:effectLst>
                  <a:outerShdw blurRad="38100" dist="38100" dir="2700000" algn="tl">
                    <a:srgbClr val="000000">
                      <a:alpha val="43137"/>
                    </a:srgbClr>
                  </a:outerShdw>
                </a:effectLst>
              </a:rPr>
              <a:t>舉辦模擬考：</a:t>
            </a:r>
            <a:r>
              <a:rPr lang="zh-TW" altLang="en-US" sz="1600" b="1" dirty="0">
                <a:effectLst>
                  <a:outerShdw blurRad="38100" dist="38100" dir="2700000" algn="tl">
                    <a:srgbClr val="000000">
                      <a:alpha val="43137"/>
                    </a:srgbClr>
                  </a:outerShdw>
                </a:effectLst>
              </a:rPr>
              <a:t>讓學生熟悉考試形式，並從中發現自己的優缺點。</a:t>
            </a:r>
          </a:p>
          <a:p>
            <a:pPr marL="0" indent="0">
              <a:buNone/>
            </a:pPr>
            <a:r>
              <a:rPr lang="zh-TW" altLang="en-US" sz="1600" b="1" dirty="0">
                <a:effectLst>
                  <a:outerShdw blurRad="38100" dist="38100" dir="2700000" algn="tl">
                    <a:srgbClr val="000000">
                      <a:alpha val="43137"/>
                    </a:srgbClr>
                  </a:outerShdw>
                </a:effectLst>
              </a:rPr>
              <a:t>    </a:t>
            </a:r>
            <a:r>
              <a:rPr lang="zh-TW" altLang="en-US" sz="1600" b="1" dirty="0">
                <a:solidFill>
                  <a:srgbClr val="FF0000"/>
                </a:solidFill>
                <a:effectLst>
                  <a:outerShdw blurRad="38100" dist="38100" dir="2700000" algn="tl">
                    <a:srgbClr val="000000">
                      <a:alpha val="43137"/>
                    </a:srgbClr>
                  </a:outerShdw>
                </a:effectLst>
              </a:rPr>
              <a:t>分享成功故事：</a:t>
            </a:r>
            <a:r>
              <a:rPr lang="zh-TW" altLang="en-US" sz="1600" b="1" dirty="0">
                <a:effectLst>
                  <a:outerShdw blurRad="38100" dist="38100" dir="2700000" algn="tl">
                    <a:srgbClr val="000000">
                      <a:alpha val="43137"/>
                    </a:srgbClr>
                  </a:outerShdw>
                </a:effectLst>
              </a:rPr>
              <a:t>找一些學長姐的成功經驗，激發學生的學習動力。</a:t>
            </a:r>
          </a:p>
          <a:p>
            <a:pPr marL="0" indent="0">
              <a:buNone/>
            </a:pPr>
            <a:r>
              <a:rPr lang="zh-TW" altLang="en-US" sz="1600" b="1" dirty="0">
                <a:solidFill>
                  <a:srgbClr val="FF0000"/>
                </a:solidFill>
                <a:effectLst>
                  <a:outerShdw blurRad="38100" dist="38100" dir="2700000" algn="tl">
                    <a:srgbClr val="000000">
                      <a:alpha val="43137"/>
                    </a:srgbClr>
                  </a:outerShdw>
                </a:effectLst>
              </a:rPr>
              <a:t>    提供學習資源：</a:t>
            </a:r>
            <a:r>
              <a:rPr lang="zh-TW" altLang="en-US" sz="1600" b="1" dirty="0">
                <a:effectLst>
                  <a:outerShdw blurRad="38100" dist="38100" dir="2700000" algn="tl">
                    <a:srgbClr val="000000">
                      <a:alpha val="43137"/>
                    </a:srgbClr>
                  </a:outerShdw>
                </a:effectLst>
              </a:rPr>
              <a:t>建立一個共享的學習資源平台，方便學生互相交流。</a:t>
            </a:r>
          </a:p>
          <a:p>
            <a:pPr marL="0" indent="0">
              <a:buNone/>
            </a:pPr>
            <a:r>
              <a:rPr lang="zh-TW" altLang="en-US" sz="1600" b="1" dirty="0">
                <a:effectLst>
                  <a:outerShdw blurRad="38100" dist="38100" dir="2700000" algn="tl">
                    <a:srgbClr val="000000">
                      <a:alpha val="43137"/>
                    </a:srgbClr>
                  </a:outerShdw>
                </a:effectLst>
              </a:rPr>
              <a:t>最重要的是，</a:t>
            </a:r>
            <a:r>
              <a:rPr lang="zh-TW" altLang="en-US" sz="1600" b="1" dirty="0">
                <a:solidFill>
                  <a:srgbClr val="FF0000"/>
                </a:solidFill>
                <a:effectLst>
                  <a:outerShdw blurRad="38100" dist="38100" dir="2700000" algn="tl">
                    <a:srgbClr val="000000">
                      <a:alpha val="43137"/>
                    </a:srgbClr>
                  </a:outerShdw>
                </a:effectLst>
              </a:rPr>
              <a:t>要讓學生感受到你的支持和關心</a:t>
            </a:r>
            <a:r>
              <a:rPr lang="zh-TW" altLang="en-US" sz="1600" b="1" dirty="0">
                <a:effectLst>
                  <a:outerShdw blurRad="38100" dist="38100" dir="2700000" algn="tl">
                    <a:srgbClr val="000000">
                      <a:alpha val="43137"/>
                    </a:srgbClr>
                  </a:outerShdw>
                </a:effectLst>
              </a:rPr>
              <a:t>。</a:t>
            </a:r>
          </a:p>
          <a:p>
            <a:pPr marL="0" indent="0">
              <a:buNone/>
            </a:pPr>
            <a:endParaRPr lang="en-US" altLang="zh-TW" sz="1600" b="1" dirty="0">
              <a:effectLst>
                <a:outerShdw blurRad="38100" dist="38100" dir="2700000" algn="tl">
                  <a:srgbClr val="000000">
                    <a:alpha val="43137"/>
                  </a:srgbClr>
                </a:outerShdw>
              </a:effectLst>
            </a:endParaRPr>
          </a:p>
          <a:p>
            <a:pPr marL="0" indent="0">
              <a:buNone/>
            </a:pPr>
            <a:r>
              <a:rPr lang="zh-TW" altLang="en-US" sz="1600" b="1" dirty="0">
                <a:effectLst>
                  <a:outerShdw blurRad="38100" dist="38100" dir="2700000" algn="tl">
                    <a:srgbClr val="000000">
                      <a:alpha val="43137"/>
                    </a:srgbClr>
                  </a:outerShdw>
                </a:effectLst>
              </a:rPr>
              <a:t>想了解更多嗎？我可以提供更多關於學習策略或心理輔導方面的資訊。 </a:t>
            </a:r>
          </a:p>
          <a:p>
            <a:pPr marL="0" indent="0">
              <a:buNone/>
            </a:pPr>
            <a:endParaRPr lang="zh-TW" altLang="en-US" sz="1600" b="1" dirty="0">
              <a:effectLst>
                <a:outerShdw blurRad="38100" dist="38100" dir="2700000" algn="tl">
                  <a:srgbClr val="000000">
                    <a:alpha val="43137"/>
                  </a:srgbClr>
                </a:outerShdw>
              </a:effectLst>
            </a:endParaRPr>
          </a:p>
          <a:p>
            <a:pPr marL="0" indent="0">
              <a:buNone/>
            </a:pPr>
            <a:r>
              <a:rPr lang="zh-TW" altLang="en-US" sz="1600" b="1" dirty="0">
                <a:effectLst>
                  <a:outerShdw blurRad="38100" dist="38100" dir="2700000" algn="tl">
                    <a:srgbClr val="000000">
                      <a:alpha val="43137"/>
                    </a:srgbClr>
                  </a:outerShdw>
                </a:effectLst>
              </a:rPr>
              <a:t>關鍵字：國中導師、教育會考、學生激勵、學習策略、心理輔導</a:t>
            </a:r>
          </a:p>
          <a:p>
            <a:pPr marL="0" indent="0">
              <a:buNone/>
            </a:pPr>
            <a:endParaRPr lang="zh-TW" altLang="en-US" sz="1600" b="1" dirty="0">
              <a:effectLst>
                <a:outerShdw blurRad="38100" dist="38100" dir="2700000" algn="tl">
                  <a:srgbClr val="000000">
                    <a:alpha val="43137"/>
                  </a:srgbClr>
                </a:outerShdw>
              </a:effectLst>
            </a:endParaRPr>
          </a:p>
          <a:p>
            <a:pPr marL="0" indent="0">
              <a:buNone/>
            </a:pPr>
            <a:r>
              <a:rPr lang="zh-TW" altLang="en-US" sz="1600" b="1" dirty="0">
                <a:effectLst>
                  <a:outerShdw blurRad="38100" dist="38100" dir="2700000" algn="tl">
                    <a:srgbClr val="000000">
                      <a:alpha val="43137"/>
                    </a:srgbClr>
                  </a:outerShdw>
                </a:effectLst>
              </a:rPr>
              <a:t>請告訴我，你還有其他想問的嗎？</a:t>
            </a:r>
          </a:p>
        </p:txBody>
      </p:sp>
    </p:spTree>
    <p:extLst>
      <p:ext uri="{BB962C8B-B14F-4D97-AF65-F5344CB8AC3E}">
        <p14:creationId xmlns:p14="http://schemas.microsoft.com/office/powerpoint/2010/main" val="30426351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774F33B9-38AB-4DF3-9B97-7ECA06CEA66E}"/>
              </a:ext>
            </a:extLst>
          </p:cNvPr>
          <p:cNvSpPr txBox="1"/>
          <p:nvPr/>
        </p:nvSpPr>
        <p:spPr>
          <a:xfrm>
            <a:off x="608365" y="3125717"/>
            <a:ext cx="184731" cy="523220"/>
          </a:xfrm>
          <a:prstGeom prst="rect">
            <a:avLst/>
          </a:prstGeom>
          <a:noFill/>
        </p:spPr>
        <p:txBody>
          <a:bodyPr wrap="none" rtlCol="0">
            <a:spAutoFit/>
          </a:bodyPr>
          <a:lstStyle/>
          <a:p>
            <a:endParaRPr lang="zh-TW" altLang="en-US" sz="2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矩形 3"/>
          <p:cNvSpPr/>
          <p:nvPr/>
        </p:nvSpPr>
        <p:spPr>
          <a:xfrm>
            <a:off x="0" y="620688"/>
            <a:ext cx="9108504" cy="59766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9" name="object 2">
            <a:extLst>
              <a:ext uri="{FF2B5EF4-FFF2-40B4-BE49-F238E27FC236}">
                <a16:creationId xmlns:a16="http://schemas.microsoft.com/office/drawing/2014/main" id="{9C4290EF-7AFD-445F-809A-637AABBF7B95}"/>
              </a:ext>
            </a:extLst>
          </p:cNvPr>
          <p:cNvSpPr txBox="1">
            <a:spLocks/>
          </p:cNvSpPr>
          <p:nvPr/>
        </p:nvSpPr>
        <p:spPr bwMode="auto">
          <a:xfrm>
            <a:off x="72008" y="888726"/>
            <a:ext cx="8964488" cy="1836881"/>
          </a:xfrm>
          <a:prstGeom prst="rect">
            <a:avLst/>
          </a:prstGeom>
          <a:noFill/>
          <a:ln>
            <a:noFill/>
          </a:ln>
        </p:spPr>
        <p:txBody>
          <a:bodyPr vert="horz" wrap="square" lIns="0" tIns="84296" rIns="0" bIns="0" numCol="1" rtlCol="0" anchor="ctr" anchorCtr="0" compatLnSpc="1">
            <a:prstTxWarp prst="textNoShape">
              <a:avLst/>
            </a:prstTxWarp>
            <a:spAutoFit/>
          </a:bodyPr>
          <a:lstStyle>
            <a:lvl1pPr algn="ctr" rtl="0" eaLnBrk="0" fontAlgn="base" hangingPunct="0">
              <a:spcBef>
                <a:spcPct val="0"/>
              </a:spcBef>
              <a:spcAft>
                <a:spcPct val="0"/>
              </a:spcAft>
              <a:defRPr sz="4400" b="1" kern="1200">
                <a:solidFill>
                  <a:schemeClr val="accent1">
                    <a:lumMod val="75000"/>
                  </a:schemeClr>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pPr marL="9525">
              <a:spcBef>
                <a:spcPts val="664"/>
              </a:spcBef>
            </a:pPr>
            <a:r>
              <a:rPr kumimoji="0" lang="zh-TW" altLang="en-US" sz="5400" spc="113" dirty="0">
                <a:solidFill>
                  <a:srgbClr val="FFFF00"/>
                </a:solidFill>
              </a:rPr>
              <a:t>不用</a:t>
            </a:r>
            <a:r>
              <a:rPr kumimoji="0" lang="en-US" altLang="zh-TW" sz="5400" spc="113" dirty="0">
                <a:solidFill>
                  <a:srgbClr val="FFFF00"/>
                </a:solidFill>
              </a:rPr>
              <a:t>5A</a:t>
            </a:r>
            <a:r>
              <a:rPr kumimoji="0" lang="zh-TW" altLang="en-US" sz="5400" spc="113" dirty="0">
                <a:solidFill>
                  <a:srgbClr val="FFFF00"/>
                </a:solidFill>
              </a:rPr>
              <a:t>才開始 </a:t>
            </a:r>
            <a:endParaRPr kumimoji="0" lang="en-US" altLang="zh-TW" sz="5400" spc="113" dirty="0">
              <a:solidFill>
                <a:srgbClr val="FFFF00"/>
              </a:solidFill>
            </a:endParaRPr>
          </a:p>
          <a:p>
            <a:pPr marL="9525">
              <a:spcBef>
                <a:spcPts val="664"/>
              </a:spcBef>
            </a:pPr>
            <a:r>
              <a:rPr kumimoji="0" lang="zh-TW" altLang="en-US" sz="5400" spc="113" dirty="0">
                <a:solidFill>
                  <a:srgbClr val="FFFF00"/>
                </a:solidFill>
              </a:rPr>
              <a:t>開始才能</a:t>
            </a:r>
            <a:r>
              <a:rPr kumimoji="0" lang="en-US" altLang="zh-TW" sz="5400" spc="113" dirty="0">
                <a:solidFill>
                  <a:srgbClr val="FFFF00"/>
                </a:solidFill>
              </a:rPr>
              <a:t>5A</a:t>
            </a:r>
            <a:endParaRPr kumimoji="0" lang="zh-TW" altLang="en-US" sz="5400" dirty="0">
              <a:solidFill>
                <a:srgbClr val="FFFF00"/>
              </a:solidFill>
            </a:endParaRPr>
          </a:p>
        </p:txBody>
      </p:sp>
      <p:pic>
        <p:nvPicPr>
          <p:cNvPr id="5" name="Picture 2" descr="https://img.lovepik.com/free-png/20220108/lovepik-exam-wins-confident-boy-element-design-png-image_401303163_wh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820103"/>
            <a:ext cx="5601231" cy="3693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9106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4"/>
          <p:cNvPicPr>
            <a:picLocks noChangeAspect="1"/>
          </p:cNvPicPr>
          <p:nvPr/>
        </p:nvPicPr>
        <p:blipFill>
          <a:blip r:embed="rId2"/>
          <a:stretch>
            <a:fillRect/>
          </a:stretch>
        </p:blipFill>
        <p:spPr>
          <a:xfrm rot="2948212">
            <a:off x="1583165" y="4848622"/>
            <a:ext cx="568892" cy="722387"/>
          </a:xfrm>
          <a:prstGeom prst="rect">
            <a:avLst/>
          </a:prstGeom>
          <a:noFill/>
          <a:ln cap="flat">
            <a:noFill/>
          </a:ln>
        </p:spPr>
      </p:pic>
      <p:sp>
        <p:nvSpPr>
          <p:cNvPr id="3" name="Titre 1"/>
          <p:cNvSpPr txBox="1">
            <a:spLocks noGrp="1"/>
          </p:cNvSpPr>
          <p:nvPr>
            <p:ph type="title" idx="4294967295"/>
          </p:nvPr>
        </p:nvSpPr>
        <p:spPr>
          <a:xfrm>
            <a:off x="-64980" y="589793"/>
            <a:ext cx="9120186" cy="857250"/>
          </a:xfrm>
        </p:spPr>
        <p:txBody>
          <a:bodyPr anchorCtr="1"/>
          <a:lstStyle/>
          <a:p>
            <a:pPr lvl="0" algn="ctr">
              <a:lnSpc>
                <a:spcPct val="100000"/>
              </a:lnSpc>
            </a:pPr>
            <a:r>
              <a:rPr lang="zh-TW" altLang="en-US" sz="3600" b="1" dirty="0">
                <a:latin typeface="標楷體" pitchFamily="65"/>
                <a:ea typeface="標楷體" pitchFamily="65"/>
              </a:rPr>
              <a:t>測驗目的與學力等級</a:t>
            </a:r>
          </a:p>
        </p:txBody>
      </p:sp>
      <p:sp>
        <p:nvSpPr>
          <p:cNvPr id="4" name="Espace réservé du contenu 2"/>
          <p:cNvSpPr txBox="1">
            <a:spLocks noGrp="1"/>
          </p:cNvSpPr>
          <p:nvPr>
            <p:ph type="body" idx="4294967295"/>
          </p:nvPr>
        </p:nvSpPr>
        <p:spPr>
          <a:xfrm>
            <a:off x="739066" y="1637106"/>
            <a:ext cx="7592615" cy="4888238"/>
          </a:xfrm>
        </p:spPr>
        <p:txBody>
          <a:bodyPr/>
          <a:lstStyle/>
          <a:p>
            <a:pPr algn="just">
              <a:spcBef>
                <a:spcPts val="600"/>
              </a:spcBef>
              <a:buSzPts val="3199"/>
              <a:buBlip>
                <a:blip r:embed="rId3"/>
              </a:buBlip>
            </a:pPr>
            <a:r>
              <a:rPr lang="zh-TW" altLang="en-US" sz="2400" dirty="0">
                <a:latin typeface="Times New Roman" pitchFamily="18"/>
                <a:ea typeface="標楷體" pitchFamily="65"/>
                <a:cs typeface="Times New Roman" pitchFamily="18"/>
              </a:rPr>
              <a:t>測驗目的：瞭解學生學習表現。</a:t>
            </a:r>
            <a:endParaRPr lang="en-US" sz="2400" dirty="0">
              <a:latin typeface="Times New Roman" pitchFamily="18"/>
              <a:ea typeface="標楷體" pitchFamily="65"/>
              <a:cs typeface="Times New Roman" pitchFamily="18"/>
            </a:endParaRPr>
          </a:p>
          <a:p>
            <a:pPr algn="just">
              <a:spcBef>
                <a:spcPts val="600"/>
              </a:spcBef>
              <a:buSzPts val="3199"/>
              <a:buBlip>
                <a:blip r:embed="rId3"/>
              </a:buBlip>
            </a:pPr>
            <a:r>
              <a:rPr lang="zh-TW" altLang="en-US" sz="2400" dirty="0">
                <a:latin typeface="Times New Roman" pitchFamily="18"/>
                <a:ea typeface="標楷體" pitchFamily="65"/>
                <a:cs typeface="Times New Roman" pitchFamily="18"/>
              </a:rPr>
              <a:t>測驗結果：透過試題設計，將學習表現區分為三等級。</a:t>
            </a:r>
            <a:endParaRPr lang="en-US" sz="2400" dirty="0">
              <a:latin typeface="Times New Roman" pitchFamily="18"/>
              <a:ea typeface="標楷體" pitchFamily="65"/>
              <a:cs typeface="Times New Roman" pitchFamily="18"/>
            </a:endParaRPr>
          </a:p>
          <a:p>
            <a:pPr lvl="0" algn="just">
              <a:buNone/>
            </a:pPr>
            <a:endParaRPr lang="en-US" dirty="0">
              <a:latin typeface="Times New Roman" pitchFamily="18"/>
              <a:cs typeface="Times New Roman" pitchFamily="18"/>
            </a:endParaRPr>
          </a:p>
        </p:txBody>
      </p:sp>
      <p:sp>
        <p:nvSpPr>
          <p:cNvPr id="5" name="Espace réservé du contenu 2"/>
          <p:cNvSpPr txBox="1"/>
          <p:nvPr/>
        </p:nvSpPr>
        <p:spPr>
          <a:xfrm>
            <a:off x="1260939" y="5772942"/>
            <a:ext cx="6048406" cy="536378"/>
          </a:xfrm>
          <a:prstGeom prst="rect">
            <a:avLst/>
          </a:prstGeom>
          <a:noFill/>
          <a:ln cap="flat">
            <a:noFill/>
          </a:ln>
        </p:spPr>
        <p:txBody>
          <a:bodyPr vert="horz" wrap="square" lIns="68580" tIns="34290" rIns="68580" bIns="34290" anchor="t" anchorCtr="0" compatLnSpc="1">
            <a:noAutofit/>
          </a:bodyPr>
          <a:lstStyle/>
          <a:p>
            <a:pPr algn="just" defTabSz="685800" fontAlgn="auto">
              <a:lnSpc>
                <a:spcPct val="90000"/>
              </a:lnSpc>
              <a:spcBef>
                <a:spcPts val="525"/>
              </a:spcBef>
              <a:spcAft>
                <a:spcPts val="0"/>
              </a:spcAft>
              <a:defRPr sz="1800" b="0" i="0" u="none" strike="noStrike" kern="0" cap="none" spc="0" baseline="0">
                <a:solidFill>
                  <a:srgbClr val="000000"/>
                </a:solidFill>
                <a:uFillTx/>
              </a:defRPr>
            </a:pPr>
            <a:r>
              <a:rPr lang="zh-TW" altLang="en-US" sz="2100" dirty="0">
                <a:solidFill>
                  <a:srgbClr val="000000"/>
                </a:solidFill>
                <a:latin typeface="標楷體" pitchFamily="65"/>
                <a:ea typeface="標楷體" pitchFamily="65"/>
              </a:rPr>
              <a:t>難度「難易適中」，各科平均通過率為五成至六成。</a:t>
            </a:r>
            <a:r>
              <a:rPr lang="en-US" sz="2100" dirty="0">
                <a:solidFill>
                  <a:srgbClr val="000000"/>
                </a:solidFill>
                <a:latin typeface="標楷體" pitchFamily="65"/>
                <a:ea typeface="標楷體" pitchFamily="65"/>
              </a:rPr>
              <a:t>(</a:t>
            </a:r>
            <a:r>
              <a:rPr lang="zh-TW" altLang="en-US" sz="2100" dirty="0">
                <a:solidFill>
                  <a:srgbClr val="000000"/>
                </a:solidFill>
                <a:latin typeface="標楷體" pitchFamily="65"/>
                <a:ea typeface="標楷體" pitchFamily="65"/>
              </a:rPr>
              <a:t>英聽為七成至七成五</a:t>
            </a:r>
            <a:r>
              <a:rPr lang="en-US" sz="2100" dirty="0">
                <a:solidFill>
                  <a:srgbClr val="000000"/>
                </a:solidFill>
                <a:latin typeface="標楷體" pitchFamily="65"/>
                <a:ea typeface="標楷體" pitchFamily="65"/>
              </a:rPr>
              <a:t>)</a:t>
            </a:r>
          </a:p>
        </p:txBody>
      </p:sp>
      <p:grpSp>
        <p:nvGrpSpPr>
          <p:cNvPr id="6" name="群組 146"/>
          <p:cNvGrpSpPr/>
          <p:nvPr/>
        </p:nvGrpSpPr>
        <p:grpSpPr>
          <a:xfrm>
            <a:off x="2116399" y="2742054"/>
            <a:ext cx="4963059" cy="793121"/>
            <a:chOff x="2821865" y="2095054"/>
            <a:chExt cx="6617412" cy="1057494"/>
          </a:xfrm>
        </p:grpSpPr>
        <p:grpSp>
          <p:nvGrpSpPr>
            <p:cNvPr id="7" name="群組 136"/>
            <p:cNvGrpSpPr/>
            <p:nvPr/>
          </p:nvGrpSpPr>
          <p:grpSpPr>
            <a:xfrm>
              <a:off x="2844734" y="2107234"/>
              <a:ext cx="6586579" cy="1045314"/>
              <a:chOff x="2844734" y="2107234"/>
              <a:chExt cx="6586579" cy="1045314"/>
            </a:xfrm>
          </p:grpSpPr>
          <p:sp>
            <p:nvSpPr>
              <p:cNvPr id="8" name="矩形 129"/>
              <p:cNvSpPr/>
              <p:nvPr/>
            </p:nvSpPr>
            <p:spPr>
              <a:xfrm>
                <a:off x="2844734" y="2107234"/>
                <a:ext cx="2169688" cy="502151"/>
              </a:xfrm>
              <a:prstGeom prst="rect">
                <a:avLst/>
              </a:prstGeom>
              <a:solidFill>
                <a:srgbClr val="203864">
                  <a:alpha val="85000"/>
                </a:srgbClr>
              </a:solidFill>
              <a:ln w="12701" cap="flat">
                <a:solidFill>
                  <a:srgbClr val="2F528F"/>
                </a:solidFill>
                <a:prstDash val="solid"/>
                <a:miter/>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r>
                  <a:rPr lang="zh-TW" altLang="en-US" sz="2100" b="1">
                    <a:solidFill>
                      <a:srgbClr val="FFFFFF"/>
                    </a:solidFill>
                    <a:effectLst>
                      <a:outerShdw dist="38096" dir="2700000">
                        <a:srgbClr val="000000"/>
                      </a:outerShdw>
                    </a:effectLst>
                    <a:latin typeface="微軟正黑體" pitchFamily="34"/>
                    <a:ea typeface="微軟正黑體" pitchFamily="34"/>
                  </a:rPr>
                  <a:t>待加強</a:t>
                </a:r>
                <a:endParaRPr lang="en-US" sz="2100" b="1">
                  <a:solidFill>
                    <a:srgbClr val="FFFFFF"/>
                  </a:solidFill>
                  <a:effectLst>
                    <a:outerShdw dist="38096" dir="2700000">
                      <a:srgbClr val="000000"/>
                    </a:outerShdw>
                  </a:effectLst>
                  <a:latin typeface="微軟正黑體" pitchFamily="34"/>
                  <a:ea typeface="微軟正黑體" pitchFamily="34"/>
                </a:endParaRPr>
              </a:p>
            </p:txBody>
          </p:sp>
          <p:sp>
            <p:nvSpPr>
              <p:cNvPr id="9" name="矩形 130"/>
              <p:cNvSpPr/>
              <p:nvPr/>
            </p:nvSpPr>
            <p:spPr>
              <a:xfrm>
                <a:off x="5055626" y="2107234"/>
                <a:ext cx="2169688" cy="502151"/>
              </a:xfrm>
              <a:prstGeom prst="rect">
                <a:avLst/>
              </a:prstGeom>
              <a:solidFill>
                <a:srgbClr val="203864">
                  <a:alpha val="85000"/>
                </a:srgbClr>
              </a:solidFill>
              <a:ln w="12701" cap="flat">
                <a:solidFill>
                  <a:srgbClr val="2F528F"/>
                </a:solidFill>
                <a:prstDash val="solid"/>
                <a:miter/>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r>
                  <a:rPr lang="zh-TW" altLang="en-US" sz="2100" b="1">
                    <a:solidFill>
                      <a:srgbClr val="FFFFFF"/>
                    </a:solidFill>
                    <a:effectLst>
                      <a:outerShdw dist="38096" dir="2700000">
                        <a:srgbClr val="000000"/>
                      </a:outerShdw>
                    </a:effectLst>
                    <a:latin typeface="微軟正黑體" pitchFamily="34"/>
                    <a:ea typeface="微軟正黑體" pitchFamily="34"/>
                  </a:rPr>
                  <a:t>基礎</a:t>
                </a:r>
                <a:endParaRPr lang="en-US" sz="2100" b="1">
                  <a:solidFill>
                    <a:srgbClr val="FFFFFF"/>
                  </a:solidFill>
                  <a:effectLst>
                    <a:outerShdw dist="38096" dir="2700000">
                      <a:srgbClr val="000000"/>
                    </a:outerShdw>
                  </a:effectLst>
                  <a:latin typeface="微軟正黑體" pitchFamily="34"/>
                  <a:ea typeface="微軟正黑體" pitchFamily="34"/>
                </a:endParaRPr>
              </a:p>
            </p:txBody>
          </p:sp>
          <p:sp>
            <p:nvSpPr>
              <p:cNvPr id="10" name="矩形 131"/>
              <p:cNvSpPr/>
              <p:nvPr/>
            </p:nvSpPr>
            <p:spPr>
              <a:xfrm>
                <a:off x="7259924" y="2108405"/>
                <a:ext cx="2169688" cy="502151"/>
              </a:xfrm>
              <a:prstGeom prst="rect">
                <a:avLst/>
              </a:prstGeom>
              <a:solidFill>
                <a:srgbClr val="203864">
                  <a:alpha val="85000"/>
                </a:srgbClr>
              </a:solidFill>
              <a:ln w="12701" cap="flat">
                <a:solidFill>
                  <a:srgbClr val="2F528F"/>
                </a:solidFill>
                <a:prstDash val="solid"/>
                <a:miter/>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r>
                  <a:rPr lang="zh-TW" altLang="en-US" sz="2100" b="1">
                    <a:solidFill>
                      <a:srgbClr val="FFFFFF"/>
                    </a:solidFill>
                    <a:effectLst>
                      <a:outerShdw dist="38096" dir="2700000">
                        <a:srgbClr val="000000"/>
                      </a:outerShdw>
                    </a:effectLst>
                    <a:latin typeface="微軟正黑體" pitchFamily="34"/>
                    <a:ea typeface="微軟正黑體" pitchFamily="34"/>
                  </a:rPr>
                  <a:t>精熟</a:t>
                </a:r>
                <a:endParaRPr lang="en-US" sz="2100" b="1">
                  <a:solidFill>
                    <a:srgbClr val="FFFFFF"/>
                  </a:solidFill>
                  <a:effectLst>
                    <a:outerShdw dist="38096" dir="2700000">
                      <a:srgbClr val="000000"/>
                    </a:outerShdw>
                  </a:effectLst>
                  <a:latin typeface="微軟正黑體" pitchFamily="34"/>
                  <a:ea typeface="微軟正黑體" pitchFamily="34"/>
                </a:endParaRPr>
              </a:p>
            </p:txBody>
          </p:sp>
          <p:sp>
            <p:nvSpPr>
              <p:cNvPr id="11" name="矩形 132"/>
              <p:cNvSpPr/>
              <p:nvPr/>
            </p:nvSpPr>
            <p:spPr>
              <a:xfrm>
                <a:off x="2846426" y="2649217"/>
                <a:ext cx="2169688" cy="502151"/>
              </a:xfrm>
              <a:prstGeom prst="rect">
                <a:avLst/>
              </a:prstGeom>
              <a:solidFill>
                <a:srgbClr val="203864">
                  <a:alpha val="15000"/>
                </a:srgbClr>
              </a:solidFill>
              <a:ln cap="flat">
                <a:noFill/>
                <a:prstDash val="solid"/>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sp>
            <p:nvSpPr>
              <p:cNvPr id="12" name="矩形 133"/>
              <p:cNvSpPr/>
              <p:nvPr/>
            </p:nvSpPr>
            <p:spPr>
              <a:xfrm>
                <a:off x="5057326" y="2649217"/>
                <a:ext cx="2169688" cy="502151"/>
              </a:xfrm>
              <a:prstGeom prst="rect">
                <a:avLst/>
              </a:prstGeom>
              <a:solidFill>
                <a:srgbClr val="203864">
                  <a:alpha val="15000"/>
                </a:srgbClr>
              </a:solidFill>
              <a:ln cap="flat">
                <a:noFill/>
                <a:prstDash val="solid"/>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sp>
            <p:nvSpPr>
              <p:cNvPr id="13" name="矩形 134"/>
              <p:cNvSpPr/>
              <p:nvPr/>
            </p:nvSpPr>
            <p:spPr>
              <a:xfrm>
                <a:off x="7261625" y="2650397"/>
                <a:ext cx="2169688" cy="502151"/>
              </a:xfrm>
              <a:prstGeom prst="rect">
                <a:avLst/>
              </a:prstGeom>
              <a:solidFill>
                <a:srgbClr val="203864">
                  <a:alpha val="15000"/>
                </a:srgbClr>
              </a:solidFill>
              <a:ln cap="flat">
                <a:noFill/>
                <a:prstDash val="solid"/>
              </a:ln>
            </p:spPr>
            <p:txBody>
              <a:bodyPr vert="horz" wrap="square" lIns="68580" tIns="34290" rIns="68580" bIns="34290" anchor="ctr" anchorCtr="1" compatLnSpc="1">
                <a:noAutofit/>
              </a:bodyPr>
              <a:lstStyle/>
              <a:p>
                <a:pPr algn="ctr" defTabSz="685800" fontAlgn="auto">
                  <a:spcBef>
                    <a:spcPts val="0"/>
                  </a:spcBef>
                  <a:spcAft>
                    <a:spcPts val="0"/>
                  </a:spcAft>
                  <a:defRPr sz="1800" b="0" i="0" u="none" strike="noStrike" kern="0" cap="none" spc="0" baseline="0">
                    <a:solidFill>
                      <a:srgbClr val="000000"/>
                    </a:solidFill>
                    <a:uFillTx/>
                  </a:defRPr>
                </a:pPr>
                <a:endParaRPr lang="en-US" sz="1350">
                  <a:solidFill>
                    <a:srgbClr val="FFFFFF"/>
                  </a:solidFill>
                  <a:latin typeface="Calibri"/>
                  <a:ea typeface="新細明體" pitchFamily="18"/>
                </a:endParaRPr>
              </a:p>
            </p:txBody>
          </p:sp>
        </p:grpSp>
        <p:cxnSp>
          <p:nvCxnSpPr>
            <p:cNvPr id="14" name="直線接點 143"/>
            <p:cNvCxnSpPr/>
            <p:nvPr/>
          </p:nvCxnSpPr>
          <p:spPr>
            <a:xfrm>
              <a:off x="5035015" y="2107234"/>
              <a:ext cx="0" cy="1044135"/>
            </a:xfrm>
            <a:prstGeom prst="straightConnector1">
              <a:avLst/>
            </a:prstGeom>
            <a:noFill/>
            <a:ln w="34920" cap="flat">
              <a:solidFill>
                <a:srgbClr val="FFFFFF"/>
              </a:solidFill>
              <a:prstDash val="solid"/>
              <a:miter/>
            </a:ln>
          </p:spPr>
        </p:cxnSp>
        <p:cxnSp>
          <p:nvCxnSpPr>
            <p:cNvPr id="15" name="直線接點 144"/>
            <p:cNvCxnSpPr/>
            <p:nvPr/>
          </p:nvCxnSpPr>
          <p:spPr>
            <a:xfrm>
              <a:off x="7239048" y="2095054"/>
              <a:ext cx="0" cy="1044145"/>
            </a:xfrm>
            <a:prstGeom prst="straightConnector1">
              <a:avLst/>
            </a:prstGeom>
            <a:noFill/>
            <a:ln w="34920" cap="flat">
              <a:solidFill>
                <a:srgbClr val="FFFFFF"/>
              </a:solidFill>
              <a:prstDash val="solid"/>
              <a:miter/>
            </a:ln>
          </p:spPr>
        </p:cxnSp>
        <p:cxnSp>
          <p:nvCxnSpPr>
            <p:cNvPr id="16" name="直線接點 145"/>
            <p:cNvCxnSpPr/>
            <p:nvPr/>
          </p:nvCxnSpPr>
          <p:spPr>
            <a:xfrm rot="5400013">
              <a:off x="6130571" y="-676103"/>
              <a:ext cx="0" cy="6617412"/>
            </a:xfrm>
            <a:prstGeom prst="straightConnector1">
              <a:avLst/>
            </a:prstGeom>
            <a:noFill/>
            <a:ln w="34920" cap="flat">
              <a:solidFill>
                <a:srgbClr val="FFFFFF"/>
              </a:solidFill>
              <a:prstDash val="solid"/>
              <a:miter/>
            </a:ln>
          </p:spPr>
        </p:cxnSp>
      </p:grpSp>
      <p:grpSp>
        <p:nvGrpSpPr>
          <p:cNvPr id="17" name="群組 15"/>
          <p:cNvGrpSpPr/>
          <p:nvPr/>
        </p:nvGrpSpPr>
        <p:grpSpPr>
          <a:xfrm>
            <a:off x="2153713" y="3588504"/>
            <a:ext cx="1595480" cy="1960475"/>
            <a:chOff x="2871618" y="3223653"/>
            <a:chExt cx="2127306" cy="2613967"/>
          </a:xfrm>
        </p:grpSpPr>
        <p:pic>
          <p:nvPicPr>
            <p:cNvPr id="18" name="圖片 10"/>
            <p:cNvPicPr>
              <a:picLocks noChangeAspect="1"/>
            </p:cNvPicPr>
            <p:nvPr/>
          </p:nvPicPr>
          <p:blipFill>
            <a:blip r:embed="rId4"/>
            <a:srcRect l="8004" t="6600" r="9696" b="13945"/>
            <a:stretch>
              <a:fillRect/>
            </a:stretch>
          </p:blipFill>
          <p:spPr>
            <a:xfrm>
              <a:off x="2871618" y="3223653"/>
              <a:ext cx="1960894" cy="2613967"/>
            </a:xfrm>
            <a:prstGeom prst="rect">
              <a:avLst/>
            </a:prstGeom>
            <a:noFill/>
            <a:ln cap="flat">
              <a:noFill/>
            </a:ln>
          </p:spPr>
        </p:pic>
        <p:sp>
          <p:nvSpPr>
            <p:cNvPr id="19" name="文字方塊 245"/>
            <p:cNvSpPr txBox="1"/>
            <p:nvPr/>
          </p:nvSpPr>
          <p:spPr>
            <a:xfrm>
              <a:off x="3414598" y="3624178"/>
              <a:ext cx="1584326" cy="369332"/>
            </a:xfrm>
            <a:prstGeom prst="rect">
              <a:avLst/>
            </a:prstGeom>
            <a:noFill/>
            <a:ln cap="flat">
              <a:noFill/>
            </a:ln>
          </p:spPr>
          <p:txBody>
            <a:bodyPr vert="horz" wrap="square" lIns="68580" tIns="34290" rIns="68580" bIns="34290" anchor="t" anchorCtr="0" compatLnSpc="1">
              <a:spAutoFit/>
            </a:bodyPr>
            <a:lstStyle/>
            <a:p>
              <a:pPr defTabSz="685800" fontAlgn="auto" hangingPunct="0">
                <a:spcBef>
                  <a:spcPts val="0"/>
                </a:spcBef>
                <a:spcAft>
                  <a:spcPts val="0"/>
                </a:spcAft>
                <a:defRPr sz="1800" b="0" i="0" u="none" strike="noStrike" kern="0" cap="none" spc="0" baseline="0">
                  <a:solidFill>
                    <a:srgbClr val="000000"/>
                  </a:solidFill>
                  <a:uFillTx/>
                </a:defRPr>
              </a:pPr>
              <a:r>
                <a:rPr lang="zh-TW" altLang="en-US" sz="1350" b="1">
                  <a:solidFill>
                    <a:srgbClr val="FF0000"/>
                  </a:solidFill>
                  <a:latin typeface="微軟正黑體" pitchFamily="34"/>
                  <a:ea typeface="微軟正黑體" pitchFamily="34"/>
                </a:rPr>
                <a:t>試題難度：易</a:t>
              </a:r>
            </a:p>
          </p:txBody>
        </p:sp>
      </p:grpSp>
      <p:grpSp>
        <p:nvGrpSpPr>
          <p:cNvPr id="20" name="群組 16"/>
          <p:cNvGrpSpPr/>
          <p:nvPr/>
        </p:nvGrpSpPr>
        <p:grpSpPr>
          <a:xfrm>
            <a:off x="3860896" y="3537720"/>
            <a:ext cx="1553906" cy="2123518"/>
            <a:chOff x="5147861" y="3155941"/>
            <a:chExt cx="2071875" cy="2831357"/>
          </a:xfrm>
        </p:grpSpPr>
        <p:pic>
          <p:nvPicPr>
            <p:cNvPr id="21" name="圖片 12"/>
            <p:cNvPicPr>
              <a:picLocks noChangeAspect="1"/>
            </p:cNvPicPr>
            <p:nvPr/>
          </p:nvPicPr>
          <p:blipFill>
            <a:blip r:embed="rId5"/>
            <a:srcRect l="8847" t="5791" r="8712" b="9765"/>
            <a:stretch>
              <a:fillRect/>
            </a:stretch>
          </p:blipFill>
          <p:spPr>
            <a:xfrm>
              <a:off x="5147861" y="3155941"/>
              <a:ext cx="2001914" cy="2831357"/>
            </a:xfrm>
            <a:prstGeom prst="rect">
              <a:avLst/>
            </a:prstGeom>
            <a:noFill/>
            <a:ln cap="flat">
              <a:noFill/>
            </a:ln>
          </p:spPr>
        </p:pic>
        <p:sp>
          <p:nvSpPr>
            <p:cNvPr id="22" name="文字方塊 246"/>
            <p:cNvSpPr txBox="1"/>
            <p:nvPr/>
          </p:nvSpPr>
          <p:spPr>
            <a:xfrm>
              <a:off x="5635410" y="3624178"/>
              <a:ext cx="1584326" cy="369332"/>
            </a:xfrm>
            <a:prstGeom prst="rect">
              <a:avLst/>
            </a:prstGeom>
            <a:noFill/>
            <a:ln cap="flat">
              <a:noFill/>
            </a:ln>
          </p:spPr>
          <p:txBody>
            <a:bodyPr vert="horz" wrap="square" lIns="68580" tIns="34290" rIns="68580" bIns="34290" anchor="t" anchorCtr="0" compatLnSpc="1">
              <a:spAutoFit/>
            </a:bodyPr>
            <a:lstStyle/>
            <a:p>
              <a:pPr defTabSz="685800" fontAlgn="auto" hangingPunct="0">
                <a:spcBef>
                  <a:spcPts val="0"/>
                </a:spcBef>
                <a:spcAft>
                  <a:spcPts val="0"/>
                </a:spcAft>
                <a:defRPr sz="1800" b="0" i="0" u="none" strike="noStrike" kern="0" cap="none" spc="0" baseline="0">
                  <a:solidFill>
                    <a:srgbClr val="000000"/>
                  </a:solidFill>
                  <a:uFillTx/>
                </a:defRPr>
              </a:pPr>
              <a:r>
                <a:rPr lang="zh-TW" altLang="en-US" sz="1350" b="1">
                  <a:solidFill>
                    <a:srgbClr val="FF0000"/>
                  </a:solidFill>
                  <a:latin typeface="微軟正黑體" pitchFamily="34"/>
                  <a:ea typeface="微軟正黑體" pitchFamily="34"/>
                </a:rPr>
                <a:t>試題難度：中</a:t>
              </a:r>
            </a:p>
          </p:txBody>
        </p:sp>
      </p:grpSp>
      <p:grpSp>
        <p:nvGrpSpPr>
          <p:cNvPr id="23" name="群組 17"/>
          <p:cNvGrpSpPr/>
          <p:nvPr/>
        </p:nvGrpSpPr>
        <p:grpSpPr>
          <a:xfrm>
            <a:off x="5474030" y="3550511"/>
            <a:ext cx="1579859" cy="1944613"/>
            <a:chOff x="7298704" y="3172995"/>
            <a:chExt cx="2106478" cy="2592817"/>
          </a:xfrm>
        </p:grpSpPr>
        <p:pic>
          <p:nvPicPr>
            <p:cNvPr id="24" name="圖片 14"/>
            <p:cNvPicPr>
              <a:picLocks noChangeAspect="1"/>
            </p:cNvPicPr>
            <p:nvPr/>
          </p:nvPicPr>
          <p:blipFill>
            <a:blip r:embed="rId6"/>
            <a:srcRect l="8847" t="5790" r="8712" b="15171"/>
            <a:stretch>
              <a:fillRect/>
            </a:stretch>
          </p:blipFill>
          <p:spPr>
            <a:xfrm>
              <a:off x="7298704" y="3172995"/>
              <a:ext cx="1958635" cy="2592817"/>
            </a:xfrm>
            <a:prstGeom prst="rect">
              <a:avLst/>
            </a:prstGeom>
            <a:noFill/>
            <a:ln cap="flat">
              <a:noFill/>
            </a:ln>
          </p:spPr>
        </p:pic>
        <p:sp>
          <p:nvSpPr>
            <p:cNvPr id="25" name="文字方塊 247"/>
            <p:cNvSpPr txBox="1"/>
            <p:nvPr/>
          </p:nvSpPr>
          <p:spPr>
            <a:xfrm>
              <a:off x="7820855" y="3624178"/>
              <a:ext cx="1584327" cy="369332"/>
            </a:xfrm>
            <a:prstGeom prst="rect">
              <a:avLst/>
            </a:prstGeom>
            <a:noFill/>
            <a:ln cap="flat">
              <a:noFill/>
            </a:ln>
          </p:spPr>
          <p:txBody>
            <a:bodyPr vert="horz" wrap="square" lIns="68580" tIns="34290" rIns="68580" bIns="34290" anchor="t" anchorCtr="0" compatLnSpc="1">
              <a:spAutoFit/>
            </a:bodyPr>
            <a:lstStyle/>
            <a:p>
              <a:pPr defTabSz="685800" fontAlgn="auto" hangingPunct="0">
                <a:spcBef>
                  <a:spcPts val="0"/>
                </a:spcBef>
                <a:spcAft>
                  <a:spcPts val="0"/>
                </a:spcAft>
                <a:defRPr sz="1800" b="0" i="0" u="none" strike="noStrike" kern="0" cap="none" spc="0" baseline="0">
                  <a:solidFill>
                    <a:srgbClr val="000000"/>
                  </a:solidFill>
                  <a:uFillTx/>
                </a:defRPr>
              </a:pPr>
              <a:r>
                <a:rPr lang="zh-TW" altLang="en-US" sz="1350" b="1">
                  <a:solidFill>
                    <a:srgbClr val="FF0000"/>
                  </a:solidFill>
                  <a:latin typeface="微軟正黑體" pitchFamily="34"/>
                  <a:ea typeface="微軟正黑體" pitchFamily="34"/>
                </a:rPr>
                <a:t>試題難度：難</a:t>
              </a:r>
            </a:p>
          </p:txBody>
        </p:sp>
      </p:grpSp>
      <p:grpSp>
        <p:nvGrpSpPr>
          <p:cNvPr id="26" name="群組 8"/>
          <p:cNvGrpSpPr/>
          <p:nvPr/>
        </p:nvGrpSpPr>
        <p:grpSpPr>
          <a:xfrm>
            <a:off x="2522941" y="3174850"/>
            <a:ext cx="870164" cy="331022"/>
            <a:chOff x="3363922" y="2672114"/>
            <a:chExt cx="1160218" cy="441363"/>
          </a:xfrm>
        </p:grpSpPr>
        <p:pic>
          <p:nvPicPr>
            <p:cNvPr id="27" name="圖片 7"/>
            <p:cNvPicPr>
              <a:picLocks noChangeAspect="1"/>
            </p:cNvPicPr>
            <p:nvPr/>
          </p:nvPicPr>
          <p:blipFill>
            <a:blip r:embed="rId7"/>
            <a:stretch>
              <a:fillRect/>
            </a:stretch>
          </p:blipFill>
          <p:spPr>
            <a:xfrm>
              <a:off x="3363922" y="2679146"/>
              <a:ext cx="306589" cy="427299"/>
            </a:xfrm>
            <a:prstGeom prst="rect">
              <a:avLst/>
            </a:prstGeom>
            <a:noFill/>
            <a:ln cap="flat">
              <a:noFill/>
            </a:ln>
          </p:spPr>
        </p:pic>
        <p:pic>
          <p:nvPicPr>
            <p:cNvPr id="28" name="圖片 51"/>
            <p:cNvPicPr>
              <a:picLocks noChangeAspect="1"/>
            </p:cNvPicPr>
            <p:nvPr/>
          </p:nvPicPr>
          <p:blipFill>
            <a:blip r:embed="rId7"/>
            <a:stretch>
              <a:fillRect/>
            </a:stretch>
          </p:blipFill>
          <p:spPr>
            <a:xfrm>
              <a:off x="3655332" y="2686178"/>
              <a:ext cx="306589" cy="427299"/>
            </a:xfrm>
            <a:prstGeom prst="rect">
              <a:avLst/>
            </a:prstGeom>
            <a:noFill/>
            <a:ln cap="flat">
              <a:noFill/>
            </a:ln>
          </p:spPr>
        </p:pic>
        <p:pic>
          <p:nvPicPr>
            <p:cNvPr id="29" name="圖片 52"/>
            <p:cNvPicPr>
              <a:picLocks noChangeAspect="1"/>
            </p:cNvPicPr>
            <p:nvPr/>
          </p:nvPicPr>
          <p:blipFill>
            <a:blip r:embed="rId7"/>
            <a:stretch>
              <a:fillRect/>
            </a:stretch>
          </p:blipFill>
          <p:spPr>
            <a:xfrm>
              <a:off x="3935294" y="2679146"/>
              <a:ext cx="306589" cy="427299"/>
            </a:xfrm>
            <a:prstGeom prst="rect">
              <a:avLst/>
            </a:prstGeom>
            <a:noFill/>
            <a:ln cap="flat">
              <a:noFill/>
            </a:ln>
          </p:spPr>
        </p:pic>
        <p:pic>
          <p:nvPicPr>
            <p:cNvPr id="30" name="圖片 53"/>
            <p:cNvPicPr>
              <a:picLocks noChangeAspect="1"/>
            </p:cNvPicPr>
            <p:nvPr/>
          </p:nvPicPr>
          <p:blipFill>
            <a:blip r:embed="rId7"/>
            <a:stretch>
              <a:fillRect/>
            </a:stretch>
          </p:blipFill>
          <p:spPr>
            <a:xfrm>
              <a:off x="4217551" y="2672114"/>
              <a:ext cx="306589" cy="427299"/>
            </a:xfrm>
            <a:prstGeom prst="rect">
              <a:avLst/>
            </a:prstGeom>
            <a:noFill/>
            <a:ln cap="flat">
              <a:noFill/>
            </a:ln>
          </p:spPr>
        </p:pic>
      </p:grpSp>
      <p:grpSp>
        <p:nvGrpSpPr>
          <p:cNvPr id="31" name="群組 9"/>
          <p:cNvGrpSpPr/>
          <p:nvPr/>
        </p:nvGrpSpPr>
        <p:grpSpPr>
          <a:xfrm>
            <a:off x="3951613" y="3180124"/>
            <a:ext cx="1289099" cy="335150"/>
            <a:chOff x="5268818" y="2679146"/>
            <a:chExt cx="1718798" cy="446867"/>
          </a:xfrm>
        </p:grpSpPr>
        <p:pic>
          <p:nvPicPr>
            <p:cNvPr id="32" name="圖片 54"/>
            <p:cNvPicPr>
              <a:picLocks noChangeAspect="1"/>
            </p:cNvPicPr>
            <p:nvPr/>
          </p:nvPicPr>
          <p:blipFill>
            <a:blip r:embed="rId7"/>
            <a:stretch>
              <a:fillRect/>
            </a:stretch>
          </p:blipFill>
          <p:spPr>
            <a:xfrm>
              <a:off x="5268818" y="2691682"/>
              <a:ext cx="306589" cy="427299"/>
            </a:xfrm>
            <a:prstGeom prst="rect">
              <a:avLst/>
            </a:prstGeom>
            <a:noFill/>
            <a:ln cap="flat">
              <a:noFill/>
            </a:ln>
          </p:spPr>
        </p:pic>
        <p:pic>
          <p:nvPicPr>
            <p:cNvPr id="33" name="圖片 55"/>
            <p:cNvPicPr>
              <a:picLocks noChangeAspect="1"/>
            </p:cNvPicPr>
            <p:nvPr/>
          </p:nvPicPr>
          <p:blipFill>
            <a:blip r:embed="rId7"/>
            <a:stretch>
              <a:fillRect/>
            </a:stretch>
          </p:blipFill>
          <p:spPr>
            <a:xfrm>
              <a:off x="5560228" y="2698714"/>
              <a:ext cx="306589" cy="427299"/>
            </a:xfrm>
            <a:prstGeom prst="rect">
              <a:avLst/>
            </a:prstGeom>
            <a:noFill/>
            <a:ln cap="flat">
              <a:noFill/>
            </a:ln>
          </p:spPr>
        </p:pic>
        <p:pic>
          <p:nvPicPr>
            <p:cNvPr id="34" name="圖片 56"/>
            <p:cNvPicPr>
              <a:picLocks noChangeAspect="1"/>
            </p:cNvPicPr>
            <p:nvPr/>
          </p:nvPicPr>
          <p:blipFill>
            <a:blip r:embed="rId7"/>
            <a:stretch>
              <a:fillRect/>
            </a:stretch>
          </p:blipFill>
          <p:spPr>
            <a:xfrm>
              <a:off x="5840190" y="2691682"/>
              <a:ext cx="306589" cy="427299"/>
            </a:xfrm>
            <a:prstGeom prst="rect">
              <a:avLst/>
            </a:prstGeom>
            <a:noFill/>
            <a:ln cap="flat">
              <a:noFill/>
            </a:ln>
          </p:spPr>
        </p:pic>
        <p:pic>
          <p:nvPicPr>
            <p:cNvPr id="35" name="圖片 57"/>
            <p:cNvPicPr>
              <a:picLocks noChangeAspect="1"/>
            </p:cNvPicPr>
            <p:nvPr/>
          </p:nvPicPr>
          <p:blipFill>
            <a:blip r:embed="rId7"/>
            <a:stretch>
              <a:fillRect/>
            </a:stretch>
          </p:blipFill>
          <p:spPr>
            <a:xfrm>
              <a:off x="6122447" y="2684641"/>
              <a:ext cx="306589" cy="427299"/>
            </a:xfrm>
            <a:prstGeom prst="rect">
              <a:avLst/>
            </a:prstGeom>
            <a:noFill/>
            <a:ln cap="flat">
              <a:noFill/>
            </a:ln>
          </p:spPr>
        </p:pic>
        <p:pic>
          <p:nvPicPr>
            <p:cNvPr id="36" name="圖片 58"/>
            <p:cNvPicPr>
              <a:picLocks noChangeAspect="1"/>
            </p:cNvPicPr>
            <p:nvPr/>
          </p:nvPicPr>
          <p:blipFill>
            <a:blip r:embed="rId7"/>
            <a:stretch>
              <a:fillRect/>
            </a:stretch>
          </p:blipFill>
          <p:spPr>
            <a:xfrm>
              <a:off x="6398779" y="2686178"/>
              <a:ext cx="306589" cy="427299"/>
            </a:xfrm>
            <a:prstGeom prst="rect">
              <a:avLst/>
            </a:prstGeom>
            <a:noFill/>
            <a:ln cap="flat">
              <a:noFill/>
            </a:ln>
          </p:spPr>
        </p:pic>
        <p:pic>
          <p:nvPicPr>
            <p:cNvPr id="37" name="圖片 59"/>
            <p:cNvPicPr>
              <a:picLocks noChangeAspect="1"/>
            </p:cNvPicPr>
            <p:nvPr/>
          </p:nvPicPr>
          <p:blipFill>
            <a:blip r:embed="rId7"/>
            <a:stretch>
              <a:fillRect/>
            </a:stretch>
          </p:blipFill>
          <p:spPr>
            <a:xfrm>
              <a:off x="6681027" y="2679146"/>
              <a:ext cx="306589" cy="427299"/>
            </a:xfrm>
            <a:prstGeom prst="rect">
              <a:avLst/>
            </a:prstGeom>
            <a:noFill/>
            <a:ln cap="flat">
              <a:noFill/>
            </a:ln>
          </p:spPr>
        </p:pic>
      </p:grpSp>
      <p:grpSp>
        <p:nvGrpSpPr>
          <p:cNvPr id="38" name="群組 62"/>
          <p:cNvGrpSpPr/>
          <p:nvPr/>
        </p:nvGrpSpPr>
        <p:grpSpPr>
          <a:xfrm>
            <a:off x="5836562" y="3172346"/>
            <a:ext cx="870164" cy="331029"/>
            <a:chOff x="7782083" y="2668776"/>
            <a:chExt cx="1160218" cy="441372"/>
          </a:xfrm>
        </p:grpSpPr>
        <p:pic>
          <p:nvPicPr>
            <p:cNvPr id="39" name="圖片 63"/>
            <p:cNvPicPr>
              <a:picLocks noChangeAspect="1"/>
            </p:cNvPicPr>
            <p:nvPr/>
          </p:nvPicPr>
          <p:blipFill>
            <a:blip r:embed="rId7"/>
            <a:stretch>
              <a:fillRect/>
            </a:stretch>
          </p:blipFill>
          <p:spPr>
            <a:xfrm>
              <a:off x="7782083" y="2675817"/>
              <a:ext cx="306589" cy="427299"/>
            </a:xfrm>
            <a:prstGeom prst="rect">
              <a:avLst/>
            </a:prstGeom>
            <a:noFill/>
            <a:ln cap="flat">
              <a:noFill/>
            </a:ln>
          </p:spPr>
        </p:pic>
        <p:pic>
          <p:nvPicPr>
            <p:cNvPr id="40" name="圖片 64"/>
            <p:cNvPicPr>
              <a:picLocks noChangeAspect="1"/>
            </p:cNvPicPr>
            <p:nvPr/>
          </p:nvPicPr>
          <p:blipFill>
            <a:blip r:embed="rId7"/>
            <a:stretch>
              <a:fillRect/>
            </a:stretch>
          </p:blipFill>
          <p:spPr>
            <a:xfrm>
              <a:off x="8073493" y="2682849"/>
              <a:ext cx="306589" cy="427299"/>
            </a:xfrm>
            <a:prstGeom prst="rect">
              <a:avLst/>
            </a:prstGeom>
            <a:noFill/>
            <a:ln cap="flat">
              <a:noFill/>
            </a:ln>
          </p:spPr>
        </p:pic>
        <p:pic>
          <p:nvPicPr>
            <p:cNvPr id="41" name="圖片 65"/>
            <p:cNvPicPr>
              <a:picLocks noChangeAspect="1"/>
            </p:cNvPicPr>
            <p:nvPr/>
          </p:nvPicPr>
          <p:blipFill>
            <a:blip r:embed="rId7"/>
            <a:stretch>
              <a:fillRect/>
            </a:stretch>
          </p:blipFill>
          <p:spPr>
            <a:xfrm>
              <a:off x="8353455" y="2675808"/>
              <a:ext cx="306589" cy="427299"/>
            </a:xfrm>
            <a:prstGeom prst="rect">
              <a:avLst/>
            </a:prstGeom>
            <a:noFill/>
            <a:ln cap="flat">
              <a:noFill/>
            </a:ln>
          </p:spPr>
        </p:pic>
        <p:pic>
          <p:nvPicPr>
            <p:cNvPr id="42" name="圖片 66"/>
            <p:cNvPicPr>
              <a:picLocks noChangeAspect="1"/>
            </p:cNvPicPr>
            <p:nvPr/>
          </p:nvPicPr>
          <p:blipFill>
            <a:blip r:embed="rId7"/>
            <a:stretch>
              <a:fillRect/>
            </a:stretch>
          </p:blipFill>
          <p:spPr>
            <a:xfrm>
              <a:off x="8635712" y="2668776"/>
              <a:ext cx="306589" cy="427299"/>
            </a:xfrm>
            <a:prstGeom prst="rect">
              <a:avLst/>
            </a:prstGeom>
            <a:noFill/>
            <a:ln cap="flat">
              <a:noFill/>
            </a:ln>
          </p:spPr>
        </p:pic>
      </p:grpSp>
    </p:spTree>
    <p:extLst>
      <p:ext uri="{BB962C8B-B14F-4D97-AF65-F5344CB8AC3E}">
        <p14:creationId xmlns:p14="http://schemas.microsoft.com/office/powerpoint/2010/main" val="131087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childTnLst>
                          </p:cTn>
                        </p:par>
                        <p:par>
                          <p:cTn id="13" fill="hold">
                            <p:stCondLst>
                              <p:cond delay="250"/>
                            </p:stCondLst>
                            <p:childTnLst>
                              <p:par>
                                <p:cTn id="14" presetID="10" presetClass="entr" presetSubtype="0" fill="hold" nodeType="afterEffect">
                                  <p:stCondLst>
                                    <p:cond delay="2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childTnLst>
                          </p:cTn>
                        </p:par>
                        <p:par>
                          <p:cTn id="17" fill="hold">
                            <p:stCondLst>
                              <p:cond delay="750"/>
                            </p:stCondLst>
                            <p:childTnLst>
                              <p:par>
                                <p:cTn id="18" presetID="10" presetClass="entr" presetSubtype="0" fill="hold" nodeType="afterEffect">
                                  <p:stCondLst>
                                    <p:cond delay="25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2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par>
                          <p:cTn id="26" fill="hold">
                            <p:stCondLst>
                              <p:cond delay="500"/>
                            </p:stCondLst>
                            <p:childTnLst>
                              <p:par>
                                <p:cTn id="27" presetID="10"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500"/>
                                  </p:stCondLst>
                                  <p:childTnLst>
                                    <p:set>
                                      <p:cBhvr>
                                        <p:cTn id="36" dur="1" fill="hold">
                                          <p:stCondLst>
                                            <p:cond delay="0"/>
                                          </p:stCondLst>
                                        </p:cTn>
                                        <p:tgtEl>
                                          <p:spTgt spid="31"/>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50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圓角化對角角落 22"/>
          <p:cNvSpPr/>
          <p:nvPr/>
        </p:nvSpPr>
        <p:spPr>
          <a:xfrm rot="16200004">
            <a:off x="863693" y="2692164"/>
            <a:ext cx="1947130" cy="2572916"/>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FBE5D6"/>
          </a:solidFill>
          <a:ln w="44448" cap="flat">
            <a:solidFill>
              <a:srgbClr val="843C0C"/>
            </a:solidFill>
            <a:prstDash val="solid"/>
            <a:miter/>
          </a:ln>
        </p:spPr>
        <p:txBody>
          <a:bodyPr vert="horz" wrap="square" lIns="68580" tIns="34290" rIns="68580" bIns="34290" anchor="ctr" anchorCtr="0" compatLnSpc="1">
            <a:noAutofit/>
          </a:bodyPr>
          <a:lstStyle/>
          <a:p>
            <a:pPr marL="64294" marR="0" lvl="0" indent="0" algn="l" defTabSz="685800" rtl="0" eaLnBrk="1" fontAlgn="auto" latinLnBrk="0" hangingPunct="0">
              <a:lnSpc>
                <a:spcPct val="100000"/>
              </a:lnSpc>
              <a:spcBef>
                <a:spcPts val="450"/>
              </a:spcBef>
              <a:spcAft>
                <a:spcPts val="0"/>
              </a:spcAft>
              <a:buClrTx/>
              <a:buSzTx/>
              <a:buFontTx/>
              <a:buNone/>
              <a:tabLst/>
              <a:defRPr sz="1800" b="0" i="0" u="none" strike="noStrike" kern="0" cap="none" spc="0" baseline="0">
                <a:solidFill>
                  <a:srgbClr val="000000"/>
                </a:solidFill>
                <a:uFillTx/>
              </a:defRPr>
            </a:pPr>
            <a:endParaRPr kumimoji="1" lang="en-US" sz="2100" b="0" i="0" u="none" strike="noStrike" kern="0" cap="none" spc="0" normalizeH="0" baseline="0" noProof="0">
              <a:ln>
                <a:noFill/>
              </a:ln>
              <a:solidFill>
                <a:srgbClr val="00487E"/>
              </a:solidFill>
              <a:effectLst/>
              <a:uLnTx/>
              <a:uFillTx/>
              <a:latin typeface="標楷體" pitchFamily="65"/>
              <a:ea typeface="標楷體" pitchFamily="65"/>
              <a:cs typeface="+mn-cs"/>
            </a:endParaRPr>
          </a:p>
        </p:txBody>
      </p:sp>
      <p:sp>
        <p:nvSpPr>
          <p:cNvPr id="3" name="矩形: 圓角化對角角落 23"/>
          <p:cNvSpPr/>
          <p:nvPr/>
        </p:nvSpPr>
        <p:spPr>
          <a:xfrm rot="16200004">
            <a:off x="3603437" y="2694002"/>
            <a:ext cx="1947130" cy="2572916"/>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DEEBF7"/>
          </a:solidFill>
          <a:ln w="44448" cap="flat">
            <a:solidFill>
              <a:srgbClr val="1F4E79"/>
            </a:solidFill>
            <a:prstDash val="solid"/>
            <a:miter/>
          </a:ln>
        </p:spPr>
        <p:txBody>
          <a:bodyPr vert="horz" wrap="square" lIns="68580" tIns="34290" rIns="68580" bIns="34290" anchor="ctr" anchorCtr="0" compatLnSpc="1">
            <a:noAutofit/>
          </a:bodyPr>
          <a:lstStyle/>
          <a:p>
            <a:pPr marL="0" marR="0" lvl="0" indent="0" algn="just"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210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4" name="矩形: 圓角化對角角落 24"/>
          <p:cNvSpPr/>
          <p:nvPr/>
        </p:nvSpPr>
        <p:spPr>
          <a:xfrm rot="16200004">
            <a:off x="6329793" y="2705317"/>
            <a:ext cx="1947130" cy="2572916"/>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385723"/>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210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5" name="矩形 3"/>
          <p:cNvSpPr/>
          <p:nvPr/>
        </p:nvSpPr>
        <p:spPr>
          <a:xfrm>
            <a:off x="536947" y="3021825"/>
            <a:ext cx="1741651" cy="378040"/>
          </a:xfrm>
          <a:prstGeom prst="rect">
            <a:avLst/>
          </a:prstGeom>
          <a:solidFill>
            <a:srgbClr val="843C0C"/>
          </a:solidFill>
          <a:ln w="25402" cap="flat">
            <a:solidFill>
              <a:srgbClr val="843C0C"/>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1" lang="zh-TW" altLang="en-US" sz="2100" b="1" i="0" u="none" strike="noStrike" kern="0" cap="none" spc="-113" normalizeH="0" baseline="0" noProof="0">
                <a:ln>
                  <a:noFill/>
                </a:ln>
                <a:solidFill>
                  <a:srgbClr val="FFFFFF"/>
                </a:solidFill>
                <a:effectLst>
                  <a:outerShdw dist="38096" dir="2700000">
                    <a:srgbClr val="000000"/>
                  </a:outerShdw>
                </a:effectLst>
                <a:uLnTx/>
                <a:uFillTx/>
                <a:latin typeface="標楷體" pitchFamily="65"/>
                <a:ea typeface="標楷體" pitchFamily="65"/>
                <a:cs typeface="+mn-cs"/>
              </a:rPr>
              <a:t>素材內容多元</a:t>
            </a:r>
            <a:endParaRPr kumimoji="1" lang="en-US" sz="2100" b="0" i="0" u="none" strike="noStrike" kern="0" cap="none" spc="-113" normalizeH="0" baseline="0" noProof="0">
              <a:ln>
                <a:noFill/>
              </a:ln>
              <a:solidFill>
                <a:srgbClr val="FFFFFF"/>
              </a:solidFill>
              <a:effectLst>
                <a:outerShdw dist="38096" dir="2700000">
                  <a:srgbClr val="000000"/>
                </a:outerShdw>
              </a:effectLst>
              <a:uLnTx/>
              <a:uFillTx/>
              <a:latin typeface="Calibri"/>
              <a:ea typeface="新細明體" pitchFamily="18"/>
              <a:cs typeface="+mn-cs"/>
            </a:endParaRPr>
          </a:p>
        </p:txBody>
      </p:sp>
      <p:sp>
        <p:nvSpPr>
          <p:cNvPr id="6" name="矩形 9"/>
          <p:cNvSpPr/>
          <p:nvPr/>
        </p:nvSpPr>
        <p:spPr>
          <a:xfrm>
            <a:off x="3283617" y="3027765"/>
            <a:ext cx="1741651" cy="391502"/>
          </a:xfrm>
          <a:prstGeom prst="rect">
            <a:avLst/>
          </a:prstGeom>
          <a:solidFill>
            <a:srgbClr val="1F4E79"/>
          </a:solidFill>
          <a:ln w="25402" cap="flat">
            <a:solidFill>
              <a:srgbClr val="1F4E79"/>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1" lang="zh-TW" altLang="en-US" sz="2100" b="1" i="0" u="none" strike="noStrike" kern="0" cap="none" spc="-113" normalizeH="0" baseline="0" noProof="0">
                <a:ln>
                  <a:noFill/>
                </a:ln>
                <a:solidFill>
                  <a:srgbClr val="FFFFFF"/>
                </a:solidFill>
                <a:effectLst>
                  <a:outerShdw dist="38096" dir="2700000">
                    <a:srgbClr val="000000"/>
                  </a:outerShdw>
                </a:effectLst>
                <a:uLnTx/>
                <a:uFillTx/>
                <a:latin typeface="標楷體" pitchFamily="65"/>
                <a:ea typeface="標楷體" pitchFamily="65"/>
                <a:cs typeface="+mn-cs"/>
              </a:rPr>
              <a:t>文本形式多元</a:t>
            </a:r>
            <a:endParaRPr kumimoji="1" lang="en-US" sz="2100" b="0" i="0" u="none" strike="noStrike" kern="0" cap="none" spc="-113" normalizeH="0" baseline="0" noProof="0">
              <a:ln>
                <a:noFill/>
              </a:ln>
              <a:solidFill>
                <a:srgbClr val="FFFFFF"/>
              </a:solidFill>
              <a:effectLst>
                <a:outerShdw dist="38096" dir="2700000">
                  <a:srgbClr val="000000"/>
                </a:outerShdw>
              </a:effectLst>
              <a:uLnTx/>
              <a:uFillTx/>
              <a:latin typeface="Calibri"/>
              <a:ea typeface="新細明體" pitchFamily="18"/>
              <a:cs typeface="+mn-cs"/>
            </a:endParaRPr>
          </a:p>
        </p:txBody>
      </p:sp>
      <p:sp>
        <p:nvSpPr>
          <p:cNvPr id="7" name="矩形 18"/>
          <p:cNvSpPr/>
          <p:nvPr/>
        </p:nvSpPr>
        <p:spPr>
          <a:xfrm>
            <a:off x="6023820" y="3039080"/>
            <a:ext cx="1714500" cy="391502"/>
          </a:xfrm>
          <a:prstGeom prst="rect">
            <a:avLst/>
          </a:prstGeom>
          <a:solidFill>
            <a:srgbClr val="385723"/>
          </a:solidFill>
          <a:ln w="25402" cap="flat">
            <a:solidFill>
              <a:srgbClr val="385723"/>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1" lang="zh-TW" altLang="en-US" sz="2100" b="1" i="0" u="none" strike="noStrike" kern="0" cap="none" spc="-113" normalizeH="0" baseline="0" noProof="0">
                <a:ln>
                  <a:noFill/>
                </a:ln>
                <a:solidFill>
                  <a:srgbClr val="FFFFFF"/>
                </a:solidFill>
                <a:effectLst>
                  <a:outerShdw dist="38096" dir="2700000">
                    <a:srgbClr val="000000"/>
                  </a:outerShdw>
                </a:effectLst>
                <a:uLnTx/>
                <a:uFillTx/>
                <a:latin typeface="標楷體" pitchFamily="65"/>
                <a:ea typeface="標楷體" pitchFamily="65"/>
                <a:cs typeface="+mn-cs"/>
              </a:rPr>
              <a:t>評量能力多元</a:t>
            </a:r>
            <a:endParaRPr kumimoji="1" lang="en-US" sz="2100" b="0" i="0" u="none" strike="noStrike" kern="0" cap="none" spc="-113" normalizeH="0" baseline="0" noProof="0">
              <a:ln>
                <a:noFill/>
              </a:ln>
              <a:solidFill>
                <a:srgbClr val="FFFFFF"/>
              </a:solidFill>
              <a:effectLst>
                <a:outerShdw dist="38096" dir="2700000">
                  <a:srgbClr val="000000"/>
                </a:outerShdw>
              </a:effectLst>
              <a:uLnTx/>
              <a:uFillTx/>
              <a:latin typeface="Calibri"/>
              <a:ea typeface="新細明體" pitchFamily="18"/>
              <a:cs typeface="+mn-cs"/>
            </a:endParaRPr>
          </a:p>
        </p:txBody>
      </p:sp>
      <p:sp>
        <p:nvSpPr>
          <p:cNvPr id="8" name="矩形 8"/>
          <p:cNvSpPr/>
          <p:nvPr/>
        </p:nvSpPr>
        <p:spPr>
          <a:xfrm>
            <a:off x="689174" y="3522445"/>
            <a:ext cx="2286093" cy="1323594"/>
          </a:xfrm>
          <a:prstGeom prst="rect">
            <a:avLst/>
          </a:prstGeom>
          <a:noFill/>
          <a:ln cap="flat">
            <a:noFill/>
            <a:prstDash val="solid"/>
          </a:ln>
        </p:spPr>
        <p:txBody>
          <a:bodyPr vert="horz" wrap="square" lIns="0" tIns="34290" rIns="0" bIns="34290" anchor="t" anchorCtr="0" compatLnSpc="1">
            <a:noAutofit/>
          </a:bodyPr>
          <a:lstStyle/>
          <a:p>
            <a:pPr marL="64294" marR="0" lvl="0" indent="0" algn="just" defTabSz="685800" rtl="0" eaLnBrk="1" fontAlgn="auto" latinLnBrk="0" hangingPunct="0">
              <a:lnSpc>
                <a:spcPct val="100000"/>
              </a:lnSpc>
              <a:spcBef>
                <a:spcPts val="450"/>
              </a:spcBef>
              <a:spcAft>
                <a:spcPts val="0"/>
              </a:spcAft>
              <a:buClrTx/>
              <a:buSzTx/>
              <a:buFontTx/>
              <a:buNone/>
              <a:tabLst/>
              <a:defRPr sz="1800" b="0" i="0" u="none" strike="noStrike" kern="0" cap="none" spc="0" baseline="0">
                <a:solidFill>
                  <a:srgbClr val="000000"/>
                </a:solidFill>
                <a:uFillTx/>
              </a:defRPr>
            </a:pPr>
            <a:r>
              <a:rPr kumimoji="1" lang="zh-TW" altLang="en-US" sz="2100" b="0" i="0" u="none" strike="noStrike" kern="0" cap="none" spc="0" normalizeH="0" baseline="0" noProof="0" dirty="0">
                <a:ln>
                  <a:noFill/>
                </a:ln>
                <a:solidFill>
                  <a:srgbClr val="843C0C"/>
                </a:solidFill>
                <a:effectLst/>
                <a:uLnTx/>
                <a:uFillTx/>
                <a:latin typeface="標楷體" pitchFamily="65"/>
                <a:ea typeface="標楷體" pitchFamily="65"/>
                <a:cs typeface="+mn-cs"/>
              </a:rPr>
              <a:t>適度選用生活化、跨領域或課綱所列議題之相關素材。</a:t>
            </a:r>
            <a:endParaRPr kumimoji="1" lang="en-US" sz="2100" b="0" i="0" u="none" strike="noStrike" kern="0" cap="none" spc="0" normalizeH="0" baseline="0" noProof="0" dirty="0">
              <a:ln>
                <a:noFill/>
              </a:ln>
              <a:solidFill>
                <a:srgbClr val="843C0C"/>
              </a:solidFill>
              <a:effectLst/>
              <a:uLnTx/>
              <a:uFillTx/>
              <a:latin typeface="標楷體" pitchFamily="65"/>
              <a:ea typeface="標楷體" pitchFamily="65"/>
              <a:cs typeface="+mn-cs"/>
            </a:endParaRPr>
          </a:p>
        </p:txBody>
      </p:sp>
      <p:sp>
        <p:nvSpPr>
          <p:cNvPr id="9" name="矩形 9"/>
          <p:cNvSpPr/>
          <p:nvPr/>
        </p:nvSpPr>
        <p:spPr>
          <a:xfrm>
            <a:off x="3436030" y="3531655"/>
            <a:ext cx="2399723" cy="1309775"/>
          </a:xfrm>
          <a:prstGeom prst="rect">
            <a:avLst/>
          </a:prstGeom>
          <a:noFill/>
          <a:ln cap="flat">
            <a:noFill/>
            <a:prstDash val="solid"/>
          </a:ln>
        </p:spPr>
        <p:txBody>
          <a:bodyPr vert="horz" wrap="square" lIns="0" tIns="34290" rIns="68580" bIns="34290" anchor="t" anchorCtr="0" compatLnSpc="1">
            <a:noAutofit/>
          </a:bodyPr>
          <a:lstStyle/>
          <a:p>
            <a:pPr marL="0" marR="0" lvl="0" indent="0" algn="just" defTabSz="685800" rtl="0" eaLnBrk="1" fontAlgn="auto" latinLnBrk="0" hangingPunct="0">
              <a:lnSpc>
                <a:spcPct val="100000"/>
              </a:lnSpc>
              <a:spcBef>
                <a:spcPts val="450"/>
              </a:spcBef>
              <a:spcAft>
                <a:spcPts val="0"/>
              </a:spcAft>
              <a:buClrTx/>
              <a:buSzTx/>
              <a:buFontTx/>
              <a:buNone/>
              <a:tabLst/>
              <a:defRPr sz="1800" b="0" i="0" u="none" strike="noStrike" kern="0" cap="none" spc="0" baseline="0">
                <a:solidFill>
                  <a:srgbClr val="000000"/>
                </a:solidFill>
                <a:uFillTx/>
              </a:defRPr>
            </a:pPr>
            <a:r>
              <a:rPr kumimoji="1" lang="zh-TW" altLang="en-US" sz="2100" b="0" i="0" u="none" strike="noStrike" kern="0" cap="none" spc="0" normalizeH="0" baseline="0" noProof="0" dirty="0">
                <a:ln>
                  <a:noFill/>
                </a:ln>
                <a:solidFill>
                  <a:srgbClr val="1F4E79"/>
                </a:solidFill>
                <a:effectLst/>
                <a:uLnTx/>
                <a:uFillTx/>
                <a:latin typeface="標楷體" pitchFamily="65"/>
                <a:ea typeface="標楷體" pitchFamily="65"/>
                <a:cs typeface="+mn-cs"/>
              </a:rPr>
              <a:t>以文字訊息為主，統計表格、圖像資訊為輔。</a:t>
            </a:r>
          </a:p>
        </p:txBody>
      </p:sp>
      <p:sp>
        <p:nvSpPr>
          <p:cNvPr id="10" name="矩形 9"/>
          <p:cNvSpPr/>
          <p:nvPr/>
        </p:nvSpPr>
        <p:spPr>
          <a:xfrm>
            <a:off x="6177871" y="3553299"/>
            <a:ext cx="2266295" cy="1287706"/>
          </a:xfrm>
          <a:prstGeom prst="rect">
            <a:avLst/>
          </a:prstGeom>
          <a:noFill/>
          <a:ln cap="flat">
            <a:noFill/>
            <a:prstDash val="solid"/>
          </a:ln>
        </p:spPr>
        <p:txBody>
          <a:bodyPr vert="horz" wrap="square" lIns="0" tIns="34290" rIns="68580" bIns="34290" anchor="ctr" anchorCtr="0" compatLnSpc="1">
            <a:noAutofit/>
          </a:bodyPr>
          <a:lstStyle/>
          <a:p>
            <a:pPr marL="0" marR="0" lvl="0" indent="0" algn="just" defTabSz="685800" rtl="0" eaLnBrk="1" fontAlgn="auto" latinLnBrk="0" hangingPunct="0">
              <a:lnSpc>
                <a:spcPct val="100000"/>
              </a:lnSpc>
              <a:spcBef>
                <a:spcPts val="450"/>
              </a:spcBef>
              <a:spcAft>
                <a:spcPts val="0"/>
              </a:spcAft>
              <a:buClrTx/>
              <a:buSzTx/>
              <a:buFontTx/>
              <a:buNone/>
              <a:tabLst/>
              <a:defRPr sz="1800" b="0" i="0" u="none" strike="noStrike" kern="0" cap="none" spc="0" baseline="0">
                <a:solidFill>
                  <a:srgbClr val="000000"/>
                </a:solidFill>
                <a:uFillTx/>
              </a:defRPr>
            </a:pPr>
            <a:r>
              <a:rPr kumimoji="1" lang="zh-TW" altLang="en-US" sz="2100" b="0" i="0" u="none" strike="noStrike" kern="0" cap="none" spc="0" normalizeH="0" baseline="0" noProof="0">
                <a:ln>
                  <a:noFill/>
                </a:ln>
                <a:solidFill>
                  <a:srgbClr val="385723"/>
                </a:solidFill>
                <a:effectLst/>
                <a:uLnTx/>
                <a:uFillTx/>
                <a:latin typeface="標楷體" pitchFamily="65"/>
                <a:ea typeface="標楷體" pitchFamily="65"/>
                <a:cs typeface="+mn-cs"/>
              </a:rPr>
              <a:t>呼應</a:t>
            </a:r>
            <a:r>
              <a:rPr kumimoji="1" lang="zh-TW" altLang="en-US" sz="2100" b="0" i="0" u="none" strike="noStrike" kern="0" cap="none" spc="0" normalizeH="0" baseline="0" noProof="0">
                <a:ln>
                  <a:noFill/>
                </a:ln>
                <a:solidFill>
                  <a:srgbClr val="385723"/>
                </a:solidFill>
                <a:effectLst/>
                <a:uLnTx/>
                <a:uFillTx/>
                <a:latin typeface="Times New Roman" pitchFamily="18"/>
                <a:ea typeface="標楷體" pitchFamily="65"/>
                <a:cs typeface="Times New Roman" pitchFamily="18"/>
              </a:rPr>
              <a:t>十二</a:t>
            </a:r>
            <a:r>
              <a:rPr kumimoji="1" lang="zh-TW" altLang="en-US" sz="2100" b="0" i="0" u="none" strike="noStrike" kern="0" cap="none" spc="0" normalizeH="0" baseline="0" noProof="0">
                <a:ln>
                  <a:noFill/>
                </a:ln>
                <a:solidFill>
                  <a:srgbClr val="385723"/>
                </a:solidFill>
                <a:effectLst/>
                <a:uLnTx/>
                <a:uFillTx/>
                <a:latin typeface="標楷體" pitchFamily="65"/>
                <a:ea typeface="標楷體" pitchFamily="65"/>
                <a:cs typeface="+mn-cs"/>
              </a:rPr>
              <a:t>年國教課綱各領域核心素養具體內涵與學習表現。</a:t>
            </a:r>
          </a:p>
        </p:txBody>
      </p:sp>
      <p:sp>
        <p:nvSpPr>
          <p:cNvPr id="11" name="矩形 14"/>
          <p:cNvSpPr/>
          <p:nvPr/>
        </p:nvSpPr>
        <p:spPr>
          <a:xfrm>
            <a:off x="581668" y="3026489"/>
            <a:ext cx="1676630" cy="350999"/>
          </a:xfrm>
          <a:prstGeom prst="rect">
            <a:avLst/>
          </a:prstGeom>
          <a:noFill/>
          <a:ln w="19046" cap="flat">
            <a:solidFill>
              <a:srgbClr val="FFFFFF"/>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35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12" name="矩形 15"/>
          <p:cNvSpPr/>
          <p:nvPr/>
        </p:nvSpPr>
        <p:spPr>
          <a:xfrm>
            <a:off x="3321397" y="3023031"/>
            <a:ext cx="1676630" cy="377999"/>
          </a:xfrm>
          <a:prstGeom prst="rect">
            <a:avLst/>
          </a:prstGeom>
          <a:noFill/>
          <a:ln w="19046" cap="flat">
            <a:solidFill>
              <a:srgbClr val="FFFFFF"/>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35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13" name="矩形 16"/>
          <p:cNvSpPr/>
          <p:nvPr/>
        </p:nvSpPr>
        <p:spPr>
          <a:xfrm>
            <a:off x="6042871" y="3030672"/>
            <a:ext cx="1676630" cy="377999"/>
          </a:xfrm>
          <a:prstGeom prst="rect">
            <a:avLst/>
          </a:prstGeom>
          <a:noFill/>
          <a:ln w="19046" cap="flat">
            <a:solidFill>
              <a:srgbClr val="FFFFFF"/>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35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14" name="標題 17"/>
          <p:cNvSpPr txBox="1">
            <a:spLocks noGrp="1"/>
          </p:cNvSpPr>
          <p:nvPr>
            <p:ph type="title"/>
          </p:nvPr>
        </p:nvSpPr>
        <p:spPr>
          <a:xfrm>
            <a:off x="633652" y="746722"/>
            <a:ext cx="7886700" cy="1325559"/>
          </a:xfrm>
        </p:spPr>
        <p:txBody>
          <a:bodyPr anchorCtr="1"/>
          <a:lstStyle/>
          <a:p>
            <a:pPr lvl="0" algn="ctr"/>
            <a:r>
              <a:rPr lang="zh-TW" altLang="en-US" sz="4800" b="1" dirty="0">
                <a:solidFill>
                  <a:srgbClr val="0000FF"/>
                </a:solidFill>
                <a:latin typeface="標楷體" pitchFamily="65"/>
                <a:ea typeface="標楷體" pitchFamily="65"/>
              </a:rPr>
              <a:t>試題研發方向與特色</a:t>
            </a:r>
            <a:endParaRPr lang="en-US" sz="4800" dirty="0">
              <a:solidFill>
                <a:srgbClr val="0000FF"/>
              </a:solidFill>
            </a:endParaRPr>
          </a:p>
        </p:txBody>
      </p:sp>
    </p:spTree>
    <p:extLst>
      <p:ext uri="{BB962C8B-B14F-4D97-AF65-F5344CB8AC3E}">
        <p14:creationId xmlns:p14="http://schemas.microsoft.com/office/powerpoint/2010/main" val="174064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圓角化對角角落 21"/>
          <p:cNvSpPr/>
          <p:nvPr/>
        </p:nvSpPr>
        <p:spPr>
          <a:xfrm rot="16200004">
            <a:off x="1391577" y="2249494"/>
            <a:ext cx="1378609" cy="2517503"/>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80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3" name="矩形 18"/>
          <p:cNvSpPr/>
          <p:nvPr/>
        </p:nvSpPr>
        <p:spPr>
          <a:xfrm>
            <a:off x="822129" y="2820231"/>
            <a:ext cx="1741651" cy="324033"/>
          </a:xfrm>
          <a:prstGeom prst="rect">
            <a:avLst/>
          </a:prstGeom>
          <a:solidFill>
            <a:srgbClr val="548235"/>
          </a:solidFill>
          <a:ln w="25402" cap="flat">
            <a:solidFill>
              <a:srgbClr val="548235"/>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1" lang="zh-TW" altLang="en-US" sz="1800" b="1" i="0" u="none" strike="noStrike" kern="0" cap="none" spc="-113" normalizeH="0" baseline="0" noProof="0" dirty="0">
                <a:ln>
                  <a:noFill/>
                </a:ln>
                <a:solidFill>
                  <a:srgbClr val="FFFFFF"/>
                </a:solidFill>
                <a:effectLst>
                  <a:outerShdw dist="38096" dir="2700000">
                    <a:srgbClr val="000000"/>
                  </a:outerShdw>
                </a:effectLst>
                <a:uLnTx/>
                <a:uFillTx/>
                <a:latin typeface="標楷體" pitchFamily="65"/>
                <a:ea typeface="標楷體" pitchFamily="65"/>
                <a:cs typeface="+mn-cs"/>
              </a:rPr>
              <a:t>學科基本能力</a:t>
            </a:r>
          </a:p>
        </p:txBody>
      </p:sp>
      <p:sp>
        <p:nvSpPr>
          <p:cNvPr id="4" name="矩形 9"/>
          <p:cNvSpPr/>
          <p:nvPr/>
        </p:nvSpPr>
        <p:spPr>
          <a:xfrm>
            <a:off x="945415" y="3248403"/>
            <a:ext cx="2279071" cy="911723"/>
          </a:xfrm>
          <a:prstGeom prst="rect">
            <a:avLst/>
          </a:prstGeom>
          <a:noFill/>
          <a:ln cap="flat">
            <a:noFill/>
            <a:prstDash val="solid"/>
          </a:ln>
        </p:spPr>
        <p:txBody>
          <a:bodyPr vert="horz" wrap="square" lIns="0" tIns="34290" rIns="68580" bIns="34290" anchor="ctr" anchorCtr="0" compatLnSpc="1">
            <a:noAutofit/>
          </a:bodyPr>
          <a:lstStyle/>
          <a:p>
            <a:pPr marL="64294" marR="0" lvl="0" indent="0" algn="just" defTabSz="685800" rtl="0" eaLnBrk="1" fontAlgn="auto" latinLnBrk="0" hangingPunct="0">
              <a:lnSpc>
                <a:spcPct val="100000"/>
              </a:lnSpc>
              <a:spcBef>
                <a:spcPts val="450"/>
              </a:spcBef>
              <a:spcAft>
                <a:spcPts val="0"/>
              </a:spcAft>
              <a:buClrTx/>
              <a:buSzTx/>
              <a:buFontTx/>
              <a:buNone/>
              <a:tabLst/>
              <a:defRPr sz="1800" b="0" i="0" u="none" strike="noStrike" kern="0" cap="none" spc="0" baseline="0">
                <a:solidFill>
                  <a:srgbClr val="000000"/>
                </a:solidFill>
                <a:uFillTx/>
              </a:defRPr>
            </a:pPr>
            <a:r>
              <a:rPr kumimoji="1" lang="zh-TW" altLang="en-US" sz="1800" b="0" i="0" u="none" strike="noStrike" kern="0" cap="none" spc="-127" normalizeH="0" baseline="0" noProof="0" dirty="0">
                <a:ln>
                  <a:noFill/>
                </a:ln>
                <a:solidFill>
                  <a:srgbClr val="548235"/>
                </a:solidFill>
                <a:effectLst/>
                <a:uLnTx/>
                <a:uFillTx/>
                <a:latin typeface="標楷體" pitchFamily="65"/>
                <a:ea typeface="標楷體" pitchFamily="65"/>
                <a:cs typeface="+mn-cs"/>
              </a:rPr>
              <a:t>維持一定比例的基本題。掌握學科基本知識。</a:t>
            </a:r>
            <a:endParaRPr kumimoji="1" lang="en-US" sz="1800" b="0" i="0" u="none" strike="noStrike" kern="0" cap="none" spc="-127" normalizeH="0" baseline="0" noProof="0" dirty="0">
              <a:ln>
                <a:noFill/>
              </a:ln>
              <a:solidFill>
                <a:srgbClr val="548235"/>
              </a:solidFill>
              <a:effectLst/>
              <a:uLnTx/>
              <a:uFillTx/>
              <a:latin typeface="標楷體" pitchFamily="65"/>
              <a:ea typeface="標楷體" pitchFamily="65"/>
              <a:cs typeface="+mn-cs"/>
            </a:endParaRPr>
          </a:p>
        </p:txBody>
      </p:sp>
      <p:sp>
        <p:nvSpPr>
          <p:cNvPr id="5" name="矩形: 圓角化對角角落 24"/>
          <p:cNvSpPr/>
          <p:nvPr/>
        </p:nvSpPr>
        <p:spPr>
          <a:xfrm rot="16200004">
            <a:off x="4032373" y="2254116"/>
            <a:ext cx="1378609" cy="2517503"/>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80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6" name="矩形 18"/>
          <p:cNvSpPr/>
          <p:nvPr/>
        </p:nvSpPr>
        <p:spPr>
          <a:xfrm>
            <a:off x="3462919" y="2824854"/>
            <a:ext cx="1741651" cy="324033"/>
          </a:xfrm>
          <a:prstGeom prst="rect">
            <a:avLst/>
          </a:prstGeom>
          <a:solidFill>
            <a:srgbClr val="548235"/>
          </a:solidFill>
          <a:ln w="25402" cap="flat">
            <a:solidFill>
              <a:srgbClr val="548235"/>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1" lang="zh-TW" altLang="en-US" sz="1800" b="1" i="0" u="none" strike="noStrike" kern="0" cap="none" spc="-113" normalizeH="0" baseline="0" noProof="0">
                <a:ln>
                  <a:noFill/>
                </a:ln>
                <a:solidFill>
                  <a:srgbClr val="FFFFFF"/>
                </a:solidFill>
                <a:effectLst>
                  <a:outerShdw dist="38096" dir="2700000">
                    <a:srgbClr val="000000"/>
                  </a:outerShdw>
                </a:effectLst>
                <a:uLnTx/>
                <a:uFillTx/>
                <a:latin typeface="標楷體" pitchFamily="65"/>
                <a:ea typeface="標楷體" pitchFamily="65"/>
                <a:cs typeface="+mn-cs"/>
              </a:rPr>
              <a:t>統整應用能力</a:t>
            </a:r>
          </a:p>
        </p:txBody>
      </p:sp>
      <p:sp>
        <p:nvSpPr>
          <p:cNvPr id="7" name="矩形 9"/>
          <p:cNvSpPr/>
          <p:nvPr/>
        </p:nvSpPr>
        <p:spPr>
          <a:xfrm>
            <a:off x="3586212" y="3253026"/>
            <a:ext cx="2279071" cy="911723"/>
          </a:xfrm>
          <a:prstGeom prst="rect">
            <a:avLst/>
          </a:prstGeom>
          <a:noFill/>
          <a:ln cap="flat">
            <a:noFill/>
            <a:prstDash val="solid"/>
          </a:ln>
        </p:spPr>
        <p:txBody>
          <a:bodyPr vert="horz" wrap="square" lIns="0" tIns="34290" rIns="68580" bIns="34290" anchor="ctr" anchorCtr="0" compatLnSpc="1">
            <a:noAutofit/>
          </a:bodyPr>
          <a:lstStyle/>
          <a:p>
            <a:pPr marL="64294" marR="0" lvl="0" indent="0" algn="just" defTabSz="685800" rtl="0" eaLnBrk="1" fontAlgn="auto" latinLnBrk="0" hangingPunct="0">
              <a:lnSpc>
                <a:spcPct val="100000"/>
              </a:lnSpc>
              <a:spcBef>
                <a:spcPts val="450"/>
              </a:spcBef>
              <a:spcAft>
                <a:spcPts val="0"/>
              </a:spcAft>
              <a:buClrTx/>
              <a:buSzTx/>
              <a:buFontTx/>
              <a:buNone/>
              <a:tabLst/>
              <a:defRPr sz="1800" b="0" i="0" u="none" strike="noStrike" kern="0" cap="none" spc="0" baseline="0">
                <a:solidFill>
                  <a:srgbClr val="000000"/>
                </a:solidFill>
                <a:uFillTx/>
              </a:defRPr>
            </a:pPr>
            <a:r>
              <a:rPr kumimoji="1" lang="zh-TW" altLang="en-US" sz="1800" b="0" i="0" u="none" strike="noStrike" kern="0" cap="none" spc="-127" normalizeH="0" baseline="0" noProof="0">
                <a:ln>
                  <a:noFill/>
                </a:ln>
                <a:solidFill>
                  <a:srgbClr val="548235"/>
                </a:solidFill>
                <a:effectLst/>
                <a:uLnTx/>
                <a:uFillTx/>
                <a:latin typeface="標楷體" pitchFamily="65"/>
                <a:ea typeface="標楷體" pitchFamily="65"/>
                <a:cs typeface="+mn-cs"/>
              </a:rPr>
              <a:t>引導學生重視跨章節、跨科別、跨領域的學習。</a:t>
            </a:r>
          </a:p>
        </p:txBody>
      </p:sp>
      <p:sp>
        <p:nvSpPr>
          <p:cNvPr id="8" name="矩形: 圓角化對角角落 29"/>
          <p:cNvSpPr/>
          <p:nvPr/>
        </p:nvSpPr>
        <p:spPr>
          <a:xfrm rot="16200004">
            <a:off x="6669089" y="2254116"/>
            <a:ext cx="1378609" cy="2517503"/>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80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9" name="矩形 18"/>
          <p:cNvSpPr/>
          <p:nvPr/>
        </p:nvSpPr>
        <p:spPr>
          <a:xfrm>
            <a:off x="6099641" y="2824854"/>
            <a:ext cx="1741651" cy="324033"/>
          </a:xfrm>
          <a:prstGeom prst="rect">
            <a:avLst/>
          </a:prstGeom>
          <a:solidFill>
            <a:srgbClr val="548235"/>
          </a:solidFill>
          <a:ln w="25402" cap="flat">
            <a:solidFill>
              <a:srgbClr val="548235"/>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1" lang="zh-TW" altLang="en-US" sz="1800" b="1" i="0" u="none" strike="noStrike" kern="0" cap="none" spc="-113" normalizeH="0" baseline="0" noProof="0">
                <a:ln>
                  <a:noFill/>
                </a:ln>
                <a:solidFill>
                  <a:srgbClr val="FFFFFF"/>
                </a:solidFill>
                <a:effectLst>
                  <a:outerShdw dist="38096" dir="2700000">
                    <a:srgbClr val="000000"/>
                  </a:outerShdw>
                </a:effectLst>
                <a:uLnTx/>
                <a:uFillTx/>
                <a:latin typeface="標楷體" pitchFamily="65"/>
                <a:ea typeface="標楷體" pitchFamily="65"/>
                <a:cs typeface="+mn-cs"/>
              </a:rPr>
              <a:t>科學探究能力</a:t>
            </a:r>
          </a:p>
        </p:txBody>
      </p:sp>
      <p:sp>
        <p:nvSpPr>
          <p:cNvPr id="10" name="矩形 9"/>
          <p:cNvSpPr/>
          <p:nvPr/>
        </p:nvSpPr>
        <p:spPr>
          <a:xfrm>
            <a:off x="6222928" y="3253026"/>
            <a:ext cx="2279071" cy="616726"/>
          </a:xfrm>
          <a:prstGeom prst="rect">
            <a:avLst/>
          </a:prstGeom>
          <a:noFill/>
          <a:ln cap="flat">
            <a:noFill/>
            <a:prstDash val="solid"/>
          </a:ln>
        </p:spPr>
        <p:txBody>
          <a:bodyPr vert="horz" wrap="square" lIns="0" tIns="34290" rIns="68580" bIns="34290" anchor="ctr" anchorCtr="0" compatLnSpc="1">
            <a:noAutofit/>
          </a:bodyPr>
          <a:lstStyle/>
          <a:p>
            <a:pPr marL="64294" marR="0" lvl="0" indent="0" algn="just" defTabSz="685800" rtl="0" eaLnBrk="1" fontAlgn="auto" latinLnBrk="0" hangingPunct="0">
              <a:lnSpc>
                <a:spcPct val="100000"/>
              </a:lnSpc>
              <a:spcBef>
                <a:spcPts val="450"/>
              </a:spcBef>
              <a:spcAft>
                <a:spcPts val="0"/>
              </a:spcAft>
              <a:buClrTx/>
              <a:buSzTx/>
              <a:buFontTx/>
              <a:buNone/>
              <a:tabLst/>
              <a:defRPr sz="1800" b="0" i="0" u="none" strike="noStrike" kern="0" cap="none" spc="0" baseline="0">
                <a:solidFill>
                  <a:srgbClr val="000000"/>
                </a:solidFill>
                <a:uFillTx/>
              </a:defRPr>
            </a:pPr>
            <a:r>
              <a:rPr kumimoji="1" lang="zh-TW" altLang="en-US" sz="1800" b="0" i="0" u="none" strike="noStrike" kern="0" cap="none" spc="-127" normalizeH="0" baseline="0" noProof="0">
                <a:ln>
                  <a:noFill/>
                </a:ln>
                <a:solidFill>
                  <a:srgbClr val="548235"/>
                </a:solidFill>
                <a:effectLst/>
                <a:uLnTx/>
                <a:uFillTx/>
                <a:latin typeface="標楷體" pitchFamily="65"/>
                <a:ea typeface="標楷體" pitchFamily="65"/>
                <a:cs typeface="+mn-cs"/>
              </a:rPr>
              <a:t>引導學生重視學習過程中的觀察與實驗。</a:t>
            </a:r>
          </a:p>
        </p:txBody>
      </p:sp>
      <p:sp>
        <p:nvSpPr>
          <p:cNvPr id="11" name="矩形: 圓角化對角角落 32"/>
          <p:cNvSpPr/>
          <p:nvPr/>
        </p:nvSpPr>
        <p:spPr>
          <a:xfrm rot="16200004">
            <a:off x="1391577" y="3752466"/>
            <a:ext cx="1378609" cy="2517503"/>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80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12" name="矩形 18"/>
          <p:cNvSpPr/>
          <p:nvPr/>
        </p:nvSpPr>
        <p:spPr>
          <a:xfrm>
            <a:off x="822129" y="4323203"/>
            <a:ext cx="1741651" cy="324033"/>
          </a:xfrm>
          <a:prstGeom prst="rect">
            <a:avLst/>
          </a:prstGeom>
          <a:solidFill>
            <a:srgbClr val="548235"/>
          </a:solidFill>
          <a:ln w="25402" cap="flat">
            <a:solidFill>
              <a:srgbClr val="548235"/>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1" lang="zh-TW" altLang="en-US" sz="1800" b="1" i="0" u="none" strike="noStrike" kern="0" cap="none" spc="-113" normalizeH="0" baseline="0" noProof="0">
                <a:ln>
                  <a:noFill/>
                </a:ln>
                <a:solidFill>
                  <a:srgbClr val="FFFFFF"/>
                </a:solidFill>
                <a:effectLst>
                  <a:outerShdw dist="38096" dir="2700000">
                    <a:srgbClr val="000000"/>
                  </a:outerShdw>
                </a:effectLst>
                <a:uLnTx/>
                <a:uFillTx/>
                <a:latin typeface="標楷體" pitchFamily="65"/>
                <a:ea typeface="標楷體" pitchFamily="65"/>
                <a:cs typeface="+mn-cs"/>
              </a:rPr>
              <a:t>邏輯推論能力</a:t>
            </a:r>
          </a:p>
        </p:txBody>
      </p:sp>
      <p:sp>
        <p:nvSpPr>
          <p:cNvPr id="13" name="矩形 9"/>
          <p:cNvSpPr/>
          <p:nvPr/>
        </p:nvSpPr>
        <p:spPr>
          <a:xfrm>
            <a:off x="945415" y="4751368"/>
            <a:ext cx="2279071" cy="911723"/>
          </a:xfrm>
          <a:prstGeom prst="rect">
            <a:avLst/>
          </a:prstGeom>
          <a:noFill/>
          <a:ln cap="flat">
            <a:noFill/>
            <a:prstDash val="solid"/>
          </a:ln>
        </p:spPr>
        <p:txBody>
          <a:bodyPr vert="horz" wrap="square" lIns="0" tIns="34290" rIns="68580" bIns="34290" anchor="ctr" anchorCtr="0" compatLnSpc="1">
            <a:noAutofit/>
          </a:bodyPr>
          <a:lstStyle/>
          <a:p>
            <a:pPr marL="64294" marR="0" lvl="0" indent="0" algn="just" defTabSz="685800" rtl="0" eaLnBrk="1" fontAlgn="auto" latinLnBrk="0" hangingPunct="0">
              <a:lnSpc>
                <a:spcPct val="100000"/>
              </a:lnSpc>
              <a:spcBef>
                <a:spcPts val="450"/>
              </a:spcBef>
              <a:spcAft>
                <a:spcPts val="0"/>
              </a:spcAft>
              <a:buClrTx/>
              <a:buSzTx/>
              <a:buFontTx/>
              <a:buNone/>
              <a:tabLst/>
              <a:defRPr sz="1800" b="0" i="0" u="none" strike="noStrike" kern="0" cap="none" spc="0" baseline="0">
                <a:solidFill>
                  <a:srgbClr val="000000"/>
                </a:solidFill>
                <a:uFillTx/>
              </a:defRPr>
            </a:pPr>
            <a:r>
              <a:rPr kumimoji="1" lang="zh-TW" altLang="en-US" sz="1800" b="0" i="0" u="none" strike="noStrike" kern="0" cap="none" spc="-127" normalizeH="0" baseline="0" noProof="0">
                <a:ln>
                  <a:noFill/>
                </a:ln>
                <a:solidFill>
                  <a:srgbClr val="548235"/>
                </a:solidFill>
                <a:effectLst/>
                <a:uLnTx/>
                <a:uFillTx/>
                <a:latin typeface="標楷體" pitchFamily="65"/>
                <a:ea typeface="標楷體" pitchFamily="65"/>
                <a:cs typeface="+mn-cs"/>
              </a:rPr>
              <a:t>具備理解情境全貌，並做獨立思考與分析的知能。</a:t>
            </a:r>
          </a:p>
        </p:txBody>
      </p:sp>
      <p:sp>
        <p:nvSpPr>
          <p:cNvPr id="14" name="矩形: 圓角化對角角落 35"/>
          <p:cNvSpPr/>
          <p:nvPr/>
        </p:nvSpPr>
        <p:spPr>
          <a:xfrm rot="16200004">
            <a:off x="4032373" y="3752466"/>
            <a:ext cx="1378609" cy="2517503"/>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80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15" name="矩形 18"/>
          <p:cNvSpPr/>
          <p:nvPr/>
        </p:nvSpPr>
        <p:spPr>
          <a:xfrm>
            <a:off x="3462919" y="4323203"/>
            <a:ext cx="1741651" cy="324033"/>
          </a:xfrm>
          <a:prstGeom prst="rect">
            <a:avLst/>
          </a:prstGeom>
          <a:solidFill>
            <a:srgbClr val="548235"/>
          </a:solidFill>
          <a:ln w="25402" cap="flat">
            <a:solidFill>
              <a:srgbClr val="548235"/>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1" lang="zh-TW" altLang="en-US" sz="1800" b="1" i="0" u="none" strike="noStrike" kern="0" cap="none" spc="-113" normalizeH="0" baseline="0" noProof="0">
                <a:ln>
                  <a:noFill/>
                </a:ln>
                <a:solidFill>
                  <a:srgbClr val="FFFFFF"/>
                </a:solidFill>
                <a:effectLst>
                  <a:outerShdw dist="38096" dir="2700000">
                    <a:srgbClr val="000000"/>
                  </a:outerShdw>
                </a:effectLst>
                <a:uLnTx/>
                <a:uFillTx/>
                <a:latin typeface="標楷體" pitchFamily="65"/>
                <a:ea typeface="標楷體" pitchFamily="65"/>
                <a:cs typeface="+mn-cs"/>
              </a:rPr>
              <a:t>溝通表達能力</a:t>
            </a:r>
          </a:p>
        </p:txBody>
      </p:sp>
      <p:sp>
        <p:nvSpPr>
          <p:cNvPr id="16" name="矩形 9"/>
          <p:cNvSpPr/>
          <p:nvPr/>
        </p:nvSpPr>
        <p:spPr>
          <a:xfrm>
            <a:off x="3586212" y="4751368"/>
            <a:ext cx="2279071" cy="911723"/>
          </a:xfrm>
          <a:prstGeom prst="rect">
            <a:avLst/>
          </a:prstGeom>
          <a:noFill/>
          <a:ln cap="flat">
            <a:noFill/>
            <a:prstDash val="solid"/>
          </a:ln>
        </p:spPr>
        <p:txBody>
          <a:bodyPr vert="horz" wrap="square" lIns="0" tIns="34290" rIns="68580" bIns="34290" anchor="ctr" anchorCtr="0" compatLnSpc="1">
            <a:noAutofit/>
          </a:bodyPr>
          <a:lstStyle/>
          <a:p>
            <a:pPr marL="64294" marR="0" lvl="0" indent="0" algn="just" defTabSz="685800" rtl="0" eaLnBrk="1" fontAlgn="auto" latinLnBrk="0" hangingPunct="0">
              <a:lnSpc>
                <a:spcPct val="100000"/>
              </a:lnSpc>
              <a:spcBef>
                <a:spcPts val="450"/>
              </a:spcBef>
              <a:spcAft>
                <a:spcPts val="0"/>
              </a:spcAft>
              <a:buClrTx/>
              <a:buSzTx/>
              <a:buFontTx/>
              <a:buNone/>
              <a:tabLst/>
              <a:defRPr sz="1800" b="0" i="0" u="none" strike="noStrike" kern="0" cap="none" spc="0" baseline="0">
                <a:solidFill>
                  <a:srgbClr val="000000"/>
                </a:solidFill>
                <a:uFillTx/>
              </a:defRPr>
            </a:pPr>
            <a:r>
              <a:rPr kumimoji="1" lang="zh-TW" altLang="en-US" sz="1800" b="0" i="0" u="none" strike="noStrike" kern="0" cap="none" spc="-127" normalizeH="0" baseline="0" noProof="0">
                <a:ln>
                  <a:noFill/>
                </a:ln>
                <a:solidFill>
                  <a:srgbClr val="548235"/>
                </a:solidFill>
                <a:effectLst/>
                <a:uLnTx/>
                <a:uFillTx/>
                <a:latin typeface="標楷體" pitchFamily="65"/>
                <a:ea typeface="標楷體" pitchFamily="65"/>
                <a:cs typeface="+mn-cs"/>
              </a:rPr>
              <a:t>理解及使用語言、文字、數理等符號表達與溝通。</a:t>
            </a:r>
          </a:p>
        </p:txBody>
      </p:sp>
      <p:sp>
        <p:nvSpPr>
          <p:cNvPr id="17" name="矩形: 圓角化對角角落 38"/>
          <p:cNvSpPr/>
          <p:nvPr/>
        </p:nvSpPr>
        <p:spPr>
          <a:xfrm rot="16200004">
            <a:off x="6669089" y="3752466"/>
            <a:ext cx="1378609" cy="2517503"/>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solidFill>
            <a:srgbClr val="E2F0D9"/>
          </a:solidFill>
          <a:ln w="44448" cap="flat">
            <a:solidFill>
              <a:srgbClr val="548235"/>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80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18" name="矩形 18"/>
          <p:cNvSpPr/>
          <p:nvPr/>
        </p:nvSpPr>
        <p:spPr>
          <a:xfrm>
            <a:off x="6099641" y="4323203"/>
            <a:ext cx="1741651" cy="616767"/>
          </a:xfrm>
          <a:prstGeom prst="rect">
            <a:avLst/>
          </a:prstGeom>
          <a:solidFill>
            <a:srgbClr val="548235"/>
          </a:solidFill>
          <a:ln w="25402" cap="flat">
            <a:solidFill>
              <a:srgbClr val="548235"/>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1" lang="zh-TW" altLang="en-US" sz="1800" b="1" i="0" u="none" strike="noStrike" kern="0" cap="none" spc="-113" normalizeH="0" baseline="0" noProof="0" dirty="0">
                <a:ln>
                  <a:noFill/>
                </a:ln>
                <a:solidFill>
                  <a:srgbClr val="FFFFFF"/>
                </a:solidFill>
                <a:effectLst>
                  <a:outerShdw dist="38096" dir="2700000">
                    <a:srgbClr val="000000"/>
                  </a:outerShdw>
                </a:effectLst>
                <a:uLnTx/>
                <a:uFillTx/>
                <a:latin typeface="標楷體" pitchFamily="65"/>
                <a:ea typeface="標楷體" pitchFamily="65"/>
                <a:cs typeface="+mn-cs"/>
              </a:rPr>
              <a:t>閱讀理解能力</a:t>
            </a:r>
            <a:endParaRPr kumimoji="1" lang="en-US" sz="1800" b="1" i="0" u="none" strike="noStrike" kern="0" cap="none" spc="-113" normalizeH="0" baseline="0" noProof="0" dirty="0">
              <a:ln>
                <a:noFill/>
              </a:ln>
              <a:solidFill>
                <a:srgbClr val="FFFFFF"/>
              </a:solidFill>
              <a:effectLst>
                <a:outerShdw dist="38096" dir="2700000">
                  <a:srgbClr val="000000"/>
                </a:outerShdw>
              </a:effectLst>
              <a:uLnTx/>
              <a:uFillTx/>
              <a:latin typeface="標楷體" pitchFamily="65"/>
              <a:ea typeface="標楷體" pitchFamily="65"/>
              <a:cs typeface="+mn-cs"/>
            </a:endParaRPr>
          </a:p>
          <a:p>
            <a:pPr marL="0" marR="0" lvl="0" indent="0" algn="ctr" defTabSz="6858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1" lang="zh-TW" altLang="en-US" sz="1800" b="1" i="0" u="none" strike="noStrike" kern="0" cap="none" spc="-113" normalizeH="0" baseline="0" noProof="0" dirty="0">
                <a:ln>
                  <a:noFill/>
                </a:ln>
                <a:solidFill>
                  <a:srgbClr val="FFFFFF"/>
                </a:solidFill>
                <a:effectLst>
                  <a:outerShdw dist="38096" dir="2700000">
                    <a:srgbClr val="000000"/>
                  </a:outerShdw>
                </a:effectLst>
                <a:uLnTx/>
                <a:uFillTx/>
                <a:latin typeface="標楷體" pitchFamily="65"/>
                <a:ea typeface="標楷體" pitchFamily="65"/>
                <a:cs typeface="+mn-cs"/>
              </a:rPr>
              <a:t>圖表轉譯能力</a:t>
            </a:r>
          </a:p>
        </p:txBody>
      </p:sp>
      <p:sp>
        <p:nvSpPr>
          <p:cNvPr id="19" name="矩形 9"/>
          <p:cNvSpPr/>
          <p:nvPr/>
        </p:nvSpPr>
        <p:spPr>
          <a:xfrm>
            <a:off x="6222928" y="5042779"/>
            <a:ext cx="2279071" cy="470705"/>
          </a:xfrm>
          <a:prstGeom prst="rect">
            <a:avLst/>
          </a:prstGeom>
          <a:noFill/>
          <a:ln cap="flat">
            <a:noFill/>
            <a:prstDash val="solid"/>
          </a:ln>
        </p:spPr>
        <p:txBody>
          <a:bodyPr vert="horz" wrap="square" lIns="0" tIns="34290" rIns="68580" bIns="34290" anchor="ctr" anchorCtr="0" compatLnSpc="1">
            <a:noAutofit/>
          </a:bodyPr>
          <a:lstStyle/>
          <a:p>
            <a:pPr marL="64294" marR="0" lvl="0" indent="0" algn="just" defTabSz="685800" rtl="0" eaLnBrk="1" fontAlgn="auto" latinLnBrk="0" hangingPunct="0">
              <a:lnSpc>
                <a:spcPct val="100000"/>
              </a:lnSpc>
              <a:spcBef>
                <a:spcPts val="450"/>
              </a:spcBef>
              <a:spcAft>
                <a:spcPts val="0"/>
              </a:spcAft>
              <a:buClrTx/>
              <a:buSzTx/>
              <a:buFontTx/>
              <a:buNone/>
              <a:tabLst/>
              <a:defRPr sz="1800" b="0" i="0" u="none" strike="noStrike" kern="0" cap="none" spc="0" baseline="0">
                <a:solidFill>
                  <a:srgbClr val="000000"/>
                </a:solidFill>
                <a:uFillTx/>
              </a:defRPr>
            </a:pPr>
            <a:r>
              <a:rPr kumimoji="1" lang="zh-TW" altLang="en-US" sz="1800" b="0" i="0" u="none" strike="noStrike" kern="0" cap="none" spc="-127" normalizeH="0" baseline="0" noProof="0">
                <a:ln>
                  <a:noFill/>
                </a:ln>
                <a:solidFill>
                  <a:srgbClr val="548235"/>
                </a:solidFill>
                <a:effectLst/>
                <a:uLnTx/>
                <a:uFillTx/>
                <a:latin typeface="標楷體" pitchFamily="65"/>
                <a:ea typeface="標楷體" pitchFamily="65"/>
                <a:cs typeface="+mn-cs"/>
              </a:rPr>
              <a:t>理解形式多元的文本。</a:t>
            </a:r>
          </a:p>
        </p:txBody>
      </p:sp>
      <p:sp>
        <p:nvSpPr>
          <p:cNvPr id="20" name="矩形 42"/>
          <p:cNvSpPr/>
          <p:nvPr/>
        </p:nvSpPr>
        <p:spPr>
          <a:xfrm>
            <a:off x="539552" y="2437781"/>
            <a:ext cx="8298872" cy="3405971"/>
          </a:xfrm>
          <a:prstGeom prst="rect">
            <a:avLst/>
          </a:prstGeom>
          <a:noFill/>
          <a:ln w="57150" cap="flat">
            <a:solidFill>
              <a:srgbClr val="E2F0D9"/>
            </a:solidFill>
            <a:custDash>
              <a:ds d="800000" sp="800000"/>
            </a:custDash>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35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21" name="矩形 43"/>
          <p:cNvSpPr/>
          <p:nvPr/>
        </p:nvSpPr>
        <p:spPr>
          <a:xfrm>
            <a:off x="234748" y="2045634"/>
            <a:ext cx="2105893" cy="583574"/>
          </a:xfrm>
          <a:prstGeom prst="rect">
            <a:avLst/>
          </a:prstGeom>
          <a:solidFill>
            <a:srgbClr val="385723"/>
          </a:solidFill>
          <a:ln w="12701" cap="flat">
            <a:solidFill>
              <a:srgbClr val="385723"/>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1" lang="zh-TW" altLang="en-US" sz="2100" b="1" i="0" u="none" strike="noStrike" kern="0" cap="none" spc="-113" normalizeH="0" baseline="0" noProof="0">
                <a:ln>
                  <a:noFill/>
                </a:ln>
                <a:solidFill>
                  <a:srgbClr val="FFFFFF"/>
                </a:solidFill>
                <a:effectLst>
                  <a:outerShdw dist="38096" dir="2700000">
                    <a:srgbClr val="000000"/>
                  </a:outerShdw>
                </a:effectLst>
                <a:uLnTx/>
                <a:uFillTx/>
                <a:latin typeface="標楷體" pitchFamily="65"/>
                <a:ea typeface="標楷體" pitchFamily="65"/>
                <a:cs typeface="+mn-cs"/>
              </a:rPr>
              <a:t>評量能力多元</a:t>
            </a:r>
          </a:p>
        </p:txBody>
      </p:sp>
      <p:sp>
        <p:nvSpPr>
          <p:cNvPr id="22" name="矩形 23"/>
          <p:cNvSpPr/>
          <p:nvPr/>
        </p:nvSpPr>
        <p:spPr>
          <a:xfrm>
            <a:off x="331734" y="2126058"/>
            <a:ext cx="1918854" cy="443342"/>
          </a:xfrm>
          <a:prstGeom prst="rect">
            <a:avLst/>
          </a:prstGeom>
          <a:noFill/>
          <a:ln w="34920" cap="flat">
            <a:solidFill>
              <a:srgbClr val="FFFFFF"/>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35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23" name="矩形 24"/>
          <p:cNvSpPr/>
          <p:nvPr/>
        </p:nvSpPr>
        <p:spPr>
          <a:xfrm>
            <a:off x="851049" y="2837582"/>
            <a:ext cx="1676630" cy="286458"/>
          </a:xfrm>
          <a:prstGeom prst="rect">
            <a:avLst/>
          </a:prstGeom>
          <a:noFill/>
          <a:ln w="19046" cap="flat">
            <a:solidFill>
              <a:srgbClr val="FFFFFF"/>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35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24" name="矩形 25"/>
          <p:cNvSpPr/>
          <p:nvPr/>
        </p:nvSpPr>
        <p:spPr>
          <a:xfrm>
            <a:off x="3493807" y="2841052"/>
            <a:ext cx="1676630" cy="286458"/>
          </a:xfrm>
          <a:prstGeom prst="rect">
            <a:avLst/>
          </a:prstGeom>
          <a:noFill/>
          <a:ln w="19046" cap="flat">
            <a:solidFill>
              <a:srgbClr val="FFFFFF"/>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35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25" name="矩形 26"/>
          <p:cNvSpPr/>
          <p:nvPr/>
        </p:nvSpPr>
        <p:spPr>
          <a:xfrm>
            <a:off x="6132148" y="2841766"/>
            <a:ext cx="1676630" cy="286458"/>
          </a:xfrm>
          <a:prstGeom prst="rect">
            <a:avLst/>
          </a:prstGeom>
          <a:noFill/>
          <a:ln w="19046" cap="flat">
            <a:solidFill>
              <a:srgbClr val="FFFFFF"/>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35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26" name="矩形 27"/>
          <p:cNvSpPr/>
          <p:nvPr/>
        </p:nvSpPr>
        <p:spPr>
          <a:xfrm>
            <a:off x="847586" y="4344271"/>
            <a:ext cx="1676630" cy="286458"/>
          </a:xfrm>
          <a:prstGeom prst="rect">
            <a:avLst/>
          </a:prstGeom>
          <a:noFill/>
          <a:ln w="19046" cap="flat">
            <a:solidFill>
              <a:srgbClr val="FFFFFF"/>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35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27" name="矩形 28"/>
          <p:cNvSpPr/>
          <p:nvPr/>
        </p:nvSpPr>
        <p:spPr>
          <a:xfrm>
            <a:off x="3490343" y="4347734"/>
            <a:ext cx="1676630" cy="286458"/>
          </a:xfrm>
          <a:prstGeom prst="rect">
            <a:avLst/>
          </a:prstGeom>
          <a:noFill/>
          <a:ln w="19046" cap="flat">
            <a:solidFill>
              <a:srgbClr val="FFFFFF"/>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35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28" name="矩形 29"/>
          <p:cNvSpPr/>
          <p:nvPr/>
        </p:nvSpPr>
        <p:spPr>
          <a:xfrm>
            <a:off x="6128691" y="4348454"/>
            <a:ext cx="1676630" cy="574590"/>
          </a:xfrm>
          <a:prstGeom prst="rect">
            <a:avLst/>
          </a:prstGeom>
          <a:noFill/>
          <a:ln w="19046" cap="flat">
            <a:solidFill>
              <a:srgbClr val="FFFFFF"/>
            </a:solidFill>
            <a:prstDash val="solid"/>
            <a:miter/>
          </a:ln>
        </p:spPr>
        <p:txBody>
          <a:bodyPr vert="horz" wrap="square" lIns="68580" tIns="34290" rIns="68580" bIns="34290" anchor="ctr" anchorCtr="1" compatLnSpc="1">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1" lang="en-US" sz="1350" b="0" i="0" u="none" strike="noStrike" kern="0" cap="none" spc="0" normalizeH="0" baseline="0" noProof="0">
              <a:ln>
                <a:noFill/>
              </a:ln>
              <a:solidFill>
                <a:srgbClr val="FFFFFF"/>
              </a:solidFill>
              <a:effectLst/>
              <a:uLnTx/>
              <a:uFillTx/>
              <a:latin typeface="Calibri"/>
              <a:ea typeface="新細明體" pitchFamily="18"/>
              <a:cs typeface="+mn-cs"/>
            </a:endParaRPr>
          </a:p>
        </p:txBody>
      </p:sp>
      <p:sp>
        <p:nvSpPr>
          <p:cNvPr id="32" name="標題 17"/>
          <p:cNvSpPr txBox="1">
            <a:spLocks noGrp="1"/>
          </p:cNvSpPr>
          <p:nvPr>
            <p:ph type="title"/>
          </p:nvPr>
        </p:nvSpPr>
        <p:spPr>
          <a:xfrm>
            <a:off x="633652" y="746722"/>
            <a:ext cx="7886700" cy="1325559"/>
          </a:xfrm>
        </p:spPr>
        <p:txBody>
          <a:bodyPr anchorCtr="1"/>
          <a:lstStyle/>
          <a:p>
            <a:pPr lvl="0" algn="ctr"/>
            <a:r>
              <a:rPr lang="zh-TW" altLang="en-US" sz="4800" b="1" dirty="0">
                <a:solidFill>
                  <a:srgbClr val="0000FF"/>
                </a:solidFill>
                <a:latin typeface="標楷體" pitchFamily="65"/>
                <a:ea typeface="標楷體" pitchFamily="65"/>
              </a:rPr>
              <a:t>試題研發方向與特色</a:t>
            </a:r>
            <a:endParaRPr lang="en-US" sz="4800" dirty="0">
              <a:solidFill>
                <a:srgbClr val="0000FF"/>
              </a:solidFill>
            </a:endParaRPr>
          </a:p>
        </p:txBody>
      </p:sp>
      <p:sp>
        <p:nvSpPr>
          <p:cNvPr id="30" name="圓角矩形 29"/>
          <p:cNvSpPr/>
          <p:nvPr/>
        </p:nvSpPr>
        <p:spPr>
          <a:xfrm>
            <a:off x="3586212" y="3534341"/>
            <a:ext cx="1777876" cy="3989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1" name="圓角矩形 30"/>
          <p:cNvSpPr/>
          <p:nvPr/>
        </p:nvSpPr>
        <p:spPr>
          <a:xfrm>
            <a:off x="1187624" y="4958959"/>
            <a:ext cx="1602436" cy="4862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4" name="圓角矩形 33"/>
          <p:cNvSpPr/>
          <p:nvPr/>
        </p:nvSpPr>
        <p:spPr>
          <a:xfrm>
            <a:off x="5988570" y="4248268"/>
            <a:ext cx="2060540" cy="7945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val="40184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3"/>
          <p:cNvPicPr>
            <a:picLocks noChangeAspect="1"/>
          </p:cNvPicPr>
          <p:nvPr/>
        </p:nvPicPr>
        <p:blipFill>
          <a:blip r:embed="rId2"/>
          <a:srcRect l="31604" t="33164" r="29208" b="40604"/>
          <a:stretch>
            <a:fillRect/>
          </a:stretch>
        </p:blipFill>
        <p:spPr>
          <a:xfrm>
            <a:off x="1544008" y="1651995"/>
            <a:ext cx="4057628" cy="1511574"/>
          </a:xfrm>
          <a:prstGeom prst="rect">
            <a:avLst/>
          </a:prstGeom>
          <a:noFill/>
          <a:ln cap="flat">
            <a:noFill/>
          </a:ln>
        </p:spPr>
      </p:pic>
      <p:sp>
        <p:nvSpPr>
          <p:cNvPr id="3" name="內容版面配置區 2"/>
          <p:cNvSpPr txBox="1"/>
          <p:nvPr/>
        </p:nvSpPr>
        <p:spPr>
          <a:xfrm>
            <a:off x="1471218" y="4440623"/>
            <a:ext cx="6210689" cy="1700553"/>
          </a:xfrm>
          <a:prstGeom prst="rect">
            <a:avLst/>
          </a:prstGeom>
          <a:noFill/>
          <a:ln w="28575" cap="flat">
            <a:solidFill>
              <a:srgbClr val="9DC3E6"/>
            </a:solidFill>
            <a:prstDash val="solid"/>
            <a:miter/>
          </a:ln>
        </p:spPr>
        <p:txBody>
          <a:bodyPr vert="horz" wrap="square" lIns="68580" tIns="34290" rIns="68580" bIns="34290" anchor="t" anchorCtr="0" compatLnSpc="1">
            <a:noAutofit/>
          </a:bodyPr>
          <a:lstStyle/>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225"/>
              </a:spcBef>
              <a:spcAft>
                <a:spcPts val="0"/>
              </a:spcAft>
              <a:defRPr sz="1800" b="0" i="0" u="none" strike="noStrike" kern="0" cap="none" spc="0" baseline="0">
                <a:solidFill>
                  <a:srgbClr val="000000"/>
                </a:solidFill>
                <a:uFillTx/>
              </a:defRPr>
            </a:pPr>
            <a:endParaRPr lang="en-US" sz="900">
              <a:solidFill>
                <a:srgbClr val="000000"/>
              </a:solidFill>
              <a:latin typeface="Times New Roman" pitchFamily="18"/>
              <a:ea typeface="標楷體" pitchFamily="65"/>
              <a:cs typeface="Times New Roman" pitchFamily="18"/>
            </a:endParaRPr>
          </a:p>
        </p:txBody>
      </p:sp>
      <p:sp>
        <p:nvSpPr>
          <p:cNvPr id="4" name="內容版面配置區 2"/>
          <p:cNvSpPr txBox="1"/>
          <p:nvPr/>
        </p:nvSpPr>
        <p:spPr>
          <a:xfrm>
            <a:off x="1471217" y="3436635"/>
            <a:ext cx="6210689" cy="798136"/>
          </a:xfrm>
          <a:prstGeom prst="rect">
            <a:avLst/>
          </a:prstGeom>
          <a:noFill/>
          <a:ln w="28575" cap="flat">
            <a:solidFill>
              <a:srgbClr val="9DC3E6"/>
            </a:solidFill>
            <a:prstDash val="solid"/>
            <a:miter/>
          </a:ln>
        </p:spPr>
        <p:txBody>
          <a:bodyPr vert="horz" wrap="square" lIns="68580" tIns="34290" rIns="68580" bIns="34290" anchor="t" anchorCtr="0" compatLnSpc="1">
            <a:noAutofit/>
          </a:bodyPr>
          <a:lstStyle/>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375"/>
              </a:spcBef>
              <a:spcAft>
                <a:spcPts val="0"/>
              </a:spcAft>
              <a:defRPr sz="1800" b="0" i="0" u="none" strike="noStrike" kern="0" cap="none" spc="0" baseline="0">
                <a:solidFill>
                  <a:srgbClr val="000000"/>
                </a:solidFill>
                <a:uFillTx/>
              </a:defRPr>
            </a:pPr>
            <a:endParaRPr lang="en-US" sz="1500">
              <a:solidFill>
                <a:srgbClr val="000000"/>
              </a:solidFill>
              <a:latin typeface="Times New Roman" pitchFamily="18"/>
              <a:ea typeface="標楷體" pitchFamily="65"/>
              <a:cs typeface="Times New Roman" pitchFamily="18"/>
            </a:endParaRPr>
          </a:p>
          <a:p>
            <a:pPr defTabSz="685800" fontAlgn="auto" hangingPunct="0">
              <a:spcBef>
                <a:spcPts val="225"/>
              </a:spcBef>
              <a:spcAft>
                <a:spcPts val="0"/>
              </a:spcAft>
              <a:defRPr sz="1800" b="0" i="0" u="none" strike="noStrike" kern="0" cap="none" spc="0" baseline="0">
                <a:solidFill>
                  <a:srgbClr val="000000"/>
                </a:solidFill>
                <a:uFillTx/>
              </a:defRPr>
            </a:pPr>
            <a:endParaRPr lang="en-US" sz="900">
              <a:solidFill>
                <a:srgbClr val="000000"/>
              </a:solidFill>
              <a:latin typeface="Times New Roman" pitchFamily="18"/>
              <a:ea typeface="標楷體" pitchFamily="65"/>
              <a:cs typeface="Times New Roman" pitchFamily="18"/>
            </a:endParaRPr>
          </a:p>
        </p:txBody>
      </p:sp>
      <p:sp>
        <p:nvSpPr>
          <p:cNvPr id="6" name="內容版面配置區 2"/>
          <p:cNvSpPr txBox="1">
            <a:spLocks noGrp="1"/>
          </p:cNvSpPr>
          <p:nvPr>
            <p:ph type="body" idx="4294967295"/>
          </p:nvPr>
        </p:nvSpPr>
        <p:spPr>
          <a:xfrm>
            <a:off x="1471218" y="1628800"/>
            <a:ext cx="6211568" cy="1557964"/>
          </a:xfrm>
          <a:ln w="28575">
            <a:solidFill>
              <a:srgbClr val="9DC3E6"/>
            </a:solidFill>
            <a:prstDash val="solid"/>
          </a:ln>
        </p:spPr>
        <p:txBody>
          <a:bodyPr/>
          <a:lstStyle/>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375"/>
              </a:spcBef>
              <a:buNone/>
            </a:pPr>
            <a:endParaRPr lang="en-US" sz="1500">
              <a:latin typeface="Times New Roman" pitchFamily="18"/>
              <a:cs typeface="Times New Roman" pitchFamily="18"/>
            </a:endParaRPr>
          </a:p>
          <a:p>
            <a:pPr marL="0" indent="0">
              <a:spcBef>
                <a:spcPts val="225"/>
              </a:spcBef>
              <a:buNone/>
            </a:pPr>
            <a:endParaRPr lang="en-US" sz="900">
              <a:latin typeface="Times New Roman" pitchFamily="18"/>
              <a:cs typeface="Times New Roman" pitchFamily="18"/>
            </a:endParaRPr>
          </a:p>
        </p:txBody>
      </p:sp>
      <p:pic>
        <p:nvPicPr>
          <p:cNvPr id="7" name="圖片 6"/>
          <p:cNvPicPr>
            <a:picLocks noChangeAspect="1"/>
          </p:cNvPicPr>
          <p:nvPr/>
        </p:nvPicPr>
        <p:blipFill>
          <a:blip r:embed="rId3"/>
          <a:srcRect l="5113" t="45100" r="19288" b="36700"/>
          <a:stretch>
            <a:fillRect/>
          </a:stretch>
        </p:blipFill>
        <p:spPr>
          <a:xfrm>
            <a:off x="1502695" y="3506338"/>
            <a:ext cx="5243438" cy="710045"/>
          </a:xfrm>
          <a:prstGeom prst="rect">
            <a:avLst/>
          </a:prstGeom>
          <a:noFill/>
          <a:ln cap="flat">
            <a:noFill/>
          </a:ln>
        </p:spPr>
      </p:pic>
      <p:pic>
        <p:nvPicPr>
          <p:cNvPr id="8" name="圖片 7"/>
          <p:cNvPicPr>
            <a:picLocks noChangeAspect="1"/>
          </p:cNvPicPr>
          <p:nvPr/>
        </p:nvPicPr>
        <p:blipFill>
          <a:blip r:embed="rId4"/>
          <a:srcRect l="12988" t="34600" r="38582" b="43000"/>
          <a:stretch>
            <a:fillRect/>
          </a:stretch>
        </p:blipFill>
        <p:spPr>
          <a:xfrm>
            <a:off x="1523942" y="4510661"/>
            <a:ext cx="6157965" cy="1602072"/>
          </a:xfrm>
          <a:prstGeom prst="rect">
            <a:avLst/>
          </a:prstGeom>
          <a:noFill/>
          <a:ln cap="flat">
            <a:noFill/>
          </a:ln>
        </p:spPr>
      </p:pic>
      <p:pic>
        <p:nvPicPr>
          <p:cNvPr id="9" name="圖片 4" descr="Thumbnail for version as of 00:15, 30 November 2007"/>
          <p:cNvPicPr>
            <a:picLocks noChangeAspect="1"/>
          </p:cNvPicPr>
          <p:nvPr/>
        </p:nvPicPr>
        <p:blipFill>
          <a:blip r:embed="rId5"/>
          <a:stretch>
            <a:fillRect/>
          </a:stretch>
        </p:blipFill>
        <p:spPr>
          <a:xfrm>
            <a:off x="5076056" y="2316529"/>
            <a:ext cx="188954" cy="177933"/>
          </a:xfrm>
          <a:prstGeom prst="rect">
            <a:avLst/>
          </a:prstGeom>
          <a:noFill/>
          <a:ln cap="flat">
            <a:noFill/>
          </a:ln>
        </p:spPr>
      </p:pic>
      <p:pic>
        <p:nvPicPr>
          <p:cNvPr id="10" name="圖片 13" descr="Thumbnail for version as of 00:15, 30 November 2007"/>
          <p:cNvPicPr>
            <a:picLocks noChangeAspect="1"/>
          </p:cNvPicPr>
          <p:nvPr/>
        </p:nvPicPr>
        <p:blipFill>
          <a:blip r:embed="rId5"/>
          <a:stretch>
            <a:fillRect/>
          </a:stretch>
        </p:blipFill>
        <p:spPr>
          <a:xfrm>
            <a:off x="3707904" y="3958678"/>
            <a:ext cx="188954" cy="177933"/>
          </a:xfrm>
          <a:prstGeom prst="rect">
            <a:avLst/>
          </a:prstGeom>
          <a:noFill/>
          <a:ln cap="flat">
            <a:noFill/>
          </a:ln>
        </p:spPr>
      </p:pic>
      <p:pic>
        <p:nvPicPr>
          <p:cNvPr id="11" name="圖片 14" descr="Thumbnail for version as of 00:15, 30 November 2007"/>
          <p:cNvPicPr>
            <a:picLocks noChangeAspect="1"/>
          </p:cNvPicPr>
          <p:nvPr/>
        </p:nvPicPr>
        <p:blipFill>
          <a:blip r:embed="rId5"/>
          <a:stretch>
            <a:fillRect/>
          </a:stretch>
        </p:blipFill>
        <p:spPr>
          <a:xfrm>
            <a:off x="6876256" y="4831837"/>
            <a:ext cx="188954" cy="177933"/>
          </a:xfrm>
          <a:prstGeom prst="rect">
            <a:avLst/>
          </a:prstGeom>
          <a:noFill/>
          <a:ln cap="flat">
            <a:noFill/>
          </a:ln>
        </p:spPr>
      </p:pic>
      <p:sp>
        <p:nvSpPr>
          <p:cNvPr id="13" name="標題 17"/>
          <p:cNvSpPr txBox="1">
            <a:spLocks/>
          </p:cNvSpPr>
          <p:nvPr/>
        </p:nvSpPr>
        <p:spPr bwMode="auto">
          <a:xfrm>
            <a:off x="633652" y="404664"/>
            <a:ext cx="7886700" cy="13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2pPr>
            <a:lvl3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3pPr>
            <a:lvl4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4pPr>
            <a:lvl5pPr algn="ctr" rtl="0" eaLnBrk="0" fontAlgn="base" hangingPunct="0">
              <a:spcBef>
                <a:spcPct val="0"/>
              </a:spcBef>
              <a:spcAft>
                <a:spcPct val="0"/>
              </a:spcAft>
              <a:defRPr sz="4400">
                <a:solidFill>
                  <a:schemeClr val="tx1"/>
                </a:solidFill>
                <a:latin typeface="微軟正黑體" pitchFamily="34" charset="-120"/>
                <a:ea typeface="微軟正黑體" pitchFamily="34" charset="-120"/>
              </a:defRPr>
            </a:lvl5pPr>
            <a:lvl6pPr marL="457200" algn="ctr" rtl="0" fontAlgn="base">
              <a:spcBef>
                <a:spcPct val="0"/>
              </a:spcBef>
              <a:spcAft>
                <a:spcPct val="0"/>
              </a:spcAft>
              <a:defRPr sz="4400">
                <a:solidFill>
                  <a:schemeClr val="tx1"/>
                </a:solidFill>
                <a:latin typeface="微軟正黑體" pitchFamily="34" charset="-120"/>
                <a:ea typeface="微軟正黑體" pitchFamily="34" charset="-120"/>
              </a:defRPr>
            </a:lvl6pPr>
            <a:lvl7pPr marL="914400" algn="ctr" rtl="0" fontAlgn="base">
              <a:spcBef>
                <a:spcPct val="0"/>
              </a:spcBef>
              <a:spcAft>
                <a:spcPct val="0"/>
              </a:spcAft>
              <a:defRPr sz="4400">
                <a:solidFill>
                  <a:schemeClr val="tx1"/>
                </a:solidFill>
                <a:latin typeface="微軟正黑體" pitchFamily="34" charset="-120"/>
                <a:ea typeface="微軟正黑體" pitchFamily="34" charset="-120"/>
              </a:defRPr>
            </a:lvl7pPr>
            <a:lvl8pPr marL="1371600" algn="ctr" rtl="0" fontAlgn="base">
              <a:spcBef>
                <a:spcPct val="0"/>
              </a:spcBef>
              <a:spcAft>
                <a:spcPct val="0"/>
              </a:spcAft>
              <a:defRPr sz="4400">
                <a:solidFill>
                  <a:schemeClr val="tx1"/>
                </a:solidFill>
                <a:latin typeface="微軟正黑體" pitchFamily="34" charset="-120"/>
                <a:ea typeface="微軟正黑體" pitchFamily="34" charset="-120"/>
              </a:defRPr>
            </a:lvl8pPr>
            <a:lvl9pPr marL="1828800" algn="ctr" rtl="0" fontAlgn="base">
              <a:spcBef>
                <a:spcPct val="0"/>
              </a:spcBef>
              <a:spcAft>
                <a:spcPct val="0"/>
              </a:spcAft>
              <a:defRPr sz="4400">
                <a:solidFill>
                  <a:schemeClr val="tx1"/>
                </a:solidFill>
                <a:latin typeface="微軟正黑體" pitchFamily="34" charset="-120"/>
                <a:ea typeface="微軟正黑體" pitchFamily="34" charset="-120"/>
              </a:defRPr>
            </a:lvl9pPr>
          </a:lstStyle>
          <a:p>
            <a:r>
              <a:rPr kumimoji="0" lang="zh-TW" altLang="en-US" sz="4800" b="1" dirty="0">
                <a:solidFill>
                  <a:srgbClr val="0000FF"/>
                </a:solidFill>
                <a:latin typeface="標楷體" pitchFamily="65"/>
                <a:ea typeface="標楷體" pitchFamily="65"/>
              </a:rPr>
              <a:t>各科基本能力題示例</a:t>
            </a:r>
            <a:endParaRPr kumimoji="0" lang="en-US" sz="4800" dirty="0">
              <a:solidFill>
                <a:srgbClr val="0000FF"/>
              </a:solidFill>
            </a:endParaRPr>
          </a:p>
        </p:txBody>
      </p:sp>
    </p:spTree>
    <p:extLst>
      <p:ext uri="{BB962C8B-B14F-4D97-AF65-F5344CB8AC3E}">
        <p14:creationId xmlns:p14="http://schemas.microsoft.com/office/powerpoint/2010/main" val="281698911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16202</TotalTime>
  <Words>3401</Words>
  <Application>Microsoft Office PowerPoint</Application>
  <PresentationFormat>如螢幕大小 (4:3)</PresentationFormat>
  <Paragraphs>476</Paragraphs>
  <Slides>54</Slides>
  <Notes>7</Notes>
  <HiddenSlides>0</HiddenSlides>
  <MMClips>1</MMClips>
  <ScaleCrop>false</ScaleCrop>
  <HeadingPairs>
    <vt:vector size="6" baseType="variant">
      <vt:variant>
        <vt:lpstr>使用字型</vt:lpstr>
      </vt:variant>
      <vt:variant>
        <vt:i4>15</vt:i4>
      </vt:variant>
      <vt:variant>
        <vt:lpstr>佈景主題</vt:lpstr>
      </vt:variant>
      <vt:variant>
        <vt:i4>2</vt:i4>
      </vt:variant>
      <vt:variant>
        <vt:lpstr>投影片標題</vt:lpstr>
      </vt:variant>
      <vt:variant>
        <vt:i4>54</vt:i4>
      </vt:variant>
    </vt:vector>
  </HeadingPairs>
  <TitlesOfParts>
    <vt:vector size="71" baseType="lpstr">
      <vt:lpstr>BiauKai</vt:lpstr>
      <vt:lpstr>inherit</vt:lpstr>
      <vt:lpstr>微软雅黑</vt:lpstr>
      <vt:lpstr>Noto Sans CJK JP Medium</vt:lpstr>
      <vt:lpstr>Open Sans</vt:lpstr>
      <vt:lpstr>宋体</vt:lpstr>
      <vt:lpstr>UKIJ CJK</vt:lpstr>
      <vt:lpstr>微軟正黑體</vt:lpstr>
      <vt:lpstr>新細明體</vt:lpstr>
      <vt:lpstr>標楷體</vt:lpstr>
      <vt:lpstr>Arial</vt:lpstr>
      <vt:lpstr>Calibri</vt:lpstr>
      <vt:lpstr>Times</vt:lpstr>
      <vt:lpstr>Times New Roman</vt:lpstr>
      <vt:lpstr>Wingdings</vt:lpstr>
      <vt:lpstr>Office 佈景主題</vt:lpstr>
      <vt:lpstr>1_Office 佈景主題</vt:lpstr>
      <vt:lpstr>PowerPoint 簡報</vt:lpstr>
      <vt:lpstr>PowerPoint 簡報</vt:lpstr>
      <vt:lpstr>PowerPoint 簡報</vt:lpstr>
      <vt:lpstr>國中教育會考考什麼</vt:lpstr>
      <vt:lpstr>PowerPoint 簡報</vt:lpstr>
      <vt:lpstr>測驗目的與學力等級</vt:lpstr>
      <vt:lpstr>試題研發方向與特色</vt:lpstr>
      <vt:lpstr>試題研發方向與特色</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寫作測驗示例</vt:lpstr>
      <vt:lpstr>寫作測驗示例</vt:lpstr>
      <vt:lpstr>素養導向！</vt:lpstr>
      <vt:lpstr>PowerPoint 簡報</vt:lpstr>
      <vt:lpstr>三        民 獨步武林，迎戰會考</vt:lpstr>
      <vt:lpstr>PowerPoint 簡報</vt:lpstr>
      <vt:lpstr>根據本文，藥廠生產藥物的原則為下列何者？  A 以民眾的需求為考量 B 以疾病的輕重為依據 C 以政府的規定為準則 D 以利潤的追求為優先 </vt:lpstr>
      <vt:lpstr>PowerPoint 簡報</vt:lpstr>
      <vt:lpstr>還有七式…</vt:lpstr>
      <vt:lpstr>PowerPoint 簡報</vt:lpstr>
      <vt:lpstr>PowerPoint 簡報</vt:lpstr>
      <vt:lpstr>超額比序</vt:lpstr>
      <vt:lpstr>PowerPoint 簡報</vt:lpstr>
      <vt:lpstr>PowerPoint 簡報</vt:lpstr>
      <vt:lpstr>PowerPoint 簡報</vt:lpstr>
      <vt:lpstr>PowerPoint 簡報</vt:lpstr>
      <vt:lpstr>參、有『模』有樣</vt:lpstr>
      <vt:lpstr>PowerPoint 簡報</vt:lpstr>
      <vt:lpstr>PowerPoint 簡報</vt:lpstr>
      <vt:lpstr>PowerPoint 簡報</vt:lpstr>
      <vt:lpstr>PowerPoint 簡報</vt:lpstr>
      <vt:lpstr>PowerPoint 簡報</vt:lpstr>
      <vt:lpstr>1、給家長的小叮嚀</vt:lpstr>
      <vt:lpstr>2、給學生的小叮嚀</vt:lpstr>
      <vt:lpstr>「天將降大任於斯人也，必先關其電視，封其臉書，收其電腦，奪其手機，使心無所亂為，所以百般無聊，用心讀書！」</vt:lpstr>
      <vt:lpstr>PowerPoint 簡報</vt:lpstr>
      <vt:lpstr>4、迎戰會考，最簡單的付出</vt:lpstr>
      <vt:lpstr>能被消化的知識，才能成為智慧！</vt:lpstr>
      <vt:lpstr>PowerPoint 簡報</vt:lpstr>
      <vt:lpstr>PowerPoint 簡報</vt:lpstr>
      <vt:lpstr>最後，我們看看Google AI怎麼說~</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Goose</dc:creator>
  <cp:lastModifiedBy>SMJH</cp:lastModifiedBy>
  <cp:revision>627</cp:revision>
  <cp:lastPrinted>2022-09-19T01:21:11Z</cp:lastPrinted>
  <dcterms:created xsi:type="dcterms:W3CDTF">2013-11-12T13:46:27Z</dcterms:created>
  <dcterms:modified xsi:type="dcterms:W3CDTF">2024-09-24T06:36:58Z</dcterms:modified>
</cp:coreProperties>
</file>