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646" r:id="rId2"/>
    <p:sldId id="825" r:id="rId3"/>
    <p:sldId id="831" r:id="rId4"/>
    <p:sldId id="832" r:id="rId5"/>
    <p:sldId id="762" r:id="rId6"/>
    <p:sldId id="607" r:id="rId7"/>
    <p:sldId id="299" r:id="rId8"/>
    <p:sldId id="378" r:id="rId9"/>
    <p:sldId id="526" r:id="rId10"/>
    <p:sldId id="308" r:id="rId11"/>
    <p:sldId id="468" r:id="rId12"/>
    <p:sldId id="421" r:id="rId13"/>
    <p:sldId id="692" r:id="rId14"/>
    <p:sldId id="636" r:id="rId15"/>
    <p:sldId id="818" r:id="rId16"/>
    <p:sldId id="819" r:id="rId17"/>
    <p:sldId id="699" r:id="rId18"/>
    <p:sldId id="292" r:id="rId19"/>
    <p:sldId id="550" r:id="rId20"/>
    <p:sldId id="567" r:id="rId21"/>
    <p:sldId id="683" r:id="rId22"/>
    <p:sldId id="687" r:id="rId23"/>
    <p:sldId id="840" r:id="rId24"/>
    <p:sldId id="841" r:id="rId25"/>
    <p:sldId id="283" r:id="rId26"/>
    <p:sldId id="829" r:id="rId27"/>
    <p:sldId id="830" r:id="rId28"/>
    <p:sldId id="833" r:id="rId29"/>
    <p:sldId id="834" r:id="rId30"/>
    <p:sldId id="835" r:id="rId31"/>
    <p:sldId id="836" r:id="rId32"/>
    <p:sldId id="837" r:id="rId33"/>
    <p:sldId id="839" r:id="rId34"/>
    <p:sldId id="695" r:id="rId3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6517" autoAdjust="0"/>
  </p:normalViewPr>
  <p:slideViewPr>
    <p:cSldViewPr>
      <p:cViewPr varScale="1">
        <p:scale>
          <a:sx n="95" d="100"/>
          <a:sy n="95" d="100"/>
        </p:scale>
        <p:origin x="17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A64A4-19AD-4351-A259-CF5DE8B593A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9FDD8D3A-7C59-467E-A4FD-25D932221D88}">
      <dgm:prSet phldrT="[文字]" custT="1"/>
      <dgm:spPr/>
      <dgm:t>
        <a:bodyPr/>
        <a:lstStyle/>
        <a:p>
          <a:pPr algn="l"/>
          <a:r>
            <a:rPr lang="zh-TW" altLang="en-US" sz="2400" dirty="0">
              <a:latin typeface="標楷體" panose="03000509000000000000" pitchFamily="65" charset="-120"/>
              <a:ea typeface="標楷體" panose="03000509000000000000" pitchFamily="65" charset="-120"/>
            </a:rPr>
            <a:t>科學班</a:t>
          </a:r>
        </a:p>
      </dgm:t>
    </dgm:pt>
    <dgm:pt modelId="{2E2BFC7C-D821-48CE-A881-95D65B0326FC}" type="parTrans" cxnId="{B33D1003-9BD4-4874-A464-A7D0ADC33B66}">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D6EFAC94-EE19-4AC3-9180-44D7EBB032DE}" type="sibTrans" cxnId="{B33D1003-9BD4-4874-A464-A7D0ADC33B66}">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03463A8F-37BB-484C-9A3C-12FA98D62B1C}">
      <dgm:prSet phldrT="[文字]" custT="1"/>
      <dgm:spPr/>
      <dgm:t>
        <a:bodyPr/>
        <a:lstStyle/>
        <a:p>
          <a:pPr algn="l"/>
          <a:r>
            <a:rPr lang="zh-TW" altLang="en-US" sz="2400" dirty="0">
              <a:latin typeface="標楷體" panose="03000509000000000000" pitchFamily="65" charset="-120"/>
              <a:ea typeface="標楷體" panose="03000509000000000000" pitchFamily="65" charset="-120"/>
            </a:rPr>
            <a:t>實驗中學</a:t>
          </a:r>
        </a:p>
      </dgm:t>
    </dgm:pt>
    <dgm:pt modelId="{BFC28060-5F9B-406C-9521-4AD63EB854C6}" type="parTrans" cxnId="{29F53413-F3B7-4024-94CF-CBF3C445B05D}">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4D553D93-8D0A-49AE-BBAC-4D502B8A2738}" type="sibTrans" cxnId="{29F53413-F3B7-4024-94CF-CBF3C445B05D}">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E004893B-17DB-41EA-94C8-F94F044916CE}">
      <dgm:prSet phldrT="[文字]" custT="1"/>
      <dgm:spPr/>
      <dgm:t>
        <a:bodyPr/>
        <a:lstStyle/>
        <a:p>
          <a:pPr algn="l"/>
          <a:r>
            <a:rPr lang="zh-TW" altLang="en-US" sz="2400" dirty="0">
              <a:latin typeface="標楷體" panose="03000509000000000000" pitchFamily="65" charset="-120"/>
              <a:ea typeface="標楷體" panose="03000509000000000000" pitchFamily="65" charset="-120"/>
            </a:rPr>
            <a:t>音樂班</a:t>
          </a:r>
        </a:p>
      </dgm:t>
    </dgm:pt>
    <dgm:pt modelId="{F39174D2-6E11-4D7C-A85A-F49F760DF3BB}" type="parTrans" cxnId="{35A3ABDF-1806-4B7B-B35E-7C7E8BCB5307}">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412357F4-8022-454D-8A98-F46113A258D8}" type="sibTrans" cxnId="{35A3ABDF-1806-4B7B-B35E-7C7E8BCB5307}">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25AD1115-3183-47A1-B623-2524F5F88708}">
      <dgm:prSet phldrT="[文字]" custT="1"/>
      <dgm:spPr/>
      <dgm:t>
        <a:bodyPr/>
        <a:lstStyle/>
        <a:p>
          <a:pPr algn="l"/>
          <a:r>
            <a:rPr lang="zh-TW" altLang="en-US" sz="2400" dirty="0">
              <a:latin typeface="標楷體" panose="03000509000000000000" pitchFamily="65" charset="-120"/>
              <a:ea typeface="標楷體" panose="03000509000000000000" pitchFamily="65" charset="-120"/>
            </a:rPr>
            <a:t>竹中</a:t>
          </a:r>
        </a:p>
      </dgm:t>
    </dgm:pt>
    <dgm:pt modelId="{B0986531-AC2F-40F1-9D31-31F12412B013}" type="parTrans" cxnId="{E966186C-6F5E-4CE1-B66B-4615CE480D42}">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7DFEA95D-ADDF-4567-8F39-73C3A0B07D40}" type="sibTrans" cxnId="{E966186C-6F5E-4CE1-B66B-4615CE480D42}">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57102C23-3DC2-4805-AE32-9396A29B1204}">
      <dgm:prSet phldrT="[文字]" custT="1"/>
      <dgm:spPr/>
      <dgm:t>
        <a:bodyPr/>
        <a:lstStyle/>
        <a:p>
          <a:pPr algn="l"/>
          <a:r>
            <a:rPr lang="zh-TW" altLang="en-US" sz="2400" dirty="0">
              <a:latin typeface="標楷體" panose="03000509000000000000" pitchFamily="65" charset="-120"/>
              <a:ea typeface="標楷體" panose="03000509000000000000" pitchFamily="65" charset="-120"/>
            </a:rPr>
            <a:t>美術班</a:t>
          </a:r>
        </a:p>
      </dgm:t>
    </dgm:pt>
    <dgm:pt modelId="{31D62474-06EE-4F35-8583-C2ACA78094D9}" type="parTrans" cxnId="{17ACAA3D-8DEB-4E55-8F7F-92E24E53F07A}">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327AA27E-3611-49B6-8605-999D85A7F46E}" type="sibTrans" cxnId="{17ACAA3D-8DEB-4E55-8F7F-92E24E53F07A}">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AF66193A-37C2-4596-84A6-1D531B10AD98}">
      <dgm:prSet phldrT="[文字]" custT="1"/>
      <dgm:spPr/>
      <dgm:t>
        <a:bodyPr/>
        <a:lstStyle/>
        <a:p>
          <a:pPr algn="l"/>
          <a:r>
            <a:rPr lang="zh-TW" altLang="en-US" sz="2400" dirty="0">
              <a:latin typeface="標楷體" panose="03000509000000000000" pitchFamily="65" charset="-120"/>
              <a:ea typeface="標楷體" panose="03000509000000000000" pitchFamily="65" charset="-120"/>
            </a:rPr>
            <a:t>竹女、苗中、國苑</a:t>
          </a:r>
        </a:p>
      </dgm:t>
    </dgm:pt>
    <dgm:pt modelId="{35ACE574-ECE2-4208-88A2-8C3C90571C1D}" type="parTrans" cxnId="{27293ACD-5969-4CFC-A2AD-2CDA1E1AC579}">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C4704B73-ED43-456A-B219-442E792B6D02}" type="sibTrans" cxnId="{27293ACD-5969-4CFC-A2AD-2CDA1E1AC579}">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AD5C72AC-98E0-4DB7-A07B-E3F91656DBE2}">
      <dgm:prSet phldrT="[文字]" custT="1"/>
      <dgm:spPr/>
      <dgm:t>
        <a:bodyPr/>
        <a:lstStyle/>
        <a:p>
          <a:pPr algn="l"/>
          <a:r>
            <a:rPr lang="zh-TW" altLang="en-US" sz="2400" dirty="0">
              <a:latin typeface="標楷體" panose="03000509000000000000" pitchFamily="65" charset="-120"/>
              <a:ea typeface="標楷體" panose="03000509000000000000" pitchFamily="65" charset="-120"/>
            </a:rPr>
            <a:t>舞蹈班</a:t>
          </a:r>
        </a:p>
      </dgm:t>
    </dgm:pt>
    <dgm:pt modelId="{A189A326-B8BE-443C-92B0-E3871F327D75}" type="parTrans" cxnId="{EB7764BF-3C8B-42E9-969B-B72BC4CE4D82}">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EDD6BD3D-314D-450F-AFFA-B6A69DBD6CB4}" type="sibTrans" cxnId="{EB7764BF-3C8B-42E9-969B-B72BC4CE4D82}">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FDC8260E-DB48-4F5B-B173-E273ED4DC138}">
      <dgm:prSet phldrT="[文字]" custT="1"/>
      <dgm:spPr/>
      <dgm:t>
        <a:bodyPr/>
        <a:lstStyle/>
        <a:p>
          <a:pPr algn="l"/>
          <a:r>
            <a:rPr lang="zh-TW" altLang="en-US" sz="2400" dirty="0">
              <a:latin typeface="標楷體" panose="03000509000000000000" pitchFamily="65" charset="-120"/>
              <a:ea typeface="標楷體" panose="03000509000000000000" pitchFamily="65" charset="-120"/>
            </a:rPr>
            <a:t>竹北</a:t>
          </a:r>
        </a:p>
      </dgm:t>
    </dgm:pt>
    <dgm:pt modelId="{A879A3BD-2215-4A0A-B841-FB4FA2BAD00C}" type="parTrans" cxnId="{59EA0459-3DC7-40F8-A7FC-22A0D6BAAA89}">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26ACD4C1-E2B3-416A-90CD-2905BB46135B}" type="sibTrans" cxnId="{59EA0459-3DC7-40F8-A7FC-22A0D6BAAA89}">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D783517A-F155-451E-BE7E-64CA10B2F2C0}">
      <dgm:prSet phldrT="[文字]" custT="1"/>
      <dgm:spPr/>
      <dgm:t>
        <a:bodyPr/>
        <a:lstStyle/>
        <a:p>
          <a:pPr algn="l"/>
          <a:r>
            <a:rPr lang="zh-TW" altLang="en-US" sz="2400" dirty="0">
              <a:latin typeface="標楷體" panose="03000509000000000000" pitchFamily="65" charset="-120"/>
              <a:ea typeface="標楷體" panose="03000509000000000000" pitchFamily="65" charset="-120"/>
            </a:rPr>
            <a:t>戲劇班</a:t>
          </a:r>
        </a:p>
      </dgm:t>
    </dgm:pt>
    <dgm:pt modelId="{FE846586-8580-49EC-8711-832A5B1E3EA9}" type="parTrans" cxnId="{2E5018BD-0048-401A-86B8-3C66F9716E71}">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D9E81580-09C9-45F3-A7EC-A11436634883}" type="sibTrans" cxnId="{2E5018BD-0048-401A-86B8-3C66F9716E71}">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B9999400-E613-44AC-B6F1-2BE6C47321CE}">
      <dgm:prSet phldrT="[文字]" custT="1"/>
      <dgm:spPr/>
      <dgm:t>
        <a:bodyPr/>
        <a:lstStyle/>
        <a:p>
          <a:pPr algn="l"/>
          <a:r>
            <a:rPr lang="zh-TW" altLang="en-US" sz="2400" dirty="0">
              <a:latin typeface="標楷體" panose="03000509000000000000" pitchFamily="65" charset="-120"/>
              <a:ea typeface="標楷體" panose="03000509000000000000" pitchFamily="65" charset="-120"/>
            </a:rPr>
            <a:t>復興高中</a:t>
          </a:r>
        </a:p>
      </dgm:t>
    </dgm:pt>
    <dgm:pt modelId="{1D22A494-735F-4E3D-977A-9DD2649615BE}" type="parTrans" cxnId="{164AD039-2698-454C-92C3-E6E6B0C38DBA}">
      <dgm:prSet/>
      <dgm:spPr/>
      <dgm:t>
        <a:bodyPr/>
        <a:lstStyle/>
        <a:p>
          <a:endParaRPr lang="zh-TW" altLang="en-US"/>
        </a:p>
      </dgm:t>
    </dgm:pt>
    <dgm:pt modelId="{BA2ECEDC-FC21-4C09-857F-739878A24C64}" type="sibTrans" cxnId="{164AD039-2698-454C-92C3-E6E6B0C38DBA}">
      <dgm:prSet/>
      <dgm:spPr/>
      <dgm:t>
        <a:bodyPr/>
        <a:lstStyle/>
        <a:p>
          <a:endParaRPr lang="zh-TW" altLang="en-US"/>
        </a:p>
      </dgm:t>
    </dgm:pt>
    <dgm:pt modelId="{43C01BB3-4995-4B91-ABCA-012290A9031A}" type="pres">
      <dgm:prSet presAssocID="{B5FA64A4-19AD-4351-A259-CF5DE8B593AA}" presName="linear" presStyleCnt="0">
        <dgm:presLayoutVars>
          <dgm:animLvl val="lvl"/>
          <dgm:resizeHandles val="exact"/>
        </dgm:presLayoutVars>
      </dgm:prSet>
      <dgm:spPr/>
    </dgm:pt>
    <dgm:pt modelId="{257AE08E-4CC2-419B-ABBB-9F66F3C4F33E}" type="pres">
      <dgm:prSet presAssocID="{9FDD8D3A-7C59-467E-A4FD-25D932221D88}" presName="parentText" presStyleLbl="node1" presStyleIdx="0" presStyleCnt="5" custScaleY="79986" custLinFactNeighborY="-14209">
        <dgm:presLayoutVars>
          <dgm:chMax val="0"/>
          <dgm:bulletEnabled val="1"/>
        </dgm:presLayoutVars>
      </dgm:prSet>
      <dgm:spPr/>
    </dgm:pt>
    <dgm:pt modelId="{37C72EB2-A06C-4BFD-8C3B-A988EA7BE72D}" type="pres">
      <dgm:prSet presAssocID="{9FDD8D3A-7C59-467E-A4FD-25D932221D88}" presName="childText" presStyleLbl="revTx" presStyleIdx="0" presStyleCnt="5">
        <dgm:presLayoutVars>
          <dgm:bulletEnabled val="1"/>
        </dgm:presLayoutVars>
      </dgm:prSet>
      <dgm:spPr/>
    </dgm:pt>
    <dgm:pt modelId="{C2DCCB46-65E7-4393-8A23-86F65E87E23A}" type="pres">
      <dgm:prSet presAssocID="{E004893B-17DB-41EA-94C8-F94F044916CE}" presName="parentText" presStyleLbl="node1" presStyleIdx="1" presStyleCnt="5" custScaleY="63173" custLinFactNeighborY="-9944">
        <dgm:presLayoutVars>
          <dgm:chMax val="0"/>
          <dgm:bulletEnabled val="1"/>
        </dgm:presLayoutVars>
      </dgm:prSet>
      <dgm:spPr/>
    </dgm:pt>
    <dgm:pt modelId="{A275E64E-464F-443B-810C-763AD5F595DB}" type="pres">
      <dgm:prSet presAssocID="{E004893B-17DB-41EA-94C8-F94F044916CE}" presName="childText" presStyleLbl="revTx" presStyleIdx="1" presStyleCnt="5">
        <dgm:presLayoutVars>
          <dgm:bulletEnabled val="1"/>
        </dgm:presLayoutVars>
      </dgm:prSet>
      <dgm:spPr/>
    </dgm:pt>
    <dgm:pt modelId="{9CFB0AB5-E570-43BC-8D9B-5715A82F18A5}" type="pres">
      <dgm:prSet presAssocID="{57102C23-3DC2-4805-AE32-9396A29B1204}" presName="parentText" presStyleLbl="node1" presStyleIdx="2" presStyleCnt="5" custScaleY="68911" custLinFactNeighborY="-9192">
        <dgm:presLayoutVars>
          <dgm:chMax val="0"/>
          <dgm:bulletEnabled val="1"/>
        </dgm:presLayoutVars>
      </dgm:prSet>
      <dgm:spPr/>
    </dgm:pt>
    <dgm:pt modelId="{D3F2D7E9-071C-4A18-81F2-7C3BD78DD738}" type="pres">
      <dgm:prSet presAssocID="{57102C23-3DC2-4805-AE32-9396A29B1204}" presName="childText" presStyleLbl="revTx" presStyleIdx="2" presStyleCnt="5">
        <dgm:presLayoutVars>
          <dgm:bulletEnabled val="1"/>
        </dgm:presLayoutVars>
      </dgm:prSet>
      <dgm:spPr/>
    </dgm:pt>
    <dgm:pt modelId="{9D4BC196-682E-4951-9E96-D6FD563CC583}" type="pres">
      <dgm:prSet presAssocID="{AD5C72AC-98E0-4DB7-A07B-E3F91656DBE2}" presName="parentText" presStyleLbl="node1" presStyleIdx="3" presStyleCnt="5" custScaleY="80874" custLinFactNeighborY="-6128">
        <dgm:presLayoutVars>
          <dgm:chMax val="0"/>
          <dgm:bulletEnabled val="1"/>
        </dgm:presLayoutVars>
      </dgm:prSet>
      <dgm:spPr/>
    </dgm:pt>
    <dgm:pt modelId="{5EE1FA20-88EF-4728-B884-1CB0256F7E7E}" type="pres">
      <dgm:prSet presAssocID="{AD5C72AC-98E0-4DB7-A07B-E3F91656DBE2}" presName="childText" presStyleLbl="revTx" presStyleIdx="3" presStyleCnt="5">
        <dgm:presLayoutVars>
          <dgm:bulletEnabled val="1"/>
        </dgm:presLayoutVars>
      </dgm:prSet>
      <dgm:spPr/>
    </dgm:pt>
    <dgm:pt modelId="{74F17F9B-AE87-4808-A235-17856DD32479}" type="pres">
      <dgm:prSet presAssocID="{D783517A-F155-451E-BE7E-64CA10B2F2C0}" presName="parentText" presStyleLbl="node1" presStyleIdx="4" presStyleCnt="5" custScaleY="76117">
        <dgm:presLayoutVars>
          <dgm:chMax val="0"/>
          <dgm:bulletEnabled val="1"/>
        </dgm:presLayoutVars>
      </dgm:prSet>
      <dgm:spPr/>
    </dgm:pt>
    <dgm:pt modelId="{BF6F2629-67A8-480E-A9E4-4735CE74484F}" type="pres">
      <dgm:prSet presAssocID="{D783517A-F155-451E-BE7E-64CA10B2F2C0}" presName="childText" presStyleLbl="revTx" presStyleIdx="4" presStyleCnt="5">
        <dgm:presLayoutVars>
          <dgm:bulletEnabled val="1"/>
        </dgm:presLayoutVars>
      </dgm:prSet>
      <dgm:spPr/>
    </dgm:pt>
  </dgm:ptLst>
  <dgm:cxnLst>
    <dgm:cxn modelId="{00D83800-1EBE-4BC5-A42F-26F27A68E2A0}" type="presOf" srcId="{FDC8260E-DB48-4F5B-B173-E273ED4DC138}" destId="{5EE1FA20-88EF-4728-B884-1CB0256F7E7E}" srcOrd="0" destOrd="0" presId="urn:microsoft.com/office/officeart/2005/8/layout/vList2"/>
    <dgm:cxn modelId="{B33D1003-9BD4-4874-A464-A7D0ADC33B66}" srcId="{B5FA64A4-19AD-4351-A259-CF5DE8B593AA}" destId="{9FDD8D3A-7C59-467E-A4FD-25D932221D88}" srcOrd="0" destOrd="0" parTransId="{2E2BFC7C-D821-48CE-A881-95D65B0326FC}" sibTransId="{D6EFAC94-EE19-4AC3-9180-44D7EBB032DE}"/>
    <dgm:cxn modelId="{2FB6FD04-1613-414D-9E49-0ED2124E9516}" type="presOf" srcId="{D783517A-F155-451E-BE7E-64CA10B2F2C0}" destId="{74F17F9B-AE87-4808-A235-17856DD32479}" srcOrd="0" destOrd="0" presId="urn:microsoft.com/office/officeart/2005/8/layout/vList2"/>
    <dgm:cxn modelId="{2DBA3D05-AC3C-4EBB-BDA8-24223065E229}" type="presOf" srcId="{E004893B-17DB-41EA-94C8-F94F044916CE}" destId="{C2DCCB46-65E7-4393-8A23-86F65E87E23A}" srcOrd="0" destOrd="0" presId="urn:microsoft.com/office/officeart/2005/8/layout/vList2"/>
    <dgm:cxn modelId="{29F53413-F3B7-4024-94CF-CBF3C445B05D}" srcId="{9FDD8D3A-7C59-467E-A4FD-25D932221D88}" destId="{03463A8F-37BB-484C-9A3C-12FA98D62B1C}" srcOrd="0" destOrd="0" parTransId="{BFC28060-5F9B-406C-9521-4AD63EB854C6}" sibTransId="{4D553D93-8D0A-49AE-BBAC-4D502B8A2738}"/>
    <dgm:cxn modelId="{164AD039-2698-454C-92C3-E6E6B0C38DBA}" srcId="{D783517A-F155-451E-BE7E-64CA10B2F2C0}" destId="{B9999400-E613-44AC-B6F1-2BE6C47321CE}" srcOrd="0" destOrd="0" parTransId="{1D22A494-735F-4E3D-977A-9DD2649615BE}" sibTransId="{BA2ECEDC-FC21-4C09-857F-739878A24C64}"/>
    <dgm:cxn modelId="{17ACAA3D-8DEB-4E55-8F7F-92E24E53F07A}" srcId="{B5FA64A4-19AD-4351-A259-CF5DE8B593AA}" destId="{57102C23-3DC2-4805-AE32-9396A29B1204}" srcOrd="2" destOrd="0" parTransId="{31D62474-06EE-4F35-8583-C2ACA78094D9}" sibTransId="{327AA27E-3611-49B6-8605-999D85A7F46E}"/>
    <dgm:cxn modelId="{1A44405E-389A-430F-8B8B-9FE82837059B}" type="presOf" srcId="{AD5C72AC-98E0-4DB7-A07B-E3F91656DBE2}" destId="{9D4BC196-682E-4951-9E96-D6FD563CC583}" srcOrd="0" destOrd="0" presId="urn:microsoft.com/office/officeart/2005/8/layout/vList2"/>
    <dgm:cxn modelId="{6CFADD62-7CE3-40DD-8736-8C2D76A538A0}" type="presOf" srcId="{B5FA64A4-19AD-4351-A259-CF5DE8B593AA}" destId="{43C01BB3-4995-4B91-ABCA-012290A9031A}" srcOrd="0" destOrd="0" presId="urn:microsoft.com/office/officeart/2005/8/layout/vList2"/>
    <dgm:cxn modelId="{E966186C-6F5E-4CE1-B66B-4615CE480D42}" srcId="{E004893B-17DB-41EA-94C8-F94F044916CE}" destId="{25AD1115-3183-47A1-B623-2524F5F88708}" srcOrd="0" destOrd="0" parTransId="{B0986531-AC2F-40F1-9D31-31F12412B013}" sibTransId="{7DFEA95D-ADDF-4567-8F39-73C3A0B07D40}"/>
    <dgm:cxn modelId="{28D11B72-20B1-443C-863F-469006C59666}" type="presOf" srcId="{57102C23-3DC2-4805-AE32-9396A29B1204}" destId="{9CFB0AB5-E570-43BC-8D9B-5715A82F18A5}" srcOrd="0" destOrd="0" presId="urn:microsoft.com/office/officeart/2005/8/layout/vList2"/>
    <dgm:cxn modelId="{59EA0459-3DC7-40F8-A7FC-22A0D6BAAA89}" srcId="{AD5C72AC-98E0-4DB7-A07B-E3F91656DBE2}" destId="{FDC8260E-DB48-4F5B-B173-E273ED4DC138}" srcOrd="0" destOrd="0" parTransId="{A879A3BD-2215-4A0A-B841-FB4FA2BAD00C}" sibTransId="{26ACD4C1-E2B3-416A-90CD-2905BB46135B}"/>
    <dgm:cxn modelId="{9CF3749D-DDDE-4D2C-9AED-09572F085987}" type="presOf" srcId="{AF66193A-37C2-4596-84A6-1D531B10AD98}" destId="{D3F2D7E9-071C-4A18-81F2-7C3BD78DD738}" srcOrd="0" destOrd="0" presId="urn:microsoft.com/office/officeart/2005/8/layout/vList2"/>
    <dgm:cxn modelId="{A0A970AD-0C6B-4DCE-9A15-B5677962BF31}" type="presOf" srcId="{9FDD8D3A-7C59-467E-A4FD-25D932221D88}" destId="{257AE08E-4CC2-419B-ABBB-9F66F3C4F33E}" srcOrd="0" destOrd="0" presId="urn:microsoft.com/office/officeart/2005/8/layout/vList2"/>
    <dgm:cxn modelId="{37836CBC-2FDE-472B-BE76-FBC462EF1888}" type="presOf" srcId="{03463A8F-37BB-484C-9A3C-12FA98D62B1C}" destId="{37C72EB2-A06C-4BFD-8C3B-A988EA7BE72D}" srcOrd="0" destOrd="0" presId="urn:microsoft.com/office/officeart/2005/8/layout/vList2"/>
    <dgm:cxn modelId="{2E5018BD-0048-401A-86B8-3C66F9716E71}" srcId="{B5FA64A4-19AD-4351-A259-CF5DE8B593AA}" destId="{D783517A-F155-451E-BE7E-64CA10B2F2C0}" srcOrd="4" destOrd="0" parTransId="{FE846586-8580-49EC-8711-832A5B1E3EA9}" sibTransId="{D9E81580-09C9-45F3-A7EC-A11436634883}"/>
    <dgm:cxn modelId="{EB7764BF-3C8B-42E9-969B-B72BC4CE4D82}" srcId="{B5FA64A4-19AD-4351-A259-CF5DE8B593AA}" destId="{AD5C72AC-98E0-4DB7-A07B-E3F91656DBE2}" srcOrd="3" destOrd="0" parTransId="{A189A326-B8BE-443C-92B0-E3871F327D75}" sibTransId="{EDD6BD3D-314D-450F-AFFA-B6A69DBD6CB4}"/>
    <dgm:cxn modelId="{F1211EC8-5A47-430C-9E58-C88540E5F63B}" type="presOf" srcId="{25AD1115-3183-47A1-B623-2524F5F88708}" destId="{A275E64E-464F-443B-810C-763AD5F595DB}" srcOrd="0" destOrd="0" presId="urn:microsoft.com/office/officeart/2005/8/layout/vList2"/>
    <dgm:cxn modelId="{27293ACD-5969-4CFC-A2AD-2CDA1E1AC579}" srcId="{57102C23-3DC2-4805-AE32-9396A29B1204}" destId="{AF66193A-37C2-4596-84A6-1D531B10AD98}" srcOrd="0" destOrd="0" parTransId="{35ACE574-ECE2-4208-88A2-8C3C90571C1D}" sibTransId="{C4704B73-ED43-456A-B219-442E792B6D02}"/>
    <dgm:cxn modelId="{80B279CE-AFA6-4CAB-8E30-4AF23B7AFD1E}" type="presOf" srcId="{B9999400-E613-44AC-B6F1-2BE6C47321CE}" destId="{BF6F2629-67A8-480E-A9E4-4735CE74484F}" srcOrd="0" destOrd="0" presId="urn:microsoft.com/office/officeart/2005/8/layout/vList2"/>
    <dgm:cxn modelId="{35A3ABDF-1806-4B7B-B35E-7C7E8BCB5307}" srcId="{B5FA64A4-19AD-4351-A259-CF5DE8B593AA}" destId="{E004893B-17DB-41EA-94C8-F94F044916CE}" srcOrd="1" destOrd="0" parTransId="{F39174D2-6E11-4D7C-A85A-F49F760DF3BB}" sibTransId="{412357F4-8022-454D-8A98-F46113A258D8}"/>
    <dgm:cxn modelId="{E822E093-68A7-434F-8087-07EECD32C484}" type="presParOf" srcId="{43C01BB3-4995-4B91-ABCA-012290A9031A}" destId="{257AE08E-4CC2-419B-ABBB-9F66F3C4F33E}" srcOrd="0" destOrd="0" presId="urn:microsoft.com/office/officeart/2005/8/layout/vList2"/>
    <dgm:cxn modelId="{56CC3F54-0649-45E9-8C9E-B22E3575BC45}" type="presParOf" srcId="{43C01BB3-4995-4B91-ABCA-012290A9031A}" destId="{37C72EB2-A06C-4BFD-8C3B-A988EA7BE72D}" srcOrd="1" destOrd="0" presId="urn:microsoft.com/office/officeart/2005/8/layout/vList2"/>
    <dgm:cxn modelId="{17B21719-60E9-453D-93F1-2E692592EC87}" type="presParOf" srcId="{43C01BB3-4995-4B91-ABCA-012290A9031A}" destId="{C2DCCB46-65E7-4393-8A23-86F65E87E23A}" srcOrd="2" destOrd="0" presId="urn:microsoft.com/office/officeart/2005/8/layout/vList2"/>
    <dgm:cxn modelId="{2DAC2CBC-D510-41C0-8F47-1D8AD5CA1FC0}" type="presParOf" srcId="{43C01BB3-4995-4B91-ABCA-012290A9031A}" destId="{A275E64E-464F-443B-810C-763AD5F595DB}" srcOrd="3" destOrd="0" presId="urn:microsoft.com/office/officeart/2005/8/layout/vList2"/>
    <dgm:cxn modelId="{A9E95004-E4DC-4B9E-840D-44CBB3803FE6}" type="presParOf" srcId="{43C01BB3-4995-4B91-ABCA-012290A9031A}" destId="{9CFB0AB5-E570-43BC-8D9B-5715A82F18A5}" srcOrd="4" destOrd="0" presId="urn:microsoft.com/office/officeart/2005/8/layout/vList2"/>
    <dgm:cxn modelId="{B54F24BE-F712-4476-B712-BA1721F12554}" type="presParOf" srcId="{43C01BB3-4995-4B91-ABCA-012290A9031A}" destId="{D3F2D7E9-071C-4A18-81F2-7C3BD78DD738}" srcOrd="5" destOrd="0" presId="urn:microsoft.com/office/officeart/2005/8/layout/vList2"/>
    <dgm:cxn modelId="{B0A87FAD-BE36-40F2-9E15-A4075378D563}" type="presParOf" srcId="{43C01BB3-4995-4B91-ABCA-012290A9031A}" destId="{9D4BC196-682E-4951-9E96-D6FD563CC583}" srcOrd="6" destOrd="0" presId="urn:microsoft.com/office/officeart/2005/8/layout/vList2"/>
    <dgm:cxn modelId="{84BEC871-78AB-4CE7-AB0C-E02029710B43}" type="presParOf" srcId="{43C01BB3-4995-4B91-ABCA-012290A9031A}" destId="{5EE1FA20-88EF-4728-B884-1CB0256F7E7E}" srcOrd="7" destOrd="0" presId="urn:microsoft.com/office/officeart/2005/8/layout/vList2"/>
    <dgm:cxn modelId="{D95280D3-DFAF-44E1-A495-07C800684447}" type="presParOf" srcId="{43C01BB3-4995-4B91-ABCA-012290A9031A}" destId="{74F17F9B-AE87-4808-A235-17856DD32479}" srcOrd="8" destOrd="0" presId="urn:microsoft.com/office/officeart/2005/8/layout/vList2"/>
    <dgm:cxn modelId="{B6DF43AE-16E3-436D-B364-2E12CDD4271A}" type="presParOf" srcId="{43C01BB3-4995-4B91-ABCA-012290A9031A}" destId="{BF6F2629-67A8-480E-A9E4-4735CE74484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A64A4-19AD-4351-A259-CF5DE8B593A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A2A2E963-6A8F-4819-A192-82CC10C00D40}">
      <dgm:prSet phldrT="[文字]" custT="1">
        <dgm:style>
          <a:lnRef idx="1">
            <a:schemeClr val="accent4"/>
          </a:lnRef>
          <a:fillRef idx="2">
            <a:schemeClr val="accent4"/>
          </a:fillRef>
          <a:effectRef idx="1">
            <a:schemeClr val="accent4"/>
          </a:effectRef>
          <a:fontRef idx="minor">
            <a:schemeClr val="dk1"/>
          </a:fontRef>
        </dgm:style>
      </dgm:prSet>
      <dgm:spPr/>
      <dgm:t>
        <a:bodyPr/>
        <a:lstStyle/>
        <a:p>
          <a:pPr algn="l"/>
          <a:r>
            <a:rPr lang="zh-TW" altLang="en-US" sz="3000" dirty="0">
              <a:latin typeface="標楷體" panose="03000509000000000000" pitchFamily="65" charset="-120"/>
              <a:ea typeface="標楷體" panose="03000509000000000000" pitchFamily="65" charset="-120"/>
            </a:rPr>
            <a:t>專業群科</a:t>
          </a:r>
        </a:p>
      </dgm:t>
    </dgm:pt>
    <dgm:pt modelId="{95E691EA-2F3B-4F7A-85C4-D59C8931C4DA}" type="parTrans" cxnId="{5BA3E54B-2FC9-4E8F-9359-2849831CEB0D}">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AD0C8442-ED42-42BC-A56E-01C94EDD0A84}" type="sibTrans" cxnId="{5BA3E54B-2FC9-4E8F-9359-2849831CEB0D}">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46D27737-B232-4249-B480-E2327CDB7422}">
      <dgm:prSet phldrT="[文字]" custT="1"/>
      <dgm:spPr/>
      <dgm:t>
        <a:bodyPr/>
        <a:lstStyle/>
        <a:p>
          <a:pPr algn="l"/>
          <a:r>
            <a:rPr lang="zh-TW" altLang="en-US" sz="2000" dirty="0">
              <a:latin typeface="標楷體" panose="03000509000000000000" pitchFamily="65" charset="-120"/>
              <a:ea typeface="標楷體" panose="03000509000000000000" pitchFamily="65" charset="-120"/>
            </a:rPr>
            <a:t>竹工板金科</a:t>
          </a:r>
        </a:p>
      </dgm:t>
    </dgm:pt>
    <dgm:pt modelId="{FC9DFF40-0F2C-4CD9-B079-C629B02DEC0F}" type="parTrans" cxnId="{A0A0E17B-30FF-4EDE-A0DE-2A9F310DD3CC}">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5535EAD0-8590-4DF5-9C51-C101FFBAC9C0}" type="sibTrans" cxnId="{A0A0E17B-30FF-4EDE-A0DE-2A9F310DD3CC}">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922A781B-89C6-45ED-839E-C49E3858F659}">
      <dgm:prSet phldrT="[文字]" custT="1"/>
      <dgm:spPr/>
      <dgm:t>
        <a:bodyPr/>
        <a:lstStyle/>
        <a:p>
          <a:pPr algn="l"/>
          <a:r>
            <a:rPr lang="zh-TW" altLang="en-US" sz="3000" dirty="0">
              <a:latin typeface="標楷體" panose="03000509000000000000" pitchFamily="65" charset="-120"/>
              <a:ea typeface="標楷體" panose="03000509000000000000" pitchFamily="65" charset="-120"/>
            </a:rPr>
            <a:t>體育班</a:t>
          </a:r>
        </a:p>
      </dgm:t>
    </dgm:pt>
    <dgm:pt modelId="{1700E02A-0ABA-4680-8584-937DB0BB7F75}" type="parTrans" cxnId="{E2156DC2-9ECE-48C0-8435-F2CD9C2D4824}">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CA171D29-50B1-4C68-883A-10CC61CB36BE}" type="sibTrans" cxnId="{E2156DC2-9ECE-48C0-8435-F2CD9C2D4824}">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1460E405-0BF5-4DA7-80EF-53F11C8D631C}">
      <dgm:prSet phldrT="[文字]" custT="1"/>
      <dgm:spPr/>
      <dgm:t>
        <a:bodyPr/>
        <a:lstStyle/>
        <a:p>
          <a:pPr algn="l"/>
          <a:r>
            <a:rPr lang="zh-TW" altLang="en-US" sz="2400" dirty="0">
              <a:latin typeface="標楷體" panose="03000509000000000000" pitchFamily="65" charset="-120"/>
              <a:ea typeface="標楷體" panose="03000509000000000000" pitchFamily="65" charset="-120"/>
            </a:rPr>
            <a:t>成德、香山、竹北、湖口、縣苑、興華、大同</a:t>
          </a:r>
        </a:p>
      </dgm:t>
    </dgm:pt>
    <dgm:pt modelId="{D4E61B75-3D90-4A4C-9E5F-DDCE13F71F4A}" type="parTrans" cxnId="{F6D1BC0D-18F7-464D-8C42-708675A38068}">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35532050-296F-4AAA-BF72-923118D1262E}" type="sibTrans" cxnId="{F6D1BC0D-18F7-464D-8C42-708675A38068}">
      <dgm:prSet/>
      <dgm:spPr/>
      <dgm:t>
        <a:bodyPr/>
        <a:lstStyle/>
        <a:p>
          <a:pPr algn="l"/>
          <a:endParaRPr lang="zh-TW" altLang="en-US" sz="3000">
            <a:latin typeface="標楷體" panose="03000509000000000000" pitchFamily="65" charset="-120"/>
            <a:ea typeface="標楷體" panose="03000509000000000000" pitchFamily="65" charset="-120"/>
          </a:endParaRPr>
        </a:p>
      </dgm:t>
    </dgm:pt>
    <dgm:pt modelId="{59F75268-BD94-4D21-9000-1E1017DD723E}">
      <dgm:prSet phldrT="[文字]" custT="1"/>
      <dgm:spPr/>
      <dgm:t>
        <a:bodyPr/>
        <a:lstStyle/>
        <a:p>
          <a:pPr algn="l"/>
          <a:r>
            <a:rPr lang="zh-TW" altLang="en-US" sz="2000" dirty="0">
              <a:latin typeface="標楷體" panose="03000509000000000000" pitchFamily="65" charset="-120"/>
              <a:ea typeface="標楷體" panose="03000509000000000000" pitchFamily="65" charset="-120"/>
            </a:rPr>
            <a:t>關西森林</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園藝科</a:t>
          </a:r>
        </a:p>
      </dgm:t>
    </dgm:pt>
    <dgm:pt modelId="{EF59286F-3861-4CF6-A100-14BB11079EED}" type="parTrans" cxnId="{A1640DEA-BCFA-44A2-9D0B-8B4CD2E0E744}">
      <dgm:prSet/>
      <dgm:spPr/>
      <dgm:t>
        <a:bodyPr/>
        <a:lstStyle/>
        <a:p>
          <a:endParaRPr lang="zh-TW" altLang="en-US"/>
        </a:p>
      </dgm:t>
    </dgm:pt>
    <dgm:pt modelId="{D64070D8-FFF6-43EB-91A4-02F3DB34533F}" type="sibTrans" cxnId="{A1640DEA-BCFA-44A2-9D0B-8B4CD2E0E744}">
      <dgm:prSet/>
      <dgm:spPr/>
      <dgm:t>
        <a:bodyPr/>
        <a:lstStyle/>
        <a:p>
          <a:endParaRPr lang="zh-TW" altLang="en-US"/>
        </a:p>
      </dgm:t>
    </dgm:pt>
    <dgm:pt modelId="{7391C631-8120-4CBE-A735-4BEA9EAC790D}">
      <dgm:prSet phldrT="[文字]" custT="1"/>
      <dgm:spPr/>
      <dgm:t>
        <a:bodyPr/>
        <a:lstStyle/>
        <a:p>
          <a:pPr algn="l"/>
          <a:r>
            <a:rPr lang="zh-TW" altLang="en-US" sz="2000" dirty="0">
              <a:latin typeface="標楷體" panose="03000509000000000000" pitchFamily="65" charset="-120"/>
              <a:ea typeface="標楷體" panose="03000509000000000000" pitchFamily="65" charset="-120"/>
            </a:rPr>
            <a:t>內思機電</a:t>
          </a:r>
          <a:r>
            <a:rPr lang="zh-TW" altLang="en-US" sz="2000" b="0" dirty="0">
              <a:latin typeface="標楷體" panose="03000509000000000000" pitchFamily="65" charset="-120"/>
              <a:ea typeface="標楷體" panose="03000509000000000000" pitchFamily="65" charset="-120"/>
              <a:cs typeface="Times New Roman"/>
            </a:rPr>
            <a:t>資電應用實務特色班</a:t>
          </a:r>
          <a:endParaRPr lang="zh-TW" altLang="en-US" sz="2000" b="0" dirty="0">
            <a:latin typeface="標楷體" panose="03000509000000000000" pitchFamily="65" charset="-120"/>
            <a:ea typeface="標楷體" panose="03000509000000000000" pitchFamily="65" charset="-120"/>
          </a:endParaRPr>
        </a:p>
      </dgm:t>
    </dgm:pt>
    <dgm:pt modelId="{C9B90D66-1D0A-4769-A8E6-A804048B0267}" type="parTrans" cxnId="{48634149-C460-4F47-AF22-866888DDC206}">
      <dgm:prSet/>
      <dgm:spPr/>
      <dgm:t>
        <a:bodyPr/>
        <a:lstStyle/>
        <a:p>
          <a:endParaRPr lang="zh-TW" altLang="en-US"/>
        </a:p>
      </dgm:t>
    </dgm:pt>
    <dgm:pt modelId="{8EE80139-692C-436A-9597-F3AE2EA67278}" type="sibTrans" cxnId="{48634149-C460-4F47-AF22-866888DDC206}">
      <dgm:prSet/>
      <dgm:spPr/>
      <dgm:t>
        <a:bodyPr/>
        <a:lstStyle/>
        <a:p>
          <a:endParaRPr lang="zh-TW" altLang="en-US"/>
        </a:p>
      </dgm:t>
    </dgm:pt>
    <dgm:pt modelId="{C8F174CA-C744-485C-904E-D1AD4B75C2D9}">
      <dgm:prSet phldrT="[文字]" custT="1"/>
      <dgm:spPr/>
      <dgm:t>
        <a:bodyPr/>
        <a:lstStyle/>
        <a:p>
          <a:pPr algn="l"/>
          <a:r>
            <a:rPr lang="zh-TW" altLang="en-US" sz="2000" b="0" dirty="0">
              <a:latin typeface="標楷體" panose="03000509000000000000" pitchFamily="65" charset="-120"/>
              <a:ea typeface="標楷體" panose="03000509000000000000" pitchFamily="65" charset="-120"/>
            </a:rPr>
            <a:t>內思</a:t>
          </a:r>
          <a:r>
            <a:rPr lang="zh-TW" altLang="en-US" sz="2000" b="0" dirty="0">
              <a:latin typeface="標楷體" panose="03000509000000000000" pitchFamily="65" charset="-120"/>
              <a:ea typeface="標楷體" panose="03000509000000000000" pitchFamily="65" charset="-120"/>
              <a:cs typeface="Times New Roman"/>
            </a:rPr>
            <a:t>機電控制實務特色班</a:t>
          </a:r>
          <a:endParaRPr lang="zh-TW" altLang="en-US" sz="2000" b="0" dirty="0">
            <a:latin typeface="標楷體" panose="03000509000000000000" pitchFamily="65" charset="-120"/>
            <a:ea typeface="標楷體" panose="03000509000000000000" pitchFamily="65" charset="-120"/>
          </a:endParaRPr>
        </a:p>
      </dgm:t>
    </dgm:pt>
    <dgm:pt modelId="{CC8C92CD-22A7-413A-A2DC-2634DB137D8A}" type="parTrans" cxnId="{80A19A45-6CA8-4609-AC55-FB508975895E}">
      <dgm:prSet/>
      <dgm:spPr/>
      <dgm:t>
        <a:bodyPr/>
        <a:lstStyle/>
        <a:p>
          <a:endParaRPr lang="zh-TW" altLang="en-US"/>
        </a:p>
      </dgm:t>
    </dgm:pt>
    <dgm:pt modelId="{947FE60B-C6D2-4A2A-850E-25D2133FB73D}" type="sibTrans" cxnId="{80A19A45-6CA8-4609-AC55-FB508975895E}">
      <dgm:prSet/>
      <dgm:spPr/>
      <dgm:t>
        <a:bodyPr/>
        <a:lstStyle/>
        <a:p>
          <a:endParaRPr lang="zh-TW" altLang="en-US"/>
        </a:p>
      </dgm:t>
    </dgm:pt>
    <dgm:pt modelId="{43C01BB3-4995-4B91-ABCA-012290A9031A}" type="pres">
      <dgm:prSet presAssocID="{B5FA64A4-19AD-4351-A259-CF5DE8B593AA}" presName="linear" presStyleCnt="0">
        <dgm:presLayoutVars>
          <dgm:animLvl val="lvl"/>
          <dgm:resizeHandles val="exact"/>
        </dgm:presLayoutVars>
      </dgm:prSet>
      <dgm:spPr/>
    </dgm:pt>
    <dgm:pt modelId="{72608FE6-18CE-43C7-A630-18AF7E62979C}" type="pres">
      <dgm:prSet presAssocID="{A2A2E963-6A8F-4819-A192-82CC10C00D40}" presName="parentText" presStyleLbl="node1" presStyleIdx="0" presStyleCnt="2" custScaleY="52098" custLinFactNeighborY="-16371">
        <dgm:presLayoutVars>
          <dgm:chMax val="0"/>
          <dgm:bulletEnabled val="1"/>
        </dgm:presLayoutVars>
      </dgm:prSet>
      <dgm:spPr/>
    </dgm:pt>
    <dgm:pt modelId="{2E37B7F6-3F40-4129-AD44-DE5E3AE2C2C2}" type="pres">
      <dgm:prSet presAssocID="{A2A2E963-6A8F-4819-A192-82CC10C00D40}" presName="childText" presStyleLbl="revTx" presStyleIdx="0" presStyleCnt="2" custLinFactNeighborX="-6875" custLinFactNeighborY="302">
        <dgm:presLayoutVars>
          <dgm:bulletEnabled val="1"/>
        </dgm:presLayoutVars>
      </dgm:prSet>
      <dgm:spPr/>
    </dgm:pt>
    <dgm:pt modelId="{FF19C131-859E-4C47-B57C-3F5E8770F4B0}" type="pres">
      <dgm:prSet presAssocID="{922A781B-89C6-45ED-839E-C49E3858F659}" presName="parentText" presStyleLbl="node1" presStyleIdx="1" presStyleCnt="2" custScaleY="56103">
        <dgm:presLayoutVars>
          <dgm:chMax val="0"/>
          <dgm:bulletEnabled val="1"/>
        </dgm:presLayoutVars>
      </dgm:prSet>
      <dgm:spPr/>
    </dgm:pt>
    <dgm:pt modelId="{8C14024A-F718-4220-8A97-05EED8829036}" type="pres">
      <dgm:prSet presAssocID="{922A781B-89C6-45ED-839E-C49E3858F659}" presName="childText" presStyleLbl="revTx" presStyleIdx="1" presStyleCnt="2">
        <dgm:presLayoutVars>
          <dgm:bulletEnabled val="1"/>
        </dgm:presLayoutVars>
      </dgm:prSet>
      <dgm:spPr/>
    </dgm:pt>
  </dgm:ptLst>
  <dgm:cxnLst>
    <dgm:cxn modelId="{F6D1BC0D-18F7-464D-8C42-708675A38068}" srcId="{922A781B-89C6-45ED-839E-C49E3858F659}" destId="{1460E405-0BF5-4DA7-80EF-53F11C8D631C}" srcOrd="0" destOrd="0" parTransId="{D4E61B75-3D90-4A4C-9E5F-DDCE13F71F4A}" sibTransId="{35532050-296F-4AAA-BF72-923118D1262E}"/>
    <dgm:cxn modelId="{95264734-8B8F-4C56-983E-6B55E393CD62}" type="presOf" srcId="{7391C631-8120-4CBE-A735-4BEA9EAC790D}" destId="{2E37B7F6-3F40-4129-AD44-DE5E3AE2C2C2}" srcOrd="0" destOrd="2" presId="urn:microsoft.com/office/officeart/2005/8/layout/vList2"/>
    <dgm:cxn modelId="{F8BA3E41-EB61-4916-9D0F-1304D22843E4}" type="presOf" srcId="{922A781B-89C6-45ED-839E-C49E3858F659}" destId="{FF19C131-859E-4C47-B57C-3F5E8770F4B0}" srcOrd="0" destOrd="0" presId="urn:microsoft.com/office/officeart/2005/8/layout/vList2"/>
    <dgm:cxn modelId="{7C3E4242-D716-455C-8777-EBE619A445F6}" type="presOf" srcId="{A2A2E963-6A8F-4819-A192-82CC10C00D40}" destId="{72608FE6-18CE-43C7-A630-18AF7E62979C}" srcOrd="0" destOrd="0" presId="urn:microsoft.com/office/officeart/2005/8/layout/vList2"/>
    <dgm:cxn modelId="{6CFADD62-7CE3-40DD-8736-8C2D76A538A0}" type="presOf" srcId="{B5FA64A4-19AD-4351-A259-CF5DE8B593AA}" destId="{43C01BB3-4995-4B91-ABCA-012290A9031A}" srcOrd="0" destOrd="0" presId="urn:microsoft.com/office/officeart/2005/8/layout/vList2"/>
    <dgm:cxn modelId="{80A19A45-6CA8-4609-AC55-FB508975895E}" srcId="{A2A2E963-6A8F-4819-A192-82CC10C00D40}" destId="{C8F174CA-C744-485C-904E-D1AD4B75C2D9}" srcOrd="3" destOrd="0" parTransId="{CC8C92CD-22A7-413A-A2DC-2634DB137D8A}" sibTransId="{947FE60B-C6D2-4A2A-850E-25D2133FB73D}"/>
    <dgm:cxn modelId="{CDAF4B67-5DC4-4E88-A0B8-790EB633989A}" type="presOf" srcId="{59F75268-BD94-4D21-9000-1E1017DD723E}" destId="{2E37B7F6-3F40-4129-AD44-DE5E3AE2C2C2}" srcOrd="0" destOrd="1" presId="urn:microsoft.com/office/officeart/2005/8/layout/vList2"/>
    <dgm:cxn modelId="{48634149-C460-4F47-AF22-866888DDC206}" srcId="{A2A2E963-6A8F-4819-A192-82CC10C00D40}" destId="{7391C631-8120-4CBE-A735-4BEA9EAC790D}" srcOrd="2" destOrd="0" parTransId="{C9B90D66-1D0A-4769-A8E6-A804048B0267}" sibTransId="{8EE80139-692C-436A-9597-F3AE2EA67278}"/>
    <dgm:cxn modelId="{5BA3E54B-2FC9-4E8F-9359-2849831CEB0D}" srcId="{B5FA64A4-19AD-4351-A259-CF5DE8B593AA}" destId="{A2A2E963-6A8F-4819-A192-82CC10C00D40}" srcOrd="0" destOrd="0" parTransId="{95E691EA-2F3B-4F7A-85C4-D59C8931C4DA}" sibTransId="{AD0C8442-ED42-42BC-A56E-01C94EDD0A84}"/>
    <dgm:cxn modelId="{A0A0E17B-30FF-4EDE-A0DE-2A9F310DD3CC}" srcId="{A2A2E963-6A8F-4819-A192-82CC10C00D40}" destId="{46D27737-B232-4249-B480-E2327CDB7422}" srcOrd="0" destOrd="0" parTransId="{FC9DFF40-0F2C-4CD9-B079-C629B02DEC0F}" sibTransId="{5535EAD0-8590-4DF5-9C51-C101FFBAC9C0}"/>
    <dgm:cxn modelId="{AA67777D-4E49-4FB7-BEEB-C2D1EF181E34}" type="presOf" srcId="{C8F174CA-C744-485C-904E-D1AD4B75C2D9}" destId="{2E37B7F6-3F40-4129-AD44-DE5E3AE2C2C2}" srcOrd="0" destOrd="3" presId="urn:microsoft.com/office/officeart/2005/8/layout/vList2"/>
    <dgm:cxn modelId="{4D085D83-B63D-45F0-93F3-FAB7059C6BF5}" type="presOf" srcId="{1460E405-0BF5-4DA7-80EF-53F11C8D631C}" destId="{8C14024A-F718-4220-8A97-05EED8829036}" srcOrd="0" destOrd="0" presId="urn:microsoft.com/office/officeart/2005/8/layout/vList2"/>
    <dgm:cxn modelId="{AE0237B8-7044-4BC9-ADFD-5940C286A01B}" type="presOf" srcId="{46D27737-B232-4249-B480-E2327CDB7422}" destId="{2E37B7F6-3F40-4129-AD44-DE5E3AE2C2C2}" srcOrd="0" destOrd="0" presId="urn:microsoft.com/office/officeart/2005/8/layout/vList2"/>
    <dgm:cxn modelId="{E2156DC2-9ECE-48C0-8435-F2CD9C2D4824}" srcId="{B5FA64A4-19AD-4351-A259-CF5DE8B593AA}" destId="{922A781B-89C6-45ED-839E-C49E3858F659}" srcOrd="1" destOrd="0" parTransId="{1700E02A-0ABA-4680-8584-937DB0BB7F75}" sibTransId="{CA171D29-50B1-4C68-883A-10CC61CB36BE}"/>
    <dgm:cxn modelId="{A1640DEA-BCFA-44A2-9D0B-8B4CD2E0E744}" srcId="{A2A2E963-6A8F-4819-A192-82CC10C00D40}" destId="{59F75268-BD94-4D21-9000-1E1017DD723E}" srcOrd="1" destOrd="0" parTransId="{EF59286F-3861-4CF6-A100-14BB11079EED}" sibTransId="{D64070D8-FFF6-43EB-91A4-02F3DB34533F}"/>
    <dgm:cxn modelId="{2BE90407-3D1C-4D04-849F-0F015047D09F}" type="presParOf" srcId="{43C01BB3-4995-4B91-ABCA-012290A9031A}" destId="{72608FE6-18CE-43C7-A630-18AF7E62979C}" srcOrd="0" destOrd="0" presId="urn:microsoft.com/office/officeart/2005/8/layout/vList2"/>
    <dgm:cxn modelId="{1CD49080-9055-489D-875F-A7963135537A}" type="presParOf" srcId="{43C01BB3-4995-4B91-ABCA-012290A9031A}" destId="{2E37B7F6-3F40-4129-AD44-DE5E3AE2C2C2}" srcOrd="1" destOrd="0" presId="urn:microsoft.com/office/officeart/2005/8/layout/vList2"/>
    <dgm:cxn modelId="{6E7C71F1-1194-4E1D-8A90-50FA069C6379}" type="presParOf" srcId="{43C01BB3-4995-4B91-ABCA-012290A9031A}" destId="{FF19C131-859E-4C47-B57C-3F5E8770F4B0}" srcOrd="2" destOrd="0" presId="urn:microsoft.com/office/officeart/2005/8/layout/vList2"/>
    <dgm:cxn modelId="{6095D5C3-99E6-4164-ADD9-503912E04AF9}" type="presParOf" srcId="{43C01BB3-4995-4B91-ABCA-012290A9031A}" destId="{8C14024A-F718-4220-8A97-05EED8829036}"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EBB1D11-CAFF-4618-8746-ED59B8730CA0}" type="doc">
      <dgm:prSet loTypeId="urn:microsoft.com/office/officeart/2005/8/layout/process1" loCatId="process" qsTypeId="urn:microsoft.com/office/officeart/2005/8/quickstyle/simple1#1" qsCatId="simple" csTypeId="urn:microsoft.com/office/officeart/2005/8/colors/accent1_2#2" csCatId="accent1" phldr="1"/>
      <dgm:spPr/>
    </dgm:pt>
    <dgm:pt modelId="{4DA9640C-ACF4-4D2E-88A5-E9637FB93276}">
      <dgm:prSet phldrT="[文字]"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500" dirty="0">
              <a:latin typeface="標楷體" panose="03000509000000000000" pitchFamily="65" charset="-120"/>
              <a:ea typeface="標楷體" panose="03000509000000000000" pitchFamily="65" charset="-120"/>
            </a:rPr>
            <a:t>教育會考</a:t>
          </a:r>
          <a:endParaRPr lang="en-US" altLang="zh-TW" sz="2500" dirty="0">
            <a:latin typeface="標楷體" panose="03000509000000000000" pitchFamily="65" charset="-120"/>
            <a:ea typeface="標楷體" panose="03000509000000000000" pitchFamily="65" charset="-120"/>
          </a:endParaRPr>
        </a:p>
      </dgm:t>
    </dgm:pt>
    <dgm:pt modelId="{B7AE3B6A-FDA8-489E-B56D-296152C0FA0E}" type="parTrans" cxnId="{5313E910-6BED-44F3-9932-C4FDABA660F8}">
      <dgm:prSet/>
      <dgm:spPr/>
      <dgm:t>
        <a:bodyPr/>
        <a:lstStyle/>
        <a:p>
          <a:endParaRPr lang="zh-TW" altLang="en-US" sz="2500">
            <a:latin typeface="標楷體" panose="03000509000000000000" pitchFamily="65" charset="-120"/>
            <a:ea typeface="標楷體" panose="03000509000000000000" pitchFamily="65" charset="-120"/>
          </a:endParaRPr>
        </a:p>
      </dgm:t>
    </dgm:pt>
    <dgm:pt modelId="{8353FEE3-C409-4142-B8DA-E703C6603B0F}" type="sibTrans" cxnId="{5313E910-6BED-44F3-9932-C4FDABA660F8}">
      <dgm:prSet custT="1"/>
      <dgm:spPr/>
      <dgm:t>
        <a:bodyPr/>
        <a:lstStyle/>
        <a:p>
          <a:endParaRPr lang="zh-TW" altLang="en-US" sz="2500">
            <a:latin typeface="標楷體" panose="03000509000000000000" pitchFamily="65" charset="-120"/>
            <a:ea typeface="標楷體" panose="03000509000000000000" pitchFamily="65" charset="-120"/>
          </a:endParaRPr>
        </a:p>
      </dgm:t>
    </dgm:pt>
    <dgm:pt modelId="{9BFF0807-C989-4A25-B38E-7CB5C5E983C1}">
      <dgm:prSet phldrT="[文字]" custT="1"/>
      <dgm:spPr/>
      <dgm:t>
        <a:bodyPr/>
        <a:lstStyle/>
        <a:p>
          <a:r>
            <a:rPr lang="zh-TW" altLang="en-US" sz="2500" dirty="0">
              <a:latin typeface="標楷體" panose="03000509000000000000" pitchFamily="65" charset="-120"/>
              <a:ea typeface="標楷體" panose="03000509000000000000" pitchFamily="65" charset="-120"/>
            </a:rPr>
            <a:t>分區五專</a:t>
          </a:r>
          <a:br>
            <a:rPr lang="en-US" altLang="zh-TW" sz="2500" dirty="0">
              <a:latin typeface="標楷體" panose="03000509000000000000" pitchFamily="65" charset="-120"/>
              <a:ea typeface="標楷體" panose="03000509000000000000" pitchFamily="65" charset="-120"/>
            </a:rPr>
          </a:br>
          <a:r>
            <a:rPr lang="zh-TW" altLang="en-US" sz="2500" dirty="0">
              <a:latin typeface="標楷體" panose="03000509000000000000" pitchFamily="65" charset="-120"/>
              <a:ea typeface="標楷體" panose="03000509000000000000" pitchFamily="65" charset="-120"/>
            </a:rPr>
            <a:t>聯合免試入學</a:t>
          </a:r>
        </a:p>
      </dgm:t>
    </dgm:pt>
    <dgm:pt modelId="{C6CEB29B-CDA9-4D82-928B-AC2F48C3F5EA}" type="parTrans" cxnId="{DFF8427F-0DD6-4FAE-BF27-7F73A241869C}">
      <dgm:prSet/>
      <dgm:spPr/>
      <dgm:t>
        <a:bodyPr/>
        <a:lstStyle/>
        <a:p>
          <a:endParaRPr lang="zh-TW" altLang="en-US" sz="2500">
            <a:latin typeface="標楷體" panose="03000509000000000000" pitchFamily="65" charset="-120"/>
            <a:ea typeface="標楷體" panose="03000509000000000000" pitchFamily="65" charset="-120"/>
          </a:endParaRPr>
        </a:p>
      </dgm:t>
    </dgm:pt>
    <dgm:pt modelId="{36B0B19B-9DDC-4FDA-82B0-3E536DF55E7A}" type="sibTrans" cxnId="{DFF8427F-0DD6-4FAE-BF27-7F73A241869C}">
      <dgm:prSet custT="1"/>
      <dgm:spPr/>
      <dgm:t>
        <a:bodyPr/>
        <a:lstStyle/>
        <a:p>
          <a:endParaRPr lang="zh-TW" altLang="en-US" sz="2500">
            <a:latin typeface="標楷體" panose="03000509000000000000" pitchFamily="65" charset="-120"/>
            <a:ea typeface="標楷體" panose="03000509000000000000" pitchFamily="65" charset="-120"/>
          </a:endParaRPr>
        </a:p>
      </dgm:t>
    </dgm:pt>
    <dgm:pt modelId="{458536E4-99AD-4699-B3DC-73A347B0C8DE}">
      <dgm:prSet phldrT="[文字]" custT="1"/>
      <dgm:spPr/>
      <dgm:t>
        <a:bodyPr/>
        <a:lstStyle/>
        <a:p>
          <a:r>
            <a:rPr lang="zh-TW" altLang="en-US" sz="2500" dirty="0">
              <a:latin typeface="標楷體" panose="03000509000000000000" pitchFamily="65" charset="-120"/>
              <a:ea typeface="標楷體" panose="03000509000000000000" pitchFamily="65" charset="-120"/>
            </a:rPr>
            <a:t>各校五專續招</a:t>
          </a:r>
        </a:p>
      </dgm:t>
    </dgm:pt>
    <dgm:pt modelId="{4E0A9191-DDB6-424A-BCD7-9855D61E2D6F}" type="parTrans" cxnId="{59CF023B-7B34-4CB2-B43B-F797A8896317}">
      <dgm:prSet/>
      <dgm:spPr/>
      <dgm:t>
        <a:bodyPr/>
        <a:lstStyle/>
        <a:p>
          <a:endParaRPr lang="zh-TW" altLang="en-US" sz="2500">
            <a:latin typeface="標楷體" panose="03000509000000000000" pitchFamily="65" charset="-120"/>
            <a:ea typeface="標楷體" panose="03000509000000000000" pitchFamily="65" charset="-120"/>
          </a:endParaRPr>
        </a:p>
      </dgm:t>
    </dgm:pt>
    <dgm:pt modelId="{A515AEE4-D85D-4B22-90CB-9F0BAB891FB8}" type="sibTrans" cxnId="{59CF023B-7B34-4CB2-B43B-F797A8896317}">
      <dgm:prSet/>
      <dgm:spPr/>
      <dgm:t>
        <a:bodyPr/>
        <a:lstStyle/>
        <a:p>
          <a:endParaRPr lang="zh-TW" altLang="en-US" sz="2500">
            <a:latin typeface="標楷體" panose="03000509000000000000" pitchFamily="65" charset="-120"/>
            <a:ea typeface="標楷體" panose="03000509000000000000" pitchFamily="65" charset="-120"/>
          </a:endParaRPr>
        </a:p>
      </dgm:t>
    </dgm:pt>
    <dgm:pt modelId="{B1380C41-52B4-4BCE-A953-1C3EB90BD1B3}">
      <dgm:prSet custT="1"/>
      <dgm:spPr/>
      <dgm:t>
        <a:bodyPr/>
        <a:lstStyle/>
        <a:p>
          <a:r>
            <a:rPr lang="zh-TW" altLang="en-US" sz="2500" dirty="0">
              <a:latin typeface="標楷體" panose="03000509000000000000" pitchFamily="65" charset="-120"/>
              <a:ea typeface="標楷體" panose="03000509000000000000" pitchFamily="65" charset="-120"/>
            </a:rPr>
            <a:t>全國五專</a:t>
          </a:r>
          <a:br>
            <a:rPr lang="en-US" altLang="zh-TW" sz="2500" dirty="0">
              <a:latin typeface="標楷體" panose="03000509000000000000" pitchFamily="65" charset="-120"/>
              <a:ea typeface="標楷體" panose="03000509000000000000" pitchFamily="65" charset="-120"/>
            </a:rPr>
          </a:br>
          <a:r>
            <a:rPr lang="zh-TW" altLang="en-US" sz="2500" dirty="0">
              <a:latin typeface="標楷體" panose="03000509000000000000" pitchFamily="65" charset="-120"/>
              <a:ea typeface="標楷體" panose="03000509000000000000" pitchFamily="65" charset="-120"/>
            </a:rPr>
            <a:t>優先免試入學</a:t>
          </a:r>
        </a:p>
      </dgm:t>
    </dgm:pt>
    <dgm:pt modelId="{0990DF9D-259E-444D-949D-1D54AFA04B57}" type="parTrans" cxnId="{5C43EF97-03B5-41EA-9840-5AA0E761A636}">
      <dgm:prSet/>
      <dgm:spPr/>
      <dgm:t>
        <a:bodyPr/>
        <a:lstStyle/>
        <a:p>
          <a:endParaRPr lang="zh-TW" altLang="en-US" sz="2500">
            <a:latin typeface="標楷體" panose="03000509000000000000" pitchFamily="65" charset="-120"/>
            <a:ea typeface="標楷體" panose="03000509000000000000" pitchFamily="65" charset="-120"/>
          </a:endParaRPr>
        </a:p>
      </dgm:t>
    </dgm:pt>
    <dgm:pt modelId="{0DFDC189-241F-4328-BC89-E6AB31844F04}" type="sibTrans" cxnId="{5C43EF97-03B5-41EA-9840-5AA0E761A636}">
      <dgm:prSet custT="1"/>
      <dgm:spPr/>
      <dgm:t>
        <a:bodyPr/>
        <a:lstStyle/>
        <a:p>
          <a:endParaRPr lang="zh-TW" altLang="en-US" sz="2500">
            <a:latin typeface="標楷體" panose="03000509000000000000" pitchFamily="65" charset="-120"/>
            <a:ea typeface="標楷體" panose="03000509000000000000" pitchFamily="65" charset="-120"/>
          </a:endParaRPr>
        </a:p>
      </dgm:t>
    </dgm:pt>
    <dgm:pt modelId="{D6BF8665-4E23-46E8-817D-3F2CABB13058}" type="pres">
      <dgm:prSet presAssocID="{CEBB1D11-CAFF-4618-8746-ED59B8730CA0}" presName="Name0" presStyleCnt="0">
        <dgm:presLayoutVars>
          <dgm:dir/>
          <dgm:resizeHandles val="exact"/>
        </dgm:presLayoutVars>
      </dgm:prSet>
      <dgm:spPr/>
    </dgm:pt>
    <dgm:pt modelId="{2DE15F1F-F7EC-41C1-9CA5-A87950478291}" type="pres">
      <dgm:prSet presAssocID="{4DA9640C-ACF4-4D2E-88A5-E9637FB93276}" presName="node" presStyleLbl="node1" presStyleIdx="0" presStyleCnt="4">
        <dgm:presLayoutVars>
          <dgm:bulletEnabled val="1"/>
        </dgm:presLayoutVars>
      </dgm:prSet>
      <dgm:spPr/>
    </dgm:pt>
    <dgm:pt modelId="{14EC18FB-B0A0-4DC2-8BA4-6602ECD526E4}" type="pres">
      <dgm:prSet presAssocID="{8353FEE3-C409-4142-B8DA-E703C6603B0F}" presName="sibTrans" presStyleLbl="sibTrans2D1" presStyleIdx="0" presStyleCnt="3"/>
      <dgm:spPr/>
    </dgm:pt>
    <dgm:pt modelId="{0FA74C00-D57F-4A7B-94EA-4C89C4506319}" type="pres">
      <dgm:prSet presAssocID="{8353FEE3-C409-4142-B8DA-E703C6603B0F}" presName="connectorText" presStyleLbl="sibTrans2D1" presStyleIdx="0" presStyleCnt="3"/>
      <dgm:spPr/>
    </dgm:pt>
    <dgm:pt modelId="{941C4A5C-22EB-45F8-998B-148C616BA682}" type="pres">
      <dgm:prSet presAssocID="{B1380C41-52B4-4BCE-A953-1C3EB90BD1B3}" presName="node" presStyleLbl="node1" presStyleIdx="1" presStyleCnt="4" custScaleX="139583">
        <dgm:presLayoutVars>
          <dgm:bulletEnabled val="1"/>
        </dgm:presLayoutVars>
      </dgm:prSet>
      <dgm:spPr/>
    </dgm:pt>
    <dgm:pt modelId="{9720522E-DD67-4807-B81B-6EBCA8AA2997}" type="pres">
      <dgm:prSet presAssocID="{0DFDC189-241F-4328-BC89-E6AB31844F04}" presName="sibTrans" presStyleLbl="sibTrans2D1" presStyleIdx="1" presStyleCnt="3"/>
      <dgm:spPr/>
    </dgm:pt>
    <dgm:pt modelId="{6CFAEB61-2D27-4906-81D2-A086929B7407}" type="pres">
      <dgm:prSet presAssocID="{0DFDC189-241F-4328-BC89-E6AB31844F04}" presName="connectorText" presStyleLbl="sibTrans2D1" presStyleIdx="1" presStyleCnt="3"/>
      <dgm:spPr/>
    </dgm:pt>
    <dgm:pt modelId="{97D1C377-6F72-4845-B8FD-0D5E59E1BEE5}" type="pres">
      <dgm:prSet presAssocID="{9BFF0807-C989-4A25-B38E-7CB5C5E983C1}" presName="node" presStyleLbl="node1" presStyleIdx="2" presStyleCnt="4" custScaleX="140042">
        <dgm:presLayoutVars>
          <dgm:bulletEnabled val="1"/>
        </dgm:presLayoutVars>
      </dgm:prSet>
      <dgm:spPr/>
    </dgm:pt>
    <dgm:pt modelId="{946567A3-05DF-47CA-8B6F-110DB9AB9234}" type="pres">
      <dgm:prSet presAssocID="{36B0B19B-9DDC-4FDA-82B0-3E536DF55E7A}" presName="sibTrans" presStyleLbl="sibTrans2D1" presStyleIdx="2" presStyleCnt="3"/>
      <dgm:spPr/>
    </dgm:pt>
    <dgm:pt modelId="{F81E48B6-FD3C-4290-B5CB-938273A49C78}" type="pres">
      <dgm:prSet presAssocID="{36B0B19B-9DDC-4FDA-82B0-3E536DF55E7A}" presName="connectorText" presStyleLbl="sibTrans2D1" presStyleIdx="2" presStyleCnt="3"/>
      <dgm:spPr/>
    </dgm:pt>
    <dgm:pt modelId="{C1A77CB2-3B9D-4D05-8613-3104BB379740}" type="pres">
      <dgm:prSet presAssocID="{458536E4-99AD-4699-B3DC-73A347B0C8DE}" presName="node" presStyleLbl="node1" presStyleIdx="3" presStyleCnt="4">
        <dgm:presLayoutVars>
          <dgm:bulletEnabled val="1"/>
        </dgm:presLayoutVars>
      </dgm:prSet>
      <dgm:spPr/>
    </dgm:pt>
  </dgm:ptLst>
  <dgm:cxnLst>
    <dgm:cxn modelId="{1DD33300-1C90-423B-AAF4-0B0BAEB872ED}" type="presOf" srcId="{4DA9640C-ACF4-4D2E-88A5-E9637FB93276}" destId="{2DE15F1F-F7EC-41C1-9CA5-A87950478291}" srcOrd="0" destOrd="0" presId="urn:microsoft.com/office/officeart/2005/8/layout/process1"/>
    <dgm:cxn modelId="{F97FA90F-8F41-406D-A519-3EE22DD42343}" type="presOf" srcId="{CEBB1D11-CAFF-4618-8746-ED59B8730CA0}" destId="{D6BF8665-4E23-46E8-817D-3F2CABB13058}" srcOrd="0" destOrd="0" presId="urn:microsoft.com/office/officeart/2005/8/layout/process1"/>
    <dgm:cxn modelId="{5313E910-6BED-44F3-9932-C4FDABA660F8}" srcId="{CEBB1D11-CAFF-4618-8746-ED59B8730CA0}" destId="{4DA9640C-ACF4-4D2E-88A5-E9637FB93276}" srcOrd="0" destOrd="0" parTransId="{B7AE3B6A-FDA8-489E-B56D-296152C0FA0E}" sibTransId="{8353FEE3-C409-4142-B8DA-E703C6603B0F}"/>
    <dgm:cxn modelId="{FC85F133-A271-49C1-A57D-753E43EABA05}" type="presOf" srcId="{9BFF0807-C989-4A25-B38E-7CB5C5E983C1}" destId="{97D1C377-6F72-4845-B8FD-0D5E59E1BEE5}" srcOrd="0" destOrd="0" presId="urn:microsoft.com/office/officeart/2005/8/layout/process1"/>
    <dgm:cxn modelId="{59CF023B-7B34-4CB2-B43B-F797A8896317}" srcId="{CEBB1D11-CAFF-4618-8746-ED59B8730CA0}" destId="{458536E4-99AD-4699-B3DC-73A347B0C8DE}" srcOrd="3" destOrd="0" parTransId="{4E0A9191-DDB6-424A-BCD7-9855D61E2D6F}" sibTransId="{A515AEE4-D85D-4B22-90CB-9F0BAB891FB8}"/>
    <dgm:cxn modelId="{0CE24E47-09B1-48F0-9F89-30963B3FD9DC}" type="presOf" srcId="{8353FEE3-C409-4142-B8DA-E703C6603B0F}" destId="{0FA74C00-D57F-4A7B-94EA-4C89C4506319}" srcOrd="1" destOrd="0" presId="urn:microsoft.com/office/officeart/2005/8/layout/process1"/>
    <dgm:cxn modelId="{7CDA6C7A-9A68-4119-99D0-2F2706C387BD}" type="presOf" srcId="{B1380C41-52B4-4BCE-A953-1C3EB90BD1B3}" destId="{941C4A5C-22EB-45F8-998B-148C616BA682}" srcOrd="0" destOrd="0" presId="urn:microsoft.com/office/officeart/2005/8/layout/process1"/>
    <dgm:cxn modelId="{DFF8427F-0DD6-4FAE-BF27-7F73A241869C}" srcId="{CEBB1D11-CAFF-4618-8746-ED59B8730CA0}" destId="{9BFF0807-C989-4A25-B38E-7CB5C5E983C1}" srcOrd="2" destOrd="0" parTransId="{C6CEB29B-CDA9-4D82-928B-AC2F48C3F5EA}" sibTransId="{36B0B19B-9DDC-4FDA-82B0-3E536DF55E7A}"/>
    <dgm:cxn modelId="{40100086-EDD4-47A4-A40E-689D6320A314}" type="presOf" srcId="{8353FEE3-C409-4142-B8DA-E703C6603B0F}" destId="{14EC18FB-B0A0-4DC2-8BA4-6602ECD526E4}" srcOrd="0" destOrd="0" presId="urn:microsoft.com/office/officeart/2005/8/layout/process1"/>
    <dgm:cxn modelId="{5C43EF97-03B5-41EA-9840-5AA0E761A636}" srcId="{CEBB1D11-CAFF-4618-8746-ED59B8730CA0}" destId="{B1380C41-52B4-4BCE-A953-1C3EB90BD1B3}" srcOrd="1" destOrd="0" parTransId="{0990DF9D-259E-444D-949D-1D54AFA04B57}" sibTransId="{0DFDC189-241F-4328-BC89-E6AB31844F04}"/>
    <dgm:cxn modelId="{2BBC1CAB-6A99-4565-8913-96EC3076B6A5}" type="presOf" srcId="{36B0B19B-9DDC-4FDA-82B0-3E536DF55E7A}" destId="{F81E48B6-FD3C-4290-B5CB-938273A49C78}" srcOrd="1" destOrd="0" presId="urn:microsoft.com/office/officeart/2005/8/layout/process1"/>
    <dgm:cxn modelId="{AF66D0AE-56C9-464B-B512-CBD8D5D25087}" type="presOf" srcId="{0DFDC189-241F-4328-BC89-E6AB31844F04}" destId="{6CFAEB61-2D27-4906-81D2-A086929B7407}" srcOrd="1" destOrd="0" presId="urn:microsoft.com/office/officeart/2005/8/layout/process1"/>
    <dgm:cxn modelId="{7874A6EA-B9B4-453B-A621-D3E11CEA96FC}" type="presOf" srcId="{36B0B19B-9DDC-4FDA-82B0-3E536DF55E7A}" destId="{946567A3-05DF-47CA-8B6F-110DB9AB9234}" srcOrd="0" destOrd="0" presId="urn:microsoft.com/office/officeart/2005/8/layout/process1"/>
    <dgm:cxn modelId="{11D316EB-FCB0-4D15-BEAE-870AD02E5BE0}" type="presOf" srcId="{0DFDC189-241F-4328-BC89-E6AB31844F04}" destId="{9720522E-DD67-4807-B81B-6EBCA8AA2997}" srcOrd="0" destOrd="0" presId="urn:microsoft.com/office/officeart/2005/8/layout/process1"/>
    <dgm:cxn modelId="{AE5D5DEC-470C-4E28-97FA-38A8FC206D6C}" type="presOf" srcId="{458536E4-99AD-4699-B3DC-73A347B0C8DE}" destId="{C1A77CB2-3B9D-4D05-8613-3104BB379740}" srcOrd="0" destOrd="0" presId="urn:microsoft.com/office/officeart/2005/8/layout/process1"/>
    <dgm:cxn modelId="{53422FDB-A023-4CA3-ADF8-C276E492B438}" type="presParOf" srcId="{D6BF8665-4E23-46E8-817D-3F2CABB13058}" destId="{2DE15F1F-F7EC-41C1-9CA5-A87950478291}" srcOrd="0" destOrd="0" presId="urn:microsoft.com/office/officeart/2005/8/layout/process1"/>
    <dgm:cxn modelId="{0CBBC35F-69AA-4299-9E87-3743866D7071}" type="presParOf" srcId="{D6BF8665-4E23-46E8-817D-3F2CABB13058}" destId="{14EC18FB-B0A0-4DC2-8BA4-6602ECD526E4}" srcOrd="1" destOrd="0" presId="urn:microsoft.com/office/officeart/2005/8/layout/process1"/>
    <dgm:cxn modelId="{C196D155-B979-42B6-9BA1-4A4DDC0A9C55}" type="presParOf" srcId="{14EC18FB-B0A0-4DC2-8BA4-6602ECD526E4}" destId="{0FA74C00-D57F-4A7B-94EA-4C89C4506319}" srcOrd="0" destOrd="0" presId="urn:microsoft.com/office/officeart/2005/8/layout/process1"/>
    <dgm:cxn modelId="{7E7291B5-2D62-4EA5-A1CF-9E2FBBB4524B}" type="presParOf" srcId="{D6BF8665-4E23-46E8-817D-3F2CABB13058}" destId="{941C4A5C-22EB-45F8-998B-148C616BA682}" srcOrd="2" destOrd="0" presId="urn:microsoft.com/office/officeart/2005/8/layout/process1"/>
    <dgm:cxn modelId="{B0AB8978-2730-4B4A-ABC3-EA6A0A5882D3}" type="presParOf" srcId="{D6BF8665-4E23-46E8-817D-3F2CABB13058}" destId="{9720522E-DD67-4807-B81B-6EBCA8AA2997}" srcOrd="3" destOrd="0" presId="urn:microsoft.com/office/officeart/2005/8/layout/process1"/>
    <dgm:cxn modelId="{71EE7A94-EDB3-4564-BD96-A8748B58395E}" type="presParOf" srcId="{9720522E-DD67-4807-B81B-6EBCA8AA2997}" destId="{6CFAEB61-2D27-4906-81D2-A086929B7407}" srcOrd="0" destOrd="0" presId="urn:microsoft.com/office/officeart/2005/8/layout/process1"/>
    <dgm:cxn modelId="{28C6848B-C2F9-4058-9BBA-C93C2C68A148}" type="presParOf" srcId="{D6BF8665-4E23-46E8-817D-3F2CABB13058}" destId="{97D1C377-6F72-4845-B8FD-0D5E59E1BEE5}" srcOrd="4" destOrd="0" presId="urn:microsoft.com/office/officeart/2005/8/layout/process1"/>
    <dgm:cxn modelId="{AEE6558E-8AD9-4DF6-9971-4CF92587200D}" type="presParOf" srcId="{D6BF8665-4E23-46E8-817D-3F2CABB13058}" destId="{946567A3-05DF-47CA-8B6F-110DB9AB9234}" srcOrd="5" destOrd="0" presId="urn:microsoft.com/office/officeart/2005/8/layout/process1"/>
    <dgm:cxn modelId="{49CF6FF4-67D2-46C9-B4BD-7A6F3915289F}" type="presParOf" srcId="{946567A3-05DF-47CA-8B6F-110DB9AB9234}" destId="{F81E48B6-FD3C-4290-B5CB-938273A49C78}" srcOrd="0" destOrd="0" presId="urn:microsoft.com/office/officeart/2005/8/layout/process1"/>
    <dgm:cxn modelId="{61DA72BE-902B-4289-822C-D747932EC781}" type="presParOf" srcId="{D6BF8665-4E23-46E8-817D-3F2CABB13058}" destId="{C1A77CB2-3B9D-4D05-8613-3104BB37974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AE08E-4CC2-419B-ABBB-9F66F3C4F33E}">
      <dsp:nvSpPr>
        <dsp:cNvPr id="0" name=""/>
        <dsp:cNvSpPr/>
      </dsp:nvSpPr>
      <dsp:spPr>
        <a:xfrm>
          <a:off x="0" y="0"/>
          <a:ext cx="3101387" cy="49412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科學班</a:t>
          </a:r>
        </a:p>
      </dsp:txBody>
      <dsp:txXfrm>
        <a:off x="24121" y="24121"/>
        <a:ext cx="3053145" cy="445879"/>
      </dsp:txXfrm>
    </dsp:sp>
    <dsp:sp modelId="{37C72EB2-A06C-4BFD-8C3B-A988EA7BE72D}">
      <dsp:nvSpPr>
        <dsp:cNvPr id="0" name=""/>
        <dsp:cNvSpPr/>
      </dsp:nvSpPr>
      <dsp:spPr>
        <a:xfrm>
          <a:off x="0" y="517890"/>
          <a:ext cx="3101387"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6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anose="03000509000000000000" pitchFamily="65" charset="-120"/>
              <a:ea typeface="標楷體" panose="03000509000000000000" pitchFamily="65" charset="-120"/>
            </a:rPr>
            <a:t>實驗中學</a:t>
          </a:r>
        </a:p>
      </dsp:txBody>
      <dsp:txXfrm>
        <a:off x="0" y="517890"/>
        <a:ext cx="3101387" cy="546480"/>
      </dsp:txXfrm>
    </dsp:sp>
    <dsp:sp modelId="{C2DCCB46-65E7-4393-8A23-86F65E87E23A}">
      <dsp:nvSpPr>
        <dsp:cNvPr id="0" name=""/>
        <dsp:cNvSpPr/>
      </dsp:nvSpPr>
      <dsp:spPr>
        <a:xfrm>
          <a:off x="0" y="1010028"/>
          <a:ext cx="3101387" cy="3902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音樂班</a:t>
          </a:r>
        </a:p>
      </dsp:txBody>
      <dsp:txXfrm>
        <a:off x="19051" y="1029079"/>
        <a:ext cx="3063285" cy="352155"/>
      </dsp:txXfrm>
    </dsp:sp>
    <dsp:sp modelId="{A275E64E-464F-443B-810C-763AD5F595DB}">
      <dsp:nvSpPr>
        <dsp:cNvPr id="0" name=""/>
        <dsp:cNvSpPr/>
      </dsp:nvSpPr>
      <dsp:spPr>
        <a:xfrm>
          <a:off x="0" y="1454627"/>
          <a:ext cx="3101387"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6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anose="03000509000000000000" pitchFamily="65" charset="-120"/>
              <a:ea typeface="標楷體" panose="03000509000000000000" pitchFamily="65" charset="-120"/>
            </a:rPr>
            <a:t>竹中</a:t>
          </a:r>
        </a:p>
      </dsp:txBody>
      <dsp:txXfrm>
        <a:off x="0" y="1454627"/>
        <a:ext cx="3101387" cy="546480"/>
      </dsp:txXfrm>
    </dsp:sp>
    <dsp:sp modelId="{9CFB0AB5-E570-43BC-8D9B-5715A82F18A5}">
      <dsp:nvSpPr>
        <dsp:cNvPr id="0" name=""/>
        <dsp:cNvSpPr/>
      </dsp:nvSpPr>
      <dsp:spPr>
        <a:xfrm>
          <a:off x="0" y="1950875"/>
          <a:ext cx="3101387" cy="4257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美術班</a:t>
          </a:r>
        </a:p>
      </dsp:txBody>
      <dsp:txXfrm>
        <a:off x="20781" y="1971656"/>
        <a:ext cx="3059825" cy="384142"/>
      </dsp:txXfrm>
    </dsp:sp>
    <dsp:sp modelId="{D3F2D7E9-071C-4A18-81F2-7C3BD78DD738}">
      <dsp:nvSpPr>
        <dsp:cNvPr id="0" name=""/>
        <dsp:cNvSpPr/>
      </dsp:nvSpPr>
      <dsp:spPr>
        <a:xfrm>
          <a:off x="0" y="2426812"/>
          <a:ext cx="3101387"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6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anose="03000509000000000000" pitchFamily="65" charset="-120"/>
              <a:ea typeface="標楷體" panose="03000509000000000000" pitchFamily="65" charset="-120"/>
            </a:rPr>
            <a:t>竹女、苗中、國苑</a:t>
          </a:r>
        </a:p>
      </dsp:txBody>
      <dsp:txXfrm>
        <a:off x="0" y="2426812"/>
        <a:ext cx="3101387" cy="546480"/>
      </dsp:txXfrm>
    </dsp:sp>
    <dsp:sp modelId="{9D4BC196-682E-4951-9E96-D6FD563CC583}">
      <dsp:nvSpPr>
        <dsp:cNvPr id="0" name=""/>
        <dsp:cNvSpPr/>
      </dsp:nvSpPr>
      <dsp:spPr>
        <a:xfrm>
          <a:off x="0" y="2939804"/>
          <a:ext cx="3101387" cy="4996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舞蹈班</a:t>
          </a:r>
        </a:p>
      </dsp:txBody>
      <dsp:txXfrm>
        <a:off x="24389" y="2964193"/>
        <a:ext cx="3052609" cy="450829"/>
      </dsp:txXfrm>
    </dsp:sp>
    <dsp:sp modelId="{5EE1FA20-88EF-4728-B884-1CB0256F7E7E}">
      <dsp:nvSpPr>
        <dsp:cNvPr id="0" name=""/>
        <dsp:cNvSpPr/>
      </dsp:nvSpPr>
      <dsp:spPr>
        <a:xfrm>
          <a:off x="0" y="3472899"/>
          <a:ext cx="3101387"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6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anose="03000509000000000000" pitchFamily="65" charset="-120"/>
              <a:ea typeface="標楷體" panose="03000509000000000000" pitchFamily="65" charset="-120"/>
            </a:rPr>
            <a:t>竹北</a:t>
          </a:r>
        </a:p>
      </dsp:txBody>
      <dsp:txXfrm>
        <a:off x="0" y="3472899"/>
        <a:ext cx="3101387" cy="546480"/>
      </dsp:txXfrm>
    </dsp:sp>
    <dsp:sp modelId="{74F17F9B-AE87-4808-A235-17856DD32479}">
      <dsp:nvSpPr>
        <dsp:cNvPr id="0" name=""/>
        <dsp:cNvSpPr/>
      </dsp:nvSpPr>
      <dsp:spPr>
        <a:xfrm>
          <a:off x="0" y="4019379"/>
          <a:ext cx="3101387" cy="4702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戲劇班</a:t>
          </a:r>
        </a:p>
      </dsp:txBody>
      <dsp:txXfrm>
        <a:off x="22954" y="4042333"/>
        <a:ext cx="3055479" cy="424312"/>
      </dsp:txXfrm>
    </dsp:sp>
    <dsp:sp modelId="{BF6F2629-67A8-480E-A9E4-4735CE74484F}">
      <dsp:nvSpPr>
        <dsp:cNvPr id="0" name=""/>
        <dsp:cNvSpPr/>
      </dsp:nvSpPr>
      <dsp:spPr>
        <a:xfrm>
          <a:off x="0" y="4489600"/>
          <a:ext cx="3101387"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6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anose="03000509000000000000" pitchFamily="65" charset="-120"/>
              <a:ea typeface="標楷體" panose="03000509000000000000" pitchFamily="65" charset="-120"/>
            </a:rPr>
            <a:t>復興高中</a:t>
          </a:r>
        </a:p>
      </dsp:txBody>
      <dsp:txXfrm>
        <a:off x="0" y="4489600"/>
        <a:ext cx="3101387" cy="54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08FE6-18CE-43C7-A630-18AF7E62979C}">
      <dsp:nvSpPr>
        <dsp:cNvPr id="0" name=""/>
        <dsp:cNvSpPr/>
      </dsp:nvSpPr>
      <dsp:spPr>
        <a:xfrm>
          <a:off x="0" y="82792"/>
          <a:ext cx="4320480" cy="624175"/>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TW" altLang="en-US" sz="3000" kern="1200" dirty="0">
              <a:latin typeface="標楷體" panose="03000509000000000000" pitchFamily="65" charset="-120"/>
              <a:ea typeface="標楷體" panose="03000509000000000000" pitchFamily="65" charset="-120"/>
            </a:rPr>
            <a:t>專業群科</a:t>
          </a:r>
        </a:p>
      </dsp:txBody>
      <dsp:txXfrm>
        <a:off x="30470" y="113262"/>
        <a:ext cx="4259540" cy="563235"/>
      </dsp:txXfrm>
    </dsp:sp>
    <dsp:sp modelId="{2E37B7F6-3F40-4129-AD44-DE5E3AE2C2C2}">
      <dsp:nvSpPr>
        <dsp:cNvPr id="0" name=""/>
        <dsp:cNvSpPr/>
      </dsp:nvSpPr>
      <dsp:spPr>
        <a:xfrm>
          <a:off x="0" y="949157"/>
          <a:ext cx="432048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7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a:latin typeface="標楷體" panose="03000509000000000000" pitchFamily="65" charset="-120"/>
              <a:ea typeface="標楷體" panose="03000509000000000000" pitchFamily="65" charset="-120"/>
            </a:rPr>
            <a:t>竹工板金科</a:t>
          </a:r>
        </a:p>
        <a:p>
          <a:pPr marL="228600" lvl="1" indent="-228600" algn="l" defTabSz="889000">
            <a:lnSpc>
              <a:spcPct val="90000"/>
            </a:lnSpc>
            <a:spcBef>
              <a:spcPct val="0"/>
            </a:spcBef>
            <a:spcAft>
              <a:spcPct val="20000"/>
            </a:spcAft>
            <a:buChar char="•"/>
          </a:pPr>
          <a:r>
            <a:rPr lang="zh-TW" altLang="en-US" sz="2000" kern="1200" dirty="0">
              <a:latin typeface="標楷體" panose="03000509000000000000" pitchFamily="65" charset="-120"/>
              <a:ea typeface="標楷體" panose="03000509000000000000" pitchFamily="65" charset="-120"/>
            </a:rPr>
            <a:t>關西森林</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園藝科</a:t>
          </a:r>
        </a:p>
        <a:p>
          <a:pPr marL="228600" lvl="1" indent="-228600" algn="l" defTabSz="889000">
            <a:lnSpc>
              <a:spcPct val="90000"/>
            </a:lnSpc>
            <a:spcBef>
              <a:spcPct val="0"/>
            </a:spcBef>
            <a:spcAft>
              <a:spcPct val="20000"/>
            </a:spcAft>
            <a:buChar char="•"/>
          </a:pPr>
          <a:r>
            <a:rPr lang="zh-TW" altLang="en-US" sz="2000" kern="1200" dirty="0">
              <a:latin typeface="標楷體" panose="03000509000000000000" pitchFamily="65" charset="-120"/>
              <a:ea typeface="標楷體" panose="03000509000000000000" pitchFamily="65" charset="-120"/>
            </a:rPr>
            <a:t>內思機電</a:t>
          </a:r>
          <a:r>
            <a:rPr lang="zh-TW" altLang="en-US" sz="2000" b="0" kern="1200" dirty="0">
              <a:latin typeface="標楷體" panose="03000509000000000000" pitchFamily="65" charset="-120"/>
              <a:ea typeface="標楷體" panose="03000509000000000000" pitchFamily="65" charset="-120"/>
              <a:cs typeface="Times New Roman"/>
            </a:rPr>
            <a:t>資電應用實務特色班</a:t>
          </a:r>
          <a:endParaRPr lang="zh-TW" altLang="en-US" sz="2000" b="0" kern="1200" dirty="0">
            <a:latin typeface="標楷體" panose="03000509000000000000" pitchFamily="65" charset="-120"/>
            <a:ea typeface="標楷體" panose="03000509000000000000" pitchFamily="65" charset="-120"/>
          </a:endParaRPr>
        </a:p>
        <a:p>
          <a:pPr marL="228600" lvl="1" indent="-228600" algn="l" defTabSz="889000">
            <a:lnSpc>
              <a:spcPct val="90000"/>
            </a:lnSpc>
            <a:spcBef>
              <a:spcPct val="0"/>
            </a:spcBef>
            <a:spcAft>
              <a:spcPct val="20000"/>
            </a:spcAft>
            <a:buChar char="•"/>
          </a:pPr>
          <a:r>
            <a:rPr lang="zh-TW" altLang="en-US" sz="2000" b="0" kern="1200" dirty="0">
              <a:latin typeface="標楷體" panose="03000509000000000000" pitchFamily="65" charset="-120"/>
              <a:ea typeface="標楷體" panose="03000509000000000000" pitchFamily="65" charset="-120"/>
            </a:rPr>
            <a:t>內思</a:t>
          </a:r>
          <a:r>
            <a:rPr lang="zh-TW" altLang="en-US" sz="2000" b="0" kern="1200" dirty="0">
              <a:latin typeface="標楷體" panose="03000509000000000000" pitchFamily="65" charset="-120"/>
              <a:ea typeface="標楷體" panose="03000509000000000000" pitchFamily="65" charset="-120"/>
              <a:cs typeface="Times New Roman"/>
            </a:rPr>
            <a:t>機電控制實務特色班</a:t>
          </a:r>
          <a:endParaRPr lang="zh-TW" altLang="en-US" sz="2000" b="0" kern="1200" dirty="0">
            <a:latin typeface="標楷體" panose="03000509000000000000" pitchFamily="65" charset="-120"/>
            <a:ea typeface="標楷體" panose="03000509000000000000" pitchFamily="65" charset="-120"/>
          </a:endParaRPr>
        </a:p>
      </dsp:txBody>
      <dsp:txXfrm>
        <a:off x="0" y="949157"/>
        <a:ext cx="4320480" cy="1457280"/>
      </dsp:txXfrm>
    </dsp:sp>
    <dsp:sp modelId="{FF19C131-859E-4C47-B57C-3F5E8770F4B0}">
      <dsp:nvSpPr>
        <dsp:cNvPr id="0" name=""/>
        <dsp:cNvSpPr/>
      </dsp:nvSpPr>
      <dsp:spPr>
        <a:xfrm>
          <a:off x="0" y="2402819"/>
          <a:ext cx="4320480" cy="67215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zh-TW" altLang="en-US" sz="3000" kern="1200" dirty="0">
              <a:latin typeface="標楷體" panose="03000509000000000000" pitchFamily="65" charset="-120"/>
              <a:ea typeface="標楷體" panose="03000509000000000000" pitchFamily="65" charset="-120"/>
            </a:rPr>
            <a:t>體育班</a:t>
          </a:r>
        </a:p>
      </dsp:txBody>
      <dsp:txXfrm>
        <a:off x="32812" y="2435631"/>
        <a:ext cx="4254856" cy="606534"/>
      </dsp:txXfrm>
    </dsp:sp>
    <dsp:sp modelId="{8C14024A-F718-4220-8A97-05EED8829036}">
      <dsp:nvSpPr>
        <dsp:cNvPr id="0" name=""/>
        <dsp:cNvSpPr/>
      </dsp:nvSpPr>
      <dsp:spPr>
        <a:xfrm>
          <a:off x="0" y="3074978"/>
          <a:ext cx="432048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7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a:latin typeface="標楷體" panose="03000509000000000000" pitchFamily="65" charset="-120"/>
              <a:ea typeface="標楷體" panose="03000509000000000000" pitchFamily="65" charset="-120"/>
            </a:rPr>
            <a:t>成德、香山、竹北、湖口、縣苑、興華、大同</a:t>
          </a:r>
        </a:p>
      </dsp:txBody>
      <dsp:txXfrm>
        <a:off x="0" y="3074978"/>
        <a:ext cx="4320480"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5F1F-F7EC-41C1-9CA5-A87950478291}">
      <dsp:nvSpPr>
        <dsp:cNvPr id="0" name=""/>
        <dsp:cNvSpPr/>
      </dsp:nvSpPr>
      <dsp:spPr>
        <a:xfrm>
          <a:off x="4509" y="0"/>
          <a:ext cx="1349490" cy="12419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500" kern="1200" dirty="0">
              <a:latin typeface="標楷體" panose="03000509000000000000" pitchFamily="65" charset="-120"/>
              <a:ea typeface="標楷體" panose="03000509000000000000" pitchFamily="65" charset="-120"/>
            </a:rPr>
            <a:t>教育會考</a:t>
          </a:r>
          <a:endParaRPr lang="en-US" altLang="zh-TW" sz="2500" kern="1200" dirty="0">
            <a:latin typeface="標楷體" panose="03000509000000000000" pitchFamily="65" charset="-120"/>
            <a:ea typeface="標楷體" panose="03000509000000000000" pitchFamily="65" charset="-120"/>
          </a:endParaRPr>
        </a:p>
      </dsp:txBody>
      <dsp:txXfrm>
        <a:off x="40885" y="36376"/>
        <a:ext cx="1276738" cy="1169200"/>
      </dsp:txXfrm>
    </dsp:sp>
    <dsp:sp modelId="{14EC18FB-B0A0-4DC2-8BA4-6602ECD526E4}">
      <dsp:nvSpPr>
        <dsp:cNvPr id="0" name=""/>
        <dsp:cNvSpPr/>
      </dsp:nvSpPr>
      <dsp:spPr>
        <a:xfrm>
          <a:off x="1488949" y="453639"/>
          <a:ext cx="286091" cy="334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zh-TW" altLang="en-US" sz="2500" kern="1200">
            <a:latin typeface="標楷體" panose="03000509000000000000" pitchFamily="65" charset="-120"/>
            <a:ea typeface="標楷體" panose="03000509000000000000" pitchFamily="65" charset="-120"/>
          </a:endParaRPr>
        </a:p>
      </dsp:txBody>
      <dsp:txXfrm>
        <a:off x="1488949" y="520574"/>
        <a:ext cx="200264" cy="200803"/>
      </dsp:txXfrm>
    </dsp:sp>
    <dsp:sp modelId="{941C4A5C-22EB-45F8-998B-148C616BA682}">
      <dsp:nvSpPr>
        <dsp:cNvPr id="0" name=""/>
        <dsp:cNvSpPr/>
      </dsp:nvSpPr>
      <dsp:spPr>
        <a:xfrm>
          <a:off x="1893796" y="0"/>
          <a:ext cx="1883658" cy="12419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全國五專</a:t>
          </a:r>
          <a:br>
            <a:rPr lang="en-US" altLang="zh-TW" sz="2500" kern="1200" dirty="0">
              <a:latin typeface="標楷體" panose="03000509000000000000" pitchFamily="65" charset="-120"/>
              <a:ea typeface="標楷體" panose="03000509000000000000" pitchFamily="65" charset="-120"/>
            </a:rPr>
          </a:br>
          <a:r>
            <a:rPr lang="zh-TW" altLang="en-US" sz="2500" kern="1200" dirty="0">
              <a:latin typeface="標楷體" panose="03000509000000000000" pitchFamily="65" charset="-120"/>
              <a:ea typeface="標楷體" panose="03000509000000000000" pitchFamily="65" charset="-120"/>
            </a:rPr>
            <a:t>優先免試入學</a:t>
          </a:r>
        </a:p>
      </dsp:txBody>
      <dsp:txXfrm>
        <a:off x="1930172" y="36376"/>
        <a:ext cx="1810906" cy="1169200"/>
      </dsp:txXfrm>
    </dsp:sp>
    <dsp:sp modelId="{9720522E-DD67-4807-B81B-6EBCA8AA2997}">
      <dsp:nvSpPr>
        <dsp:cNvPr id="0" name=""/>
        <dsp:cNvSpPr/>
      </dsp:nvSpPr>
      <dsp:spPr>
        <a:xfrm>
          <a:off x="3912403" y="453639"/>
          <a:ext cx="286091" cy="334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zh-TW" altLang="en-US" sz="2500" kern="1200">
            <a:latin typeface="標楷體" panose="03000509000000000000" pitchFamily="65" charset="-120"/>
            <a:ea typeface="標楷體" panose="03000509000000000000" pitchFamily="65" charset="-120"/>
          </a:endParaRPr>
        </a:p>
      </dsp:txBody>
      <dsp:txXfrm>
        <a:off x="3912403" y="520574"/>
        <a:ext cx="200264" cy="200803"/>
      </dsp:txXfrm>
    </dsp:sp>
    <dsp:sp modelId="{97D1C377-6F72-4845-B8FD-0D5E59E1BEE5}">
      <dsp:nvSpPr>
        <dsp:cNvPr id="0" name=""/>
        <dsp:cNvSpPr/>
      </dsp:nvSpPr>
      <dsp:spPr>
        <a:xfrm>
          <a:off x="4317250" y="0"/>
          <a:ext cx="1889852" cy="12419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分區五專</a:t>
          </a:r>
          <a:br>
            <a:rPr lang="en-US" altLang="zh-TW" sz="2500" kern="1200" dirty="0">
              <a:latin typeface="標楷體" panose="03000509000000000000" pitchFamily="65" charset="-120"/>
              <a:ea typeface="標楷體" panose="03000509000000000000" pitchFamily="65" charset="-120"/>
            </a:rPr>
          </a:br>
          <a:r>
            <a:rPr lang="zh-TW" altLang="en-US" sz="2500" kern="1200" dirty="0">
              <a:latin typeface="標楷體" panose="03000509000000000000" pitchFamily="65" charset="-120"/>
              <a:ea typeface="標楷體" panose="03000509000000000000" pitchFamily="65" charset="-120"/>
            </a:rPr>
            <a:t>聯合免試入學</a:t>
          </a:r>
        </a:p>
      </dsp:txBody>
      <dsp:txXfrm>
        <a:off x="4353626" y="36376"/>
        <a:ext cx="1817100" cy="1169200"/>
      </dsp:txXfrm>
    </dsp:sp>
    <dsp:sp modelId="{946567A3-05DF-47CA-8B6F-110DB9AB9234}">
      <dsp:nvSpPr>
        <dsp:cNvPr id="0" name=""/>
        <dsp:cNvSpPr/>
      </dsp:nvSpPr>
      <dsp:spPr>
        <a:xfrm>
          <a:off x="6342052" y="453639"/>
          <a:ext cx="286091" cy="334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zh-TW" altLang="en-US" sz="2500" kern="1200">
            <a:latin typeface="標楷體" panose="03000509000000000000" pitchFamily="65" charset="-120"/>
            <a:ea typeface="標楷體" panose="03000509000000000000" pitchFamily="65" charset="-120"/>
          </a:endParaRPr>
        </a:p>
      </dsp:txBody>
      <dsp:txXfrm>
        <a:off x="6342052" y="520574"/>
        <a:ext cx="200264" cy="200803"/>
      </dsp:txXfrm>
    </dsp:sp>
    <dsp:sp modelId="{C1A77CB2-3B9D-4D05-8613-3104BB379740}">
      <dsp:nvSpPr>
        <dsp:cNvPr id="0" name=""/>
        <dsp:cNvSpPr/>
      </dsp:nvSpPr>
      <dsp:spPr>
        <a:xfrm>
          <a:off x="6746899" y="0"/>
          <a:ext cx="1349490" cy="12419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latin typeface="標楷體" panose="03000509000000000000" pitchFamily="65" charset="-120"/>
              <a:ea typeface="標楷體" panose="03000509000000000000" pitchFamily="65" charset="-120"/>
            </a:rPr>
            <a:t>各校五專續招</a:t>
          </a:r>
        </a:p>
      </dsp:txBody>
      <dsp:txXfrm>
        <a:off x="6783275" y="36376"/>
        <a:ext cx="1276738" cy="1169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97D3A8D5-11CB-448A-BE20-C95FD7237E3F}" type="datetimeFigureOut">
              <a:rPr lang="zh-TW" altLang="en-US"/>
              <a:pPr>
                <a:defRPr/>
              </a:pPr>
              <a:t>2024/9/24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EC5669C1-242D-47BB-8D07-6B52C25F381A}" type="slidenum">
              <a:rPr lang="zh-TW" altLang="en-US"/>
              <a:pPr>
                <a:defRPr/>
              </a:pPr>
              <a:t>‹#›</a:t>
            </a:fld>
            <a:endParaRPr lang="zh-TW" altLang="en-US"/>
          </a:p>
        </p:txBody>
      </p:sp>
    </p:spTree>
    <p:extLst>
      <p:ext uri="{BB962C8B-B14F-4D97-AF65-F5344CB8AC3E}">
        <p14:creationId xmlns:p14="http://schemas.microsoft.com/office/powerpoint/2010/main" val="3565956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dn.com/search/tagging/2/%E6%96%B0%E7%AB%B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dirty="0"/>
              <a:t>107</a:t>
            </a:r>
            <a:r>
              <a:rPr kumimoji="1" lang="zh-TW" altLang="en-US" dirty="0"/>
              <a:t>學年度竹苗區新增一項入學管道就是優先免試招生管道</a:t>
            </a:r>
          </a:p>
        </p:txBody>
      </p:sp>
      <p:sp>
        <p:nvSpPr>
          <p:cNvPr id="196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12FBA981-A4FB-4635-8358-1D6645D3589B}" type="slidenum">
              <a:rPr kumimoji="0" lang="zh-CN" altLang="en-US" smtClean="0">
                <a:ea typeface="SimSun" pitchFamily="2" charset="-122"/>
              </a:rPr>
              <a:pPr/>
              <a:t>7</a:t>
            </a:fld>
            <a:endParaRPr kumimoji="0" lang="en-US" altLang="zh-CN">
              <a:ea typeface="SimSun" pitchFamily="2" charset="-122"/>
            </a:endParaRPr>
          </a:p>
        </p:txBody>
      </p:sp>
    </p:spTree>
    <p:extLst>
      <p:ext uri="{BB962C8B-B14F-4D97-AF65-F5344CB8AC3E}">
        <p14:creationId xmlns:p14="http://schemas.microsoft.com/office/powerpoint/2010/main" val="370630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75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dirty="0">
                <a:solidFill>
                  <a:schemeClr val="tx1"/>
                </a:solidFill>
                <a:effectLst/>
                <a:latin typeface="+mn-lt"/>
                <a:ea typeface="+mn-ea"/>
                <a:cs typeface="+mn-cs"/>
                <a:hlinkClick r:id="rId3"/>
              </a:rPr>
              <a:t>新竹</a:t>
            </a:r>
            <a:r>
              <a:rPr lang="zh-TW" altLang="en-US" sz="1200" b="0" i="0" kern="1200" dirty="0">
                <a:solidFill>
                  <a:schemeClr val="tx1"/>
                </a:solidFill>
                <a:effectLst/>
                <a:latin typeface="+mn-lt"/>
                <a:ea typeface="+mn-ea"/>
                <a:cs typeface="+mn-cs"/>
              </a:rPr>
              <a:t>市政府教育處統計，新竹市</a:t>
            </a:r>
            <a:r>
              <a:rPr lang="en-US" altLang="zh-TW" sz="1200" b="0" i="0" kern="1200" dirty="0">
                <a:solidFill>
                  <a:schemeClr val="tx1"/>
                </a:solidFill>
                <a:effectLst/>
                <a:latin typeface="+mn-lt"/>
                <a:ea typeface="+mn-ea"/>
                <a:cs typeface="+mn-cs"/>
              </a:rPr>
              <a:t>5A</a:t>
            </a:r>
            <a:r>
              <a:rPr lang="zh-TW" altLang="en-US" sz="1200" b="0" i="0" kern="1200" dirty="0">
                <a:solidFill>
                  <a:schemeClr val="tx1"/>
                </a:solidFill>
                <a:effectLst/>
                <a:latin typeface="+mn-lt"/>
                <a:ea typeface="+mn-ea"/>
                <a:cs typeface="+mn-cs"/>
              </a:rPr>
              <a:t>成績以上的學生人數有</a:t>
            </a:r>
            <a:r>
              <a:rPr lang="en-US" altLang="zh-TW" sz="1200" b="0" i="0" kern="1200" dirty="0">
                <a:solidFill>
                  <a:schemeClr val="tx1"/>
                </a:solidFill>
                <a:effectLst/>
                <a:latin typeface="+mn-lt"/>
                <a:ea typeface="+mn-ea"/>
                <a:cs typeface="+mn-cs"/>
              </a:rPr>
              <a:t>1006</a:t>
            </a:r>
            <a:r>
              <a:rPr lang="zh-TW" altLang="en-US" sz="1200" b="0" i="0" kern="1200" dirty="0">
                <a:solidFill>
                  <a:schemeClr val="tx1"/>
                </a:solidFill>
                <a:effectLst/>
                <a:latin typeface="+mn-lt"/>
                <a:ea typeface="+mn-ea"/>
                <a:cs typeface="+mn-cs"/>
              </a:rPr>
              <a:t>人，占報考人數近</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成</a:t>
            </a:r>
            <a:endParaRPr lang="zh-TW" altLang="en-US" dirty="0"/>
          </a:p>
        </p:txBody>
      </p:sp>
      <p:sp>
        <p:nvSpPr>
          <p:cNvPr id="4" name="投影片編號版面配置區 3"/>
          <p:cNvSpPr>
            <a:spLocks noGrp="1"/>
          </p:cNvSpPr>
          <p:nvPr>
            <p:ph type="sldNum" sz="quarter" idx="5"/>
          </p:nvPr>
        </p:nvSpPr>
        <p:spPr/>
        <p:txBody>
          <a:bodyPr/>
          <a:lstStyle/>
          <a:p>
            <a:pPr>
              <a:defRPr/>
            </a:pPr>
            <a:fld id="{EC5669C1-242D-47BB-8D07-6B52C25F381A}" type="slidenum">
              <a:rPr lang="zh-TW" altLang="en-US" smtClean="0"/>
              <a:pPr>
                <a:defRPr/>
              </a:pPr>
              <a:t>28</a:t>
            </a:fld>
            <a:endParaRPr lang="zh-TW" altLang="en-US"/>
          </a:p>
        </p:txBody>
      </p:sp>
    </p:spTree>
    <p:extLst>
      <p:ext uri="{BB962C8B-B14F-4D97-AF65-F5344CB8AC3E}">
        <p14:creationId xmlns:p14="http://schemas.microsoft.com/office/powerpoint/2010/main" val="336013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dirty="0"/>
              <a:t>105</a:t>
            </a:r>
            <a:r>
              <a:rPr kumimoji="1" lang="zh-TW" altLang="en-US" dirty="0"/>
              <a:t>學年度時間流程大致如上，確定時間待教育部公告</a:t>
            </a:r>
            <a:endParaRPr kumimoji="1" lang="en-US" altLang="zh-TW" dirty="0"/>
          </a:p>
          <a:p>
            <a:r>
              <a:rPr kumimoji="1" lang="zh-TW" altLang="en-US" dirty="0"/>
              <a:t>除藝才班與適性安置外，其他各管道報到後未放棄，就不能報免試</a:t>
            </a:r>
            <a:endParaRPr kumimoji="1" lang="en-US" altLang="zh-TW" dirty="0"/>
          </a:p>
          <a:p>
            <a:endParaRPr kumimoji="1" lang="en-US" altLang="zh-TW" dirty="0"/>
          </a:p>
          <a:p>
            <a:r>
              <a:rPr kumimoji="1" lang="zh-TW" altLang="en-US" dirty="0"/>
              <a:t>會考：檢定會不會</a:t>
            </a:r>
            <a:endParaRPr kumimoji="1" lang="en-US" altLang="zh-TW" dirty="0"/>
          </a:p>
        </p:txBody>
      </p:sp>
      <p:sp>
        <p:nvSpPr>
          <p:cNvPr id="198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3C6B5F5F-6BE8-4FAA-81D3-29616D61892C}" type="slidenum">
              <a:rPr kumimoji="0" lang="zh-TW" altLang="en-US" smtClean="0">
                <a:solidFill>
                  <a:srgbClr val="000000"/>
                </a:solidFill>
                <a:latin typeface="Calibri" pitchFamily="34" charset="0"/>
              </a:rPr>
              <a:pPr/>
              <a:t>8</a:t>
            </a:fld>
            <a:endParaRPr kumimoji="0" lang="en-US" altLang="zh-TW">
              <a:solidFill>
                <a:srgbClr val="000000"/>
              </a:solidFill>
              <a:latin typeface="Calibri" pitchFamily="34" charset="0"/>
            </a:endParaRPr>
          </a:p>
        </p:txBody>
      </p:sp>
    </p:spTree>
    <p:extLst>
      <p:ext uri="{BB962C8B-B14F-4D97-AF65-F5344CB8AC3E}">
        <p14:creationId xmlns:p14="http://schemas.microsoft.com/office/powerpoint/2010/main" val="218140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en-US" dirty="0"/>
              <a:t>所謂的優先免試就是公立高中「自行決定」是否先框列一些名額給區域內的國中</a:t>
            </a:r>
            <a:endParaRPr kumimoji="1" lang="en-US" altLang="zh-TW" dirty="0"/>
          </a:p>
          <a:p>
            <a:r>
              <a:rPr kumimoji="1" lang="zh-TW" altLang="en-US" dirty="0"/>
              <a:t>苗栗高中</a:t>
            </a:r>
            <a:r>
              <a:rPr kumimoji="1" lang="en-US" altLang="zh-TW" dirty="0"/>
              <a:t>9</a:t>
            </a:r>
            <a:r>
              <a:rPr kumimoji="1" lang="zh-TW" altLang="en-US" dirty="0"/>
              <a:t>成在地的孩子，假設開出三成的名額，按照歷年入學人數換算，例如給</a:t>
            </a:r>
            <a:r>
              <a:rPr kumimoji="1" lang="en-US" altLang="zh-TW" dirty="0"/>
              <a:t>A</a:t>
            </a:r>
            <a:r>
              <a:rPr kumimoji="1" lang="zh-TW" altLang="en-US" dirty="0"/>
              <a:t>校</a:t>
            </a:r>
            <a:r>
              <a:rPr kumimoji="1" lang="en-US" altLang="zh-TW" dirty="0"/>
              <a:t>5</a:t>
            </a:r>
            <a:r>
              <a:rPr kumimoji="1" lang="zh-TW" altLang="en-US" dirty="0"/>
              <a:t>個名額</a:t>
            </a:r>
            <a:r>
              <a:rPr kumimoji="1" lang="en-US" altLang="zh-TW" dirty="0"/>
              <a:t>…</a:t>
            </a:r>
          </a:p>
          <a:p>
            <a:r>
              <a:rPr kumimoji="1" lang="zh-TW" altLang="en-US" dirty="0"/>
              <a:t>如果</a:t>
            </a:r>
            <a:r>
              <a:rPr kumimoji="1" lang="en-US" altLang="zh-TW" dirty="0"/>
              <a:t>A</a:t>
            </a:r>
            <a:r>
              <a:rPr kumimoji="1" lang="zh-TW" altLang="en-US" dirty="0"/>
              <a:t>校有</a:t>
            </a:r>
            <a:r>
              <a:rPr kumimoji="1" lang="en-US" altLang="zh-TW" dirty="0"/>
              <a:t>10</a:t>
            </a:r>
            <a:r>
              <a:rPr kumimoji="1" lang="zh-TW" altLang="en-US" dirty="0"/>
              <a:t>個人要搶，那就是依照竹苗區的比序方式，但是就是</a:t>
            </a:r>
            <a:r>
              <a:rPr kumimoji="1" lang="en-US" altLang="zh-TW" dirty="0"/>
              <a:t>A</a:t>
            </a:r>
            <a:r>
              <a:rPr kumimoji="1" lang="zh-TW" altLang="en-US" dirty="0"/>
              <a:t>校的人自己比。</a:t>
            </a:r>
            <a:endParaRPr kumimoji="1" lang="en-US" altLang="zh-TW" dirty="0"/>
          </a:p>
          <a:p>
            <a:endParaRPr kumimoji="1" lang="en-US" altLang="zh-TW" dirty="0"/>
          </a:p>
          <a:p>
            <a:r>
              <a:rPr kumimoji="1" lang="en-US" altLang="zh-TW" dirty="0"/>
              <a:t>107</a:t>
            </a:r>
            <a:r>
              <a:rPr kumimoji="1" lang="zh-TW" altLang="en-US" dirty="0"/>
              <a:t>年是試辦，各學校可以自行決定。</a:t>
            </a:r>
            <a:endParaRPr kumimoji="1" lang="en-US" altLang="zh-TW" dirty="0"/>
          </a:p>
          <a:p>
            <a:endParaRPr kumimoji="1" lang="en-US" altLang="zh-TW" dirty="0"/>
          </a:p>
          <a:p>
            <a:r>
              <a:rPr kumimoji="1" lang="zh-TW" altLang="en-US" dirty="0"/>
              <a:t>基北、桃連、高雄</a:t>
            </a:r>
            <a:r>
              <a:rPr kumimoji="1" lang="en-US" altLang="zh-TW" dirty="0"/>
              <a:t>105</a:t>
            </a:r>
            <a:r>
              <a:rPr kumimoji="1" lang="zh-TW" altLang="en-US" dirty="0"/>
              <a:t>學年度已經辦理。</a:t>
            </a:r>
            <a:endParaRPr kumimoji="1" lang="en-US" altLang="zh-TW" dirty="0"/>
          </a:p>
          <a:p>
            <a:endParaRPr kumimoji="1" lang="en-US" altLang="zh-TW" dirty="0"/>
          </a:p>
          <a:p>
            <a:r>
              <a:rPr kumimoji="1" lang="zh-TW" altLang="en-US" dirty="0"/>
              <a:t>不採計在校成績（如段考）</a:t>
            </a:r>
            <a:endParaRPr kumimoji="1" lang="en-US" altLang="zh-TW" dirty="0"/>
          </a:p>
          <a:p>
            <a:endParaRPr kumimoji="1" lang="en-US" altLang="zh-TW" dirty="0"/>
          </a:p>
          <a:p>
            <a:r>
              <a:rPr kumimoji="1" lang="zh-TW" altLang="en-US" dirty="0"/>
              <a:t>以各國中的分配名額為限（有餘額時榴回全區免試名額）學生一樣在系統平台上填志願</a:t>
            </a:r>
            <a:r>
              <a:rPr kumimoji="1" lang="en-US" altLang="zh-TW" dirty="0"/>
              <a:t> </a:t>
            </a:r>
          </a:p>
          <a:p>
            <a:r>
              <a:rPr kumimoji="1" lang="zh-TW" altLang="en-US" dirty="0"/>
              <a:t>若該校報名人數超過分配名額的話要按照「竹苗區比序方式」進行比序決定錄取名單（不採計在校成績！）</a:t>
            </a:r>
          </a:p>
          <a:p>
            <a:endParaRPr kumimoji="1" lang="zh-TW" altLang="en-US" dirty="0"/>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2481FC6-1D9E-48F7-975E-28E283F03FD2}" type="slidenum">
              <a:rPr kumimoji="0" lang="zh-CN" altLang="en-US" smtClean="0">
                <a:ea typeface="SimSun" pitchFamily="2" charset="-122"/>
              </a:rPr>
              <a:pPr/>
              <a:t>9</a:t>
            </a:fld>
            <a:endParaRPr kumimoji="0" lang="en-US" altLang="zh-CN">
              <a:ea typeface="SimSun" pitchFamily="2" charset="-122"/>
            </a:endParaRPr>
          </a:p>
        </p:txBody>
      </p:sp>
    </p:spTree>
    <p:extLst>
      <p:ext uri="{BB962C8B-B14F-4D97-AF65-F5344CB8AC3E}">
        <p14:creationId xmlns:p14="http://schemas.microsoft.com/office/powerpoint/2010/main" val="226748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en-US"/>
              <a:t>所謂的優先免試就是公立高中「自行決定」是否先框列一些名額給區域內的國中</a:t>
            </a:r>
            <a:endParaRPr kumimoji="1" lang="en-US" altLang="zh-TW"/>
          </a:p>
          <a:p>
            <a:r>
              <a:rPr kumimoji="1" lang="zh-TW" altLang="en-US"/>
              <a:t>苗栗高中</a:t>
            </a:r>
            <a:r>
              <a:rPr kumimoji="1" lang="en-US" altLang="zh-TW"/>
              <a:t>9</a:t>
            </a:r>
            <a:r>
              <a:rPr kumimoji="1" lang="zh-TW" altLang="en-US"/>
              <a:t>成在地的孩子，假設開出三成的名額，按照歷年入學人數換算，例如給</a:t>
            </a:r>
            <a:r>
              <a:rPr kumimoji="1" lang="en-US" altLang="zh-TW"/>
              <a:t>A</a:t>
            </a:r>
            <a:r>
              <a:rPr kumimoji="1" lang="zh-TW" altLang="en-US"/>
              <a:t>校</a:t>
            </a:r>
            <a:r>
              <a:rPr kumimoji="1" lang="en-US" altLang="zh-TW"/>
              <a:t>5</a:t>
            </a:r>
            <a:r>
              <a:rPr kumimoji="1" lang="zh-TW" altLang="en-US"/>
              <a:t>個名額</a:t>
            </a:r>
            <a:r>
              <a:rPr kumimoji="1" lang="en-US" altLang="zh-TW"/>
              <a:t>…</a:t>
            </a:r>
          </a:p>
          <a:p>
            <a:r>
              <a:rPr kumimoji="1" lang="zh-TW" altLang="en-US"/>
              <a:t>如果</a:t>
            </a:r>
            <a:r>
              <a:rPr kumimoji="1" lang="en-US" altLang="zh-TW"/>
              <a:t>A</a:t>
            </a:r>
            <a:r>
              <a:rPr kumimoji="1" lang="zh-TW" altLang="en-US"/>
              <a:t>校有</a:t>
            </a:r>
            <a:r>
              <a:rPr kumimoji="1" lang="en-US" altLang="zh-TW"/>
              <a:t>10</a:t>
            </a:r>
            <a:r>
              <a:rPr kumimoji="1" lang="zh-TW" altLang="en-US"/>
              <a:t>個人要搶，那就是依照竹苗區的比序方式，但是就是</a:t>
            </a:r>
            <a:r>
              <a:rPr kumimoji="1" lang="en-US" altLang="zh-TW"/>
              <a:t>A</a:t>
            </a:r>
            <a:r>
              <a:rPr kumimoji="1" lang="zh-TW" altLang="en-US"/>
              <a:t>校的人自己比。</a:t>
            </a:r>
            <a:endParaRPr kumimoji="1" lang="en-US" altLang="zh-TW"/>
          </a:p>
          <a:p>
            <a:endParaRPr kumimoji="1" lang="en-US" altLang="zh-TW"/>
          </a:p>
          <a:p>
            <a:r>
              <a:rPr kumimoji="1" lang="en-US" altLang="zh-TW"/>
              <a:t>107</a:t>
            </a:r>
            <a:r>
              <a:rPr kumimoji="1" lang="zh-TW" altLang="en-US"/>
              <a:t>年是試辦，各學校可以自行決定。</a:t>
            </a:r>
            <a:endParaRPr kumimoji="1" lang="en-US" altLang="zh-TW"/>
          </a:p>
          <a:p>
            <a:endParaRPr kumimoji="1" lang="en-US" altLang="zh-TW"/>
          </a:p>
          <a:p>
            <a:r>
              <a:rPr kumimoji="1" lang="zh-TW" altLang="en-US"/>
              <a:t>基北、桃連、高雄</a:t>
            </a:r>
            <a:r>
              <a:rPr kumimoji="1" lang="en-US" altLang="zh-TW"/>
              <a:t>105</a:t>
            </a:r>
            <a:r>
              <a:rPr kumimoji="1" lang="zh-TW" altLang="en-US"/>
              <a:t>學年度已經辦理。</a:t>
            </a:r>
            <a:endParaRPr kumimoji="1" lang="en-US" altLang="zh-TW"/>
          </a:p>
          <a:p>
            <a:endParaRPr kumimoji="1" lang="en-US" altLang="zh-TW"/>
          </a:p>
          <a:p>
            <a:r>
              <a:rPr kumimoji="1" lang="zh-TW" altLang="en-US"/>
              <a:t>不採計在校成績（如段考）</a:t>
            </a:r>
            <a:endParaRPr kumimoji="1" lang="en-US" altLang="zh-TW"/>
          </a:p>
          <a:p>
            <a:endParaRPr kumimoji="1" lang="en-US" altLang="zh-TW"/>
          </a:p>
          <a:p>
            <a:r>
              <a:rPr kumimoji="1" lang="zh-TW" altLang="en-US"/>
              <a:t>以各國中的分配名額為限（有餘額時榴回全區免試名額）學生一樣在系統平台上填志願</a:t>
            </a:r>
            <a:r>
              <a:rPr kumimoji="1" lang="en-US" altLang="zh-TW"/>
              <a:t> </a:t>
            </a:r>
          </a:p>
          <a:p>
            <a:r>
              <a:rPr kumimoji="1" lang="zh-TW" altLang="en-US"/>
              <a:t>若該校報名人數超過分配名額的話要按照「竹苗區比序方式」進行比序決定錄取名單（不採計在校成績！）</a:t>
            </a:r>
          </a:p>
          <a:p>
            <a:endParaRPr kumimoji="1"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2481FC6-1D9E-48F7-975E-28E283F03FD2}" type="slidenum">
              <a:rPr kumimoji="0" lang="zh-CN" altLang="en-US" smtClean="0">
                <a:ea typeface="SimSun" pitchFamily="2" charset="-122"/>
              </a:rPr>
              <a:pPr/>
              <a:t>10</a:t>
            </a:fld>
            <a:endParaRPr kumimoji="0" lang="en-US" altLang="zh-CN">
              <a:ea typeface="SimSun" pitchFamily="2" charset="-122"/>
            </a:endParaRPr>
          </a:p>
        </p:txBody>
      </p:sp>
    </p:spTree>
    <p:extLst>
      <p:ext uri="{BB962C8B-B14F-4D97-AF65-F5344CB8AC3E}">
        <p14:creationId xmlns:p14="http://schemas.microsoft.com/office/powerpoint/2010/main" val="355173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zh-TW" altLang="en-US"/>
              <a:t>所謂的優先免試就是公立高中「自行決定」是否先框列一些名額給區域內的國中</a:t>
            </a:r>
            <a:endParaRPr kumimoji="1" lang="en-US" altLang="zh-TW"/>
          </a:p>
          <a:p>
            <a:r>
              <a:rPr kumimoji="1" lang="zh-TW" altLang="en-US"/>
              <a:t>苗栗高中</a:t>
            </a:r>
            <a:r>
              <a:rPr kumimoji="1" lang="en-US" altLang="zh-TW"/>
              <a:t>9</a:t>
            </a:r>
            <a:r>
              <a:rPr kumimoji="1" lang="zh-TW" altLang="en-US"/>
              <a:t>成在地的孩子，假設開出三成的名額，按照歷年入學人數換算，例如給</a:t>
            </a:r>
            <a:r>
              <a:rPr kumimoji="1" lang="en-US" altLang="zh-TW"/>
              <a:t>A</a:t>
            </a:r>
            <a:r>
              <a:rPr kumimoji="1" lang="zh-TW" altLang="en-US"/>
              <a:t>校</a:t>
            </a:r>
            <a:r>
              <a:rPr kumimoji="1" lang="en-US" altLang="zh-TW"/>
              <a:t>5</a:t>
            </a:r>
            <a:r>
              <a:rPr kumimoji="1" lang="zh-TW" altLang="en-US"/>
              <a:t>個名額</a:t>
            </a:r>
            <a:r>
              <a:rPr kumimoji="1" lang="en-US" altLang="zh-TW"/>
              <a:t>…</a:t>
            </a:r>
          </a:p>
          <a:p>
            <a:r>
              <a:rPr kumimoji="1" lang="zh-TW" altLang="en-US"/>
              <a:t>如果</a:t>
            </a:r>
            <a:r>
              <a:rPr kumimoji="1" lang="en-US" altLang="zh-TW"/>
              <a:t>A</a:t>
            </a:r>
            <a:r>
              <a:rPr kumimoji="1" lang="zh-TW" altLang="en-US"/>
              <a:t>校有</a:t>
            </a:r>
            <a:r>
              <a:rPr kumimoji="1" lang="en-US" altLang="zh-TW"/>
              <a:t>10</a:t>
            </a:r>
            <a:r>
              <a:rPr kumimoji="1" lang="zh-TW" altLang="en-US"/>
              <a:t>個人要搶，那就是依照竹苗區的比序方式，但是就是</a:t>
            </a:r>
            <a:r>
              <a:rPr kumimoji="1" lang="en-US" altLang="zh-TW"/>
              <a:t>A</a:t>
            </a:r>
            <a:r>
              <a:rPr kumimoji="1" lang="zh-TW" altLang="en-US"/>
              <a:t>校的人自己比。</a:t>
            </a:r>
            <a:endParaRPr kumimoji="1" lang="en-US" altLang="zh-TW"/>
          </a:p>
          <a:p>
            <a:endParaRPr kumimoji="1" lang="en-US" altLang="zh-TW"/>
          </a:p>
          <a:p>
            <a:r>
              <a:rPr kumimoji="1" lang="en-US" altLang="zh-TW"/>
              <a:t>107</a:t>
            </a:r>
            <a:r>
              <a:rPr kumimoji="1" lang="zh-TW" altLang="en-US"/>
              <a:t>年是試辦，各學校可以自行決定。</a:t>
            </a:r>
            <a:endParaRPr kumimoji="1" lang="en-US" altLang="zh-TW"/>
          </a:p>
          <a:p>
            <a:endParaRPr kumimoji="1" lang="en-US" altLang="zh-TW"/>
          </a:p>
          <a:p>
            <a:r>
              <a:rPr kumimoji="1" lang="zh-TW" altLang="en-US"/>
              <a:t>基北、桃連、高雄</a:t>
            </a:r>
            <a:r>
              <a:rPr kumimoji="1" lang="en-US" altLang="zh-TW"/>
              <a:t>105</a:t>
            </a:r>
            <a:r>
              <a:rPr kumimoji="1" lang="zh-TW" altLang="en-US"/>
              <a:t>學年度已經辦理。</a:t>
            </a:r>
            <a:endParaRPr kumimoji="1" lang="en-US" altLang="zh-TW"/>
          </a:p>
          <a:p>
            <a:endParaRPr kumimoji="1" lang="en-US" altLang="zh-TW"/>
          </a:p>
          <a:p>
            <a:r>
              <a:rPr kumimoji="1" lang="zh-TW" altLang="en-US"/>
              <a:t>不採計在校成績（如段考）</a:t>
            </a:r>
            <a:endParaRPr kumimoji="1" lang="en-US" altLang="zh-TW"/>
          </a:p>
          <a:p>
            <a:endParaRPr kumimoji="1" lang="en-US" altLang="zh-TW"/>
          </a:p>
          <a:p>
            <a:r>
              <a:rPr kumimoji="1" lang="zh-TW" altLang="en-US"/>
              <a:t>以各國中的分配名額為限（有餘額時榴回全區免試名額）學生一樣在系統平台上填志願</a:t>
            </a:r>
            <a:r>
              <a:rPr kumimoji="1" lang="en-US" altLang="zh-TW"/>
              <a:t> </a:t>
            </a:r>
          </a:p>
          <a:p>
            <a:r>
              <a:rPr kumimoji="1" lang="zh-TW" altLang="en-US"/>
              <a:t>若該校報名人數超過分配名額的話要按照「竹苗區比序方式」進行比序決定錄取名單（不採計在校成績！）</a:t>
            </a:r>
          </a:p>
          <a:p>
            <a:endParaRPr kumimoji="1"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2481FC6-1D9E-48F7-975E-28E283F03FD2}" type="slidenum">
              <a:rPr kumimoji="0" lang="zh-CN" altLang="en-US" smtClean="0">
                <a:ea typeface="SimSun" pitchFamily="2" charset="-122"/>
              </a:rPr>
              <a:pPr/>
              <a:t>11</a:t>
            </a:fld>
            <a:endParaRPr kumimoji="0" lang="en-US" altLang="zh-CN">
              <a:ea typeface="SimSun" pitchFamily="2" charset="-122"/>
            </a:endParaRPr>
          </a:p>
        </p:txBody>
      </p:sp>
    </p:spTree>
    <p:extLst>
      <p:ext uri="{BB962C8B-B14F-4D97-AF65-F5344CB8AC3E}">
        <p14:creationId xmlns:p14="http://schemas.microsoft.com/office/powerpoint/2010/main" val="161455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4725F62-8A80-4DA2-867F-1F6A1FBB7601}" type="slidenum">
              <a:rPr lang="zh-TW" altLang="en-US" smtClean="0"/>
              <a:pPr>
                <a:defRPr/>
              </a:pPr>
              <a:t>14</a:t>
            </a:fld>
            <a:endParaRPr lang="en-US" altLang="zh-TW"/>
          </a:p>
        </p:txBody>
      </p:sp>
    </p:spTree>
    <p:extLst>
      <p:ext uri="{BB962C8B-B14F-4D97-AF65-F5344CB8AC3E}">
        <p14:creationId xmlns:p14="http://schemas.microsoft.com/office/powerpoint/2010/main" val="369610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52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4725F62-8A80-4DA2-867F-1F6A1FBB7601}" type="slidenum">
              <a:rPr lang="zh-TW" altLang="en-US" smtClean="0"/>
              <a:pPr>
                <a:defRPr/>
              </a:pPr>
              <a:t>20</a:t>
            </a:fld>
            <a:endParaRPr lang="en-US" altLang="zh-TW"/>
          </a:p>
        </p:txBody>
      </p:sp>
    </p:spTree>
    <p:extLst>
      <p:ext uri="{BB962C8B-B14F-4D97-AF65-F5344CB8AC3E}">
        <p14:creationId xmlns:p14="http://schemas.microsoft.com/office/powerpoint/2010/main" val="259216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21</a:t>
            </a:fld>
            <a:endParaRPr lang="zh-TW" altLang="en-US"/>
          </a:p>
        </p:txBody>
      </p:sp>
    </p:spTree>
    <p:extLst>
      <p:ext uri="{BB962C8B-B14F-4D97-AF65-F5344CB8AC3E}">
        <p14:creationId xmlns:p14="http://schemas.microsoft.com/office/powerpoint/2010/main" val="2063968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2E6A46A6-5228-4D7A-A4AC-9AAA0C12B9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935680"/>
          </a:xfrm>
          <a:prstGeom prst="rect">
            <a:avLst/>
          </a:prstGeom>
        </p:spPr>
      </p:pic>
      <p:sp>
        <p:nvSpPr>
          <p:cNvPr id="2" name="標題 1"/>
          <p:cNvSpPr>
            <a:spLocks noGrp="1"/>
          </p:cNvSpPr>
          <p:nvPr>
            <p:ph type="title"/>
          </p:nvPr>
        </p:nvSpPr>
        <p:spPr>
          <a:xfrm>
            <a:off x="427534" y="539020"/>
            <a:ext cx="8259266" cy="945764"/>
          </a:xfrm>
        </p:spPr>
        <p:txBody>
          <a:bodyPr/>
          <a:lstStyle>
            <a:lvl1pPr>
              <a:defRPr b="1">
                <a:solidFill>
                  <a:schemeClr val="accent1">
                    <a:lumMod val="75000"/>
                  </a:schemeClr>
                </a:solidFill>
              </a:defRPr>
            </a:lvl1pPr>
          </a:lstStyle>
          <a:p>
            <a:r>
              <a:rPr lang="zh-TW" altLang="en-US" dirty="0"/>
              <a:t>按一下以編輯母片標題樣</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日期版面配置區 3"/>
          <p:cNvSpPr>
            <a:spLocks noGrp="1"/>
          </p:cNvSpPr>
          <p:nvPr>
            <p:ph type="dt" sz="half" idx="10"/>
          </p:nvPr>
        </p:nvSpPr>
        <p:spPr/>
        <p:txBody>
          <a:bodyPr/>
          <a:lstStyle>
            <a:lvl1pPr>
              <a:defRPr/>
            </a:lvl1pPr>
          </a:lstStyle>
          <a:p>
            <a:pPr>
              <a:defRPr/>
            </a:pPr>
            <a:fld id="{0A46B0CD-2A7B-432F-B7FA-4779C39E1A7A}" type="datetimeFigureOut">
              <a:rPr lang="zh-TW" altLang="en-US"/>
              <a:pPr>
                <a:defRPr/>
              </a:pPr>
              <a:t>2024/9/24</a:t>
            </a:fld>
            <a:endParaRPr lang="zh-TW" altLang="en-US"/>
          </a:p>
        </p:txBody>
      </p:sp>
      <p:sp>
        <p:nvSpPr>
          <p:cNvPr id="11" name="頁尾版面配置區 4"/>
          <p:cNvSpPr>
            <a:spLocks noGrp="1"/>
          </p:cNvSpPr>
          <p:nvPr>
            <p:ph type="ftr" sz="quarter" idx="11"/>
          </p:nvPr>
        </p:nvSpPr>
        <p:spPr/>
        <p:txBody>
          <a:bodyPr/>
          <a:lstStyle>
            <a:lvl1pPr>
              <a:defRPr/>
            </a:lvl1pPr>
          </a:lstStyle>
          <a:p>
            <a:pPr>
              <a:defRPr/>
            </a:pPr>
            <a:endParaRPr lang="zh-TW" altLang="en-US"/>
          </a:p>
        </p:txBody>
      </p:sp>
      <p:sp>
        <p:nvSpPr>
          <p:cNvPr id="14" name="內容版面配置區 13">
            <a:extLst>
              <a:ext uri="{FF2B5EF4-FFF2-40B4-BE49-F238E27FC236}">
                <a16:creationId xmlns:a16="http://schemas.microsoft.com/office/drawing/2014/main" id="{2CDBB6D9-5173-456D-A510-3A926BA27D56}"/>
              </a:ext>
            </a:extLst>
          </p:cNvPr>
          <p:cNvSpPr>
            <a:spLocks noGrp="1"/>
          </p:cNvSpPr>
          <p:nvPr>
            <p:ph sz="quarter" idx="13"/>
          </p:nvPr>
        </p:nvSpPr>
        <p:spPr>
          <a:xfrm>
            <a:off x="827088" y="188913"/>
            <a:ext cx="914400" cy="914400"/>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21290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chemeClr val="lt1"/>
        </a:solidFill>
        <a:effectLst/>
      </p:bgPr>
    </p:bg>
    <p:spTree>
      <p:nvGrpSpPr>
        <p:cNvPr id="1" name="Shape 67"/>
        <p:cNvGrpSpPr/>
        <p:nvPr/>
      </p:nvGrpSpPr>
      <p:grpSpPr>
        <a:xfrm>
          <a:off x="0" y="0"/>
          <a:ext cx="0" cy="0"/>
          <a:chOff x="0" y="0"/>
          <a:chExt cx="0" cy="0"/>
        </a:xfrm>
      </p:grpSpPr>
      <p:sp>
        <p:nvSpPr>
          <p:cNvPr id="68" name="Google Shape;68;p4"/>
          <p:cNvSpPr txBox="1">
            <a:spLocks noGrp="1"/>
          </p:cNvSpPr>
          <p:nvPr>
            <p:ph type="body" idx="1"/>
          </p:nvPr>
        </p:nvSpPr>
        <p:spPr>
          <a:xfrm>
            <a:off x="994363" y="2205867"/>
            <a:ext cx="4114800" cy="3017400"/>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accent4"/>
              </a:buClr>
              <a:buSzPts val="1800"/>
              <a:buChar char="•"/>
              <a:defRPr>
                <a:solidFill>
                  <a:schemeClr val="accent4"/>
                </a:solidFill>
              </a:defRPr>
            </a:lvl1pPr>
            <a:lvl2pPr marL="457200" lvl="1" indent="-171450" algn="l">
              <a:spcBef>
                <a:spcPts val="180"/>
              </a:spcBef>
              <a:spcAft>
                <a:spcPts val="0"/>
              </a:spcAft>
              <a:buClr>
                <a:schemeClr val="accent4"/>
              </a:buClr>
              <a:buSzPts val="1800"/>
              <a:buChar char="–"/>
              <a:defRPr>
                <a:solidFill>
                  <a:schemeClr val="accent4"/>
                </a:solidFill>
              </a:defRPr>
            </a:lvl2pPr>
            <a:lvl3pPr marL="685800" lvl="2" indent="-171450" algn="l">
              <a:spcBef>
                <a:spcPts val="180"/>
              </a:spcBef>
              <a:spcAft>
                <a:spcPts val="0"/>
              </a:spcAft>
              <a:buClr>
                <a:schemeClr val="accent4"/>
              </a:buClr>
              <a:buSzPts val="1800"/>
              <a:buChar char="•"/>
              <a:defRPr>
                <a:solidFill>
                  <a:schemeClr val="accent4"/>
                </a:solidFill>
              </a:defRPr>
            </a:lvl3pPr>
            <a:lvl4pPr marL="914400" lvl="3" indent="-171450" algn="l">
              <a:spcBef>
                <a:spcPts val="180"/>
              </a:spcBef>
              <a:spcAft>
                <a:spcPts val="0"/>
              </a:spcAft>
              <a:buClr>
                <a:schemeClr val="accent4"/>
              </a:buClr>
              <a:buSzPts val="1800"/>
              <a:buChar char="–"/>
              <a:defRPr>
                <a:solidFill>
                  <a:schemeClr val="accent4"/>
                </a:solidFill>
              </a:defRPr>
            </a:lvl4pPr>
            <a:lvl5pPr marL="1143000" lvl="4" indent="-171450" algn="l">
              <a:spcBef>
                <a:spcPts val="180"/>
              </a:spcBef>
              <a:spcAft>
                <a:spcPts val="0"/>
              </a:spcAft>
              <a:buClr>
                <a:schemeClr val="accent4"/>
              </a:buClr>
              <a:buSzPts val="1800"/>
              <a:buChar char="»"/>
              <a:defRPr>
                <a:solidFill>
                  <a:schemeClr val="accent4"/>
                </a:solidFill>
              </a:defRPr>
            </a:lvl5pPr>
            <a:lvl6pPr marL="1371600" lvl="5" indent="-171450" algn="l">
              <a:spcBef>
                <a:spcPts val="180"/>
              </a:spcBef>
              <a:spcAft>
                <a:spcPts val="0"/>
              </a:spcAft>
              <a:buClr>
                <a:schemeClr val="accent4"/>
              </a:buClr>
              <a:buSzPts val="1800"/>
              <a:buChar char="•"/>
              <a:defRPr>
                <a:solidFill>
                  <a:schemeClr val="accent4"/>
                </a:solidFill>
              </a:defRPr>
            </a:lvl6pPr>
            <a:lvl7pPr marL="1600200" lvl="6" indent="-171450" algn="l">
              <a:spcBef>
                <a:spcPts val="180"/>
              </a:spcBef>
              <a:spcAft>
                <a:spcPts val="0"/>
              </a:spcAft>
              <a:buClr>
                <a:schemeClr val="accent4"/>
              </a:buClr>
              <a:buSzPts val="1800"/>
              <a:buChar char="•"/>
              <a:defRPr>
                <a:solidFill>
                  <a:schemeClr val="accent4"/>
                </a:solidFill>
              </a:defRPr>
            </a:lvl7pPr>
            <a:lvl8pPr marL="1828800" lvl="7" indent="-171450" algn="l">
              <a:spcBef>
                <a:spcPts val="180"/>
              </a:spcBef>
              <a:spcAft>
                <a:spcPts val="0"/>
              </a:spcAft>
              <a:buClr>
                <a:schemeClr val="accent4"/>
              </a:buClr>
              <a:buSzPts val="1800"/>
              <a:buChar char="•"/>
              <a:defRPr>
                <a:solidFill>
                  <a:schemeClr val="accent4"/>
                </a:solidFill>
              </a:defRPr>
            </a:lvl8pPr>
            <a:lvl9pPr marL="2057400" lvl="8" indent="-171450" algn="l">
              <a:spcBef>
                <a:spcPts val="180"/>
              </a:spcBef>
              <a:spcAft>
                <a:spcPts val="0"/>
              </a:spcAft>
              <a:buClr>
                <a:schemeClr val="accent4"/>
              </a:buClr>
              <a:buSzPts val="1800"/>
              <a:buChar char="•"/>
              <a:defRPr>
                <a:solidFill>
                  <a:schemeClr val="accent4"/>
                </a:solidFill>
              </a:defRPr>
            </a:lvl9pPr>
          </a:lstStyle>
          <a:p>
            <a:endParaRPr/>
          </a:p>
        </p:txBody>
      </p:sp>
      <p:sp>
        <p:nvSpPr>
          <p:cNvPr id="69" name="Google Shape;69;p4"/>
          <p:cNvSpPr txBox="1">
            <a:spLocks noGrp="1"/>
          </p:cNvSpPr>
          <p:nvPr>
            <p:ph type="ctrTitle"/>
          </p:nvPr>
        </p:nvSpPr>
        <p:spPr>
          <a:xfrm>
            <a:off x="-32563" y="587067"/>
            <a:ext cx="7818750" cy="98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800"/>
              <a:buNone/>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70" name="Google Shape;70;p4"/>
          <p:cNvSpPr txBox="1">
            <a:spLocks noGrp="1"/>
          </p:cNvSpPr>
          <p:nvPr>
            <p:ph type="subTitle" idx="2"/>
          </p:nvPr>
        </p:nvSpPr>
        <p:spPr>
          <a:xfrm>
            <a:off x="-114300" y="1448150"/>
            <a:ext cx="4247400" cy="1168400"/>
          </a:xfrm>
          <a:prstGeom prst="rect">
            <a:avLst/>
          </a:prstGeom>
          <a:noFill/>
          <a:ln>
            <a:noFill/>
          </a:ln>
        </p:spPr>
        <p:txBody>
          <a:bodyPr spcFirstLastPara="1" wrap="square" lIns="91425" tIns="45700" rIns="91425" bIns="45700" anchor="t" anchorCtr="0">
            <a:normAutofit/>
          </a:bodyPr>
          <a:lstStyle>
            <a:lvl1pPr lvl="0" algn="ctr" rtl="0">
              <a:spcBef>
                <a:spcPts val="320"/>
              </a:spcBef>
              <a:spcAft>
                <a:spcPts val="0"/>
              </a:spcAft>
              <a:buClr>
                <a:schemeClr val="accent4"/>
              </a:buClr>
              <a:buSzPts val="3200"/>
              <a:buNone/>
              <a:defRPr>
                <a:solidFill>
                  <a:schemeClr val="accent4"/>
                </a:solidFill>
              </a:defRPr>
            </a:lvl1pPr>
            <a:lvl2pPr lvl="1" algn="ctr" rtl="0">
              <a:spcBef>
                <a:spcPts val="280"/>
              </a:spcBef>
              <a:spcAft>
                <a:spcPts val="0"/>
              </a:spcAft>
              <a:buClr>
                <a:srgbClr val="888888"/>
              </a:buClr>
              <a:buSzPts val="2800"/>
              <a:buNone/>
              <a:defRPr>
                <a:solidFill>
                  <a:srgbClr val="888888"/>
                </a:solidFill>
              </a:defRPr>
            </a:lvl2pPr>
            <a:lvl3pPr lvl="2" algn="ctr" rtl="0">
              <a:spcBef>
                <a:spcPts val="240"/>
              </a:spcBef>
              <a:spcAft>
                <a:spcPts val="0"/>
              </a:spcAft>
              <a:buClr>
                <a:srgbClr val="888888"/>
              </a:buClr>
              <a:buSzPts val="2400"/>
              <a:buNone/>
              <a:defRPr>
                <a:solidFill>
                  <a:srgbClr val="888888"/>
                </a:solidFill>
              </a:defRPr>
            </a:lvl3pPr>
            <a:lvl4pPr lvl="3" algn="ctr" rtl="0">
              <a:spcBef>
                <a:spcPts val="200"/>
              </a:spcBef>
              <a:spcAft>
                <a:spcPts val="0"/>
              </a:spcAft>
              <a:buClr>
                <a:srgbClr val="888888"/>
              </a:buClr>
              <a:buSzPts val="2000"/>
              <a:buNone/>
              <a:defRPr>
                <a:solidFill>
                  <a:srgbClr val="888888"/>
                </a:solidFill>
              </a:defRPr>
            </a:lvl4pPr>
            <a:lvl5pPr lvl="4" algn="ctr" rtl="0">
              <a:spcBef>
                <a:spcPts val="200"/>
              </a:spcBef>
              <a:spcAft>
                <a:spcPts val="0"/>
              </a:spcAft>
              <a:buClr>
                <a:srgbClr val="888888"/>
              </a:buClr>
              <a:buSzPts val="2000"/>
              <a:buNone/>
              <a:defRPr>
                <a:solidFill>
                  <a:srgbClr val="888888"/>
                </a:solidFill>
              </a:defRPr>
            </a:lvl5pPr>
            <a:lvl6pPr lvl="5" algn="ctr" rtl="0">
              <a:spcBef>
                <a:spcPts val="200"/>
              </a:spcBef>
              <a:spcAft>
                <a:spcPts val="0"/>
              </a:spcAft>
              <a:buClr>
                <a:srgbClr val="888888"/>
              </a:buClr>
              <a:buSzPts val="2000"/>
              <a:buNone/>
              <a:defRPr>
                <a:solidFill>
                  <a:srgbClr val="888888"/>
                </a:solidFill>
              </a:defRPr>
            </a:lvl6pPr>
            <a:lvl7pPr lvl="6" algn="ctr" rtl="0">
              <a:spcBef>
                <a:spcPts val="200"/>
              </a:spcBef>
              <a:spcAft>
                <a:spcPts val="0"/>
              </a:spcAft>
              <a:buClr>
                <a:srgbClr val="888888"/>
              </a:buClr>
              <a:buSzPts val="2000"/>
              <a:buNone/>
              <a:defRPr>
                <a:solidFill>
                  <a:srgbClr val="888888"/>
                </a:solidFill>
              </a:defRPr>
            </a:lvl7pPr>
            <a:lvl8pPr lvl="7" algn="ctr" rtl="0">
              <a:spcBef>
                <a:spcPts val="200"/>
              </a:spcBef>
              <a:spcAft>
                <a:spcPts val="0"/>
              </a:spcAft>
              <a:buClr>
                <a:srgbClr val="888888"/>
              </a:buClr>
              <a:buSzPts val="2000"/>
              <a:buNone/>
              <a:defRPr>
                <a:solidFill>
                  <a:srgbClr val="888888"/>
                </a:solidFill>
              </a:defRPr>
            </a:lvl8pPr>
            <a:lvl9pPr lvl="8" algn="ctr" rtl="0">
              <a:spcBef>
                <a:spcPts val="2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0492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37D7AD4-CAE1-4A3A-88EB-F665B8755E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p:cNvSpPr>
            <a:spLocks noGrp="1"/>
          </p:cNvSpPr>
          <p:nvPr>
            <p:ph type="title"/>
          </p:nvPr>
        </p:nvSpPr>
        <p:spPr>
          <a:xfrm>
            <a:off x="427534" y="539020"/>
            <a:ext cx="8259266" cy="945764"/>
          </a:xfrm>
        </p:spPr>
        <p:txBody>
          <a:bodyPr/>
          <a:lstStyle>
            <a:lvl1pPr>
              <a:defRPr b="1">
                <a:solidFill>
                  <a:schemeClr val="accent1">
                    <a:lumMod val="75000"/>
                  </a:schemeClr>
                </a:solidFill>
              </a:defRPr>
            </a:lvl1pPr>
          </a:lstStyle>
          <a:p>
            <a:r>
              <a:rPr lang="zh-TW" altLang="en-US" dirty="0"/>
              <a:t>按一下以編輯母片標題樣</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日期版面配置區 3"/>
          <p:cNvSpPr>
            <a:spLocks noGrp="1"/>
          </p:cNvSpPr>
          <p:nvPr>
            <p:ph type="dt" sz="half" idx="10"/>
          </p:nvPr>
        </p:nvSpPr>
        <p:spPr/>
        <p:txBody>
          <a:bodyPr/>
          <a:lstStyle>
            <a:lvl1pPr>
              <a:defRPr/>
            </a:lvl1pPr>
          </a:lstStyle>
          <a:p>
            <a:pPr>
              <a:defRPr/>
            </a:pPr>
            <a:fld id="{0A46B0CD-2A7B-432F-B7FA-4779C39E1A7A}" type="datetimeFigureOut">
              <a:rPr lang="zh-TW" altLang="en-US"/>
              <a:pPr>
                <a:defRPr/>
              </a:pPr>
              <a:t>2024/9/24</a:t>
            </a:fld>
            <a:endParaRPr lang="zh-TW" altLang="en-US"/>
          </a:p>
        </p:txBody>
      </p:sp>
      <p:sp>
        <p:nvSpPr>
          <p:cNvPr id="11" name="頁尾版面配置區 4"/>
          <p:cNvSpPr>
            <a:spLocks noGrp="1"/>
          </p:cNvSpPr>
          <p:nvPr>
            <p:ph type="ftr" sz="quarter" idx="11"/>
          </p:nvPr>
        </p:nvSpPr>
        <p:spPr/>
        <p:txBody>
          <a:bodyPr/>
          <a:lstStyle>
            <a:lvl1pPr>
              <a:defRPr/>
            </a:lvl1pPr>
          </a:lstStyle>
          <a:p>
            <a:pPr>
              <a:defRPr/>
            </a:pPr>
            <a:endParaRPr lang="zh-TW" altLang="en-US"/>
          </a:p>
        </p:txBody>
      </p:sp>
      <p:sp>
        <p:nvSpPr>
          <p:cNvPr id="14" name="內容版面配置區 13">
            <a:extLst>
              <a:ext uri="{FF2B5EF4-FFF2-40B4-BE49-F238E27FC236}">
                <a16:creationId xmlns:a16="http://schemas.microsoft.com/office/drawing/2014/main" id="{2CDBB6D9-5173-456D-A510-3A926BA27D56}"/>
              </a:ext>
            </a:extLst>
          </p:cNvPr>
          <p:cNvSpPr>
            <a:spLocks noGrp="1"/>
          </p:cNvSpPr>
          <p:nvPr>
            <p:ph sz="quarter" idx="13"/>
          </p:nvPr>
        </p:nvSpPr>
        <p:spPr>
          <a:xfrm>
            <a:off x="827088" y="188913"/>
            <a:ext cx="914400" cy="914400"/>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2919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50FB4C39-E4F5-407C-9641-710AC50AFE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520114D-001B-4F63-B96F-61F519D6A777}" type="datetimeFigureOut">
              <a:rPr lang="zh-TW" altLang="en-US"/>
              <a:pPr>
                <a:defRPr/>
              </a:pPr>
              <a:t>2024/9/24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141BB3F0-B384-41B4-ADC2-EEA45096B44C}" type="slidenum">
              <a:rPr lang="zh-TW" altLang="en-US"/>
              <a:pPr>
                <a:defRPr/>
              </a:pPr>
              <a:t>‹#›</a:t>
            </a:fld>
            <a:endParaRPr lang="zh-TW" altLang="en-US"/>
          </a:p>
        </p:txBody>
      </p:sp>
    </p:spTree>
    <p:extLst>
      <p:ext uri="{BB962C8B-B14F-4D97-AF65-F5344CB8AC3E}">
        <p14:creationId xmlns:p14="http://schemas.microsoft.com/office/powerpoint/2010/main" val="419690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50F4D77F-CECF-4D1D-93CF-0C55F281C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日期版面配置區 4"/>
          <p:cNvSpPr>
            <a:spLocks noGrp="1"/>
          </p:cNvSpPr>
          <p:nvPr>
            <p:ph type="dt" sz="half" idx="10"/>
          </p:nvPr>
        </p:nvSpPr>
        <p:spPr/>
        <p:txBody>
          <a:bodyPr/>
          <a:lstStyle>
            <a:lvl1pPr>
              <a:defRPr/>
            </a:lvl1pPr>
          </a:lstStyle>
          <a:p>
            <a:pPr>
              <a:defRPr/>
            </a:pPr>
            <a:fld id="{DC1989C6-7A25-4204-B266-5AD1101B7C75}" type="datetimeFigureOut">
              <a:rPr lang="zh-TW" altLang="en-US"/>
              <a:pPr>
                <a:defRPr/>
              </a:pPr>
              <a:t>2024/9/24</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04B1529A-D012-4DCB-948B-A68E0C34FDB4}" type="slidenum">
              <a:rPr lang="zh-TW" altLang="en-US"/>
              <a:pPr>
                <a:defRPr/>
              </a:pPr>
              <a:t>‹#›</a:t>
            </a:fld>
            <a:endParaRPr lang="zh-TW" altLang="en-US"/>
          </a:p>
        </p:txBody>
      </p:sp>
    </p:spTree>
    <p:extLst>
      <p:ext uri="{BB962C8B-B14F-4D97-AF65-F5344CB8AC3E}">
        <p14:creationId xmlns:p14="http://schemas.microsoft.com/office/powerpoint/2010/main" val="310213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C4646E6-B57F-4D98-9DA0-023C07DAEA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7A79803-8FB9-440B-8C59-255FDFB6CBE8}" type="datetimeFigureOut">
              <a:rPr lang="zh-TW" altLang="en-US"/>
              <a:pPr>
                <a:defRPr/>
              </a:pPr>
              <a:t>2024/9/24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70D6011-AC70-4E47-8A48-5472C4D1023A}" type="slidenum">
              <a:rPr lang="zh-TW" altLang="en-US"/>
              <a:pPr>
                <a:defRPr/>
              </a:pPr>
              <a:t>‹#›</a:t>
            </a:fld>
            <a:endParaRPr lang="zh-TW" altLang="en-US"/>
          </a:p>
        </p:txBody>
      </p:sp>
    </p:spTree>
    <p:extLst>
      <p:ext uri="{BB962C8B-B14F-4D97-AF65-F5344CB8AC3E}">
        <p14:creationId xmlns:p14="http://schemas.microsoft.com/office/powerpoint/2010/main" val="310882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7689BC8-AFFE-499C-BC74-00D27B73D9D7}" type="datetimeFigureOut">
              <a:rPr lang="zh-TW" altLang="en-US"/>
              <a:pPr>
                <a:defRPr/>
              </a:pPr>
              <a:t>2024/9/24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E45D0A6-75DE-4FE7-A297-48BC8237111B}" type="slidenum">
              <a:rPr lang="zh-TW" altLang="en-US"/>
              <a:pPr>
                <a:defRPr/>
              </a:pPr>
              <a:t>‹#›</a:t>
            </a:fld>
            <a:endParaRPr lang="zh-TW" altLang="en-US"/>
          </a:p>
        </p:txBody>
      </p:sp>
    </p:spTree>
    <p:extLst>
      <p:ext uri="{BB962C8B-B14F-4D97-AF65-F5344CB8AC3E}">
        <p14:creationId xmlns:p14="http://schemas.microsoft.com/office/powerpoint/2010/main" val="35470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27534" y="539020"/>
            <a:ext cx="8259266" cy="945764"/>
          </a:xfrm>
        </p:spPr>
        <p:txBody>
          <a:bodyPr/>
          <a:lstStyle>
            <a:lvl1pPr>
              <a:defRPr b="1">
                <a:solidFill>
                  <a:schemeClr val="accent1">
                    <a:lumMod val="75000"/>
                  </a:schemeClr>
                </a:solidFill>
              </a:defRPr>
            </a:lvl1pPr>
          </a:lstStyle>
          <a:p>
            <a:r>
              <a:rPr lang="zh-TW" altLang="en-US" dirty="0"/>
              <a:t>按一下以編輯母片標題樣</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日期版面配置區 3"/>
          <p:cNvSpPr>
            <a:spLocks noGrp="1"/>
          </p:cNvSpPr>
          <p:nvPr>
            <p:ph type="dt" sz="half" idx="10"/>
          </p:nvPr>
        </p:nvSpPr>
        <p:spPr/>
        <p:txBody>
          <a:bodyPr/>
          <a:lstStyle>
            <a:lvl1pPr>
              <a:defRPr/>
            </a:lvl1pPr>
          </a:lstStyle>
          <a:p>
            <a:pPr>
              <a:defRPr/>
            </a:pPr>
            <a:fld id="{0A46B0CD-2A7B-432F-B7FA-4779C39E1A7A}" type="datetimeFigureOut">
              <a:rPr lang="zh-TW" altLang="en-US"/>
              <a:pPr>
                <a:defRPr/>
              </a:pPr>
              <a:t>2024/9/24</a:t>
            </a:fld>
            <a:endParaRPr lang="zh-TW" altLang="en-US"/>
          </a:p>
        </p:txBody>
      </p:sp>
      <p:sp>
        <p:nvSpPr>
          <p:cNvPr id="11" name="頁尾版面配置區 4"/>
          <p:cNvSpPr>
            <a:spLocks noGrp="1"/>
          </p:cNvSpPr>
          <p:nvPr>
            <p:ph type="ftr" sz="quarter" idx="11"/>
          </p:nvPr>
        </p:nvSpPr>
        <p:spPr/>
        <p:txBody>
          <a:bodyPr/>
          <a:lstStyle>
            <a:lvl1pPr>
              <a:defRPr/>
            </a:lvl1pPr>
          </a:lstStyle>
          <a:p>
            <a:pPr>
              <a:defRPr/>
            </a:pPr>
            <a:endParaRPr lang="zh-TW" altLang="en-US"/>
          </a:p>
        </p:txBody>
      </p:sp>
      <p:sp>
        <p:nvSpPr>
          <p:cNvPr id="12" name="投影片編號版面配置區 5"/>
          <p:cNvSpPr>
            <a:spLocks noGrp="1"/>
          </p:cNvSpPr>
          <p:nvPr>
            <p:ph type="sldNum" sz="quarter" idx="12"/>
          </p:nvPr>
        </p:nvSpPr>
        <p:spPr/>
        <p:txBody>
          <a:bodyPr/>
          <a:lstStyle>
            <a:lvl1pPr>
              <a:defRPr/>
            </a:lvl1pPr>
          </a:lstStyle>
          <a:p>
            <a:pPr>
              <a:defRPr/>
            </a:pPr>
            <a:fld id="{F22CDD8C-7DB5-425D-BF3D-7A0A3DBD2611}" type="slidenum">
              <a:rPr lang="zh-TW" altLang="en-US"/>
              <a:pPr>
                <a:defRPr/>
              </a:pPr>
              <a:t>‹#›</a:t>
            </a:fld>
            <a:endParaRPr lang="zh-TW" altLang="en-US"/>
          </a:p>
        </p:txBody>
      </p:sp>
    </p:spTree>
    <p:extLst>
      <p:ext uri="{BB962C8B-B14F-4D97-AF65-F5344CB8AC3E}">
        <p14:creationId xmlns:p14="http://schemas.microsoft.com/office/powerpoint/2010/main" val="131458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cxnSp>
        <p:nvCxnSpPr>
          <p:cNvPr id="2" name="直接连接符 7">
            <a:extLst>
              <a:ext uri="{FF2B5EF4-FFF2-40B4-BE49-F238E27FC236}">
                <a16:creationId xmlns:a16="http://schemas.microsoft.com/office/drawing/2014/main" id="{19FF5EDC-AB8E-4015-A6EB-8C32DCCAE086}"/>
              </a:ext>
            </a:extLst>
          </p:cNvPr>
          <p:cNvCxnSpPr/>
          <p:nvPr userDrawn="1"/>
        </p:nvCxnSpPr>
        <p:spPr>
          <a:xfrm>
            <a:off x="395289" y="884494"/>
            <a:ext cx="828992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组合 11">
            <a:extLst>
              <a:ext uri="{FF2B5EF4-FFF2-40B4-BE49-F238E27FC236}">
                <a16:creationId xmlns:a16="http://schemas.microsoft.com/office/drawing/2014/main" id="{D89AF351-71D6-4968-A3D1-B5589468870C}"/>
              </a:ext>
            </a:extLst>
          </p:cNvPr>
          <p:cNvGrpSpPr/>
          <p:nvPr userDrawn="1"/>
        </p:nvGrpSpPr>
        <p:grpSpPr>
          <a:xfrm rot="20818786" flipH="1">
            <a:off x="359532" y="215492"/>
            <a:ext cx="370706" cy="592649"/>
            <a:chOff x="4197350" y="2182813"/>
            <a:chExt cx="608013" cy="641350"/>
          </a:xfrm>
          <a:solidFill>
            <a:srgbClr val="005188"/>
          </a:solidFill>
        </p:grpSpPr>
        <p:sp>
          <p:nvSpPr>
            <p:cNvPr id="4" name="Freeform 166">
              <a:extLst>
                <a:ext uri="{FF2B5EF4-FFF2-40B4-BE49-F238E27FC236}">
                  <a16:creationId xmlns:a16="http://schemas.microsoft.com/office/drawing/2014/main" id="{BDB561DA-5BC5-4D26-B198-D3C720BCA1B6}"/>
                </a:ext>
              </a:extLst>
            </p:cNvPr>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5" name="Freeform 167">
              <a:extLst>
                <a:ext uri="{FF2B5EF4-FFF2-40B4-BE49-F238E27FC236}">
                  <a16:creationId xmlns:a16="http://schemas.microsoft.com/office/drawing/2014/main" id="{65E07230-936D-441A-BAE5-59A576AD92C6}"/>
                </a:ext>
              </a:extLst>
            </p:cNvPr>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6" name="Freeform 168">
              <a:extLst>
                <a:ext uri="{FF2B5EF4-FFF2-40B4-BE49-F238E27FC236}">
                  <a16:creationId xmlns:a16="http://schemas.microsoft.com/office/drawing/2014/main" id="{D0C13D9C-B472-4207-A52D-816D1C2CBC0B}"/>
                </a:ext>
              </a:extLst>
            </p:cNvPr>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7" name="Freeform 169">
              <a:extLst>
                <a:ext uri="{FF2B5EF4-FFF2-40B4-BE49-F238E27FC236}">
                  <a16:creationId xmlns:a16="http://schemas.microsoft.com/office/drawing/2014/main" id="{34AF5C27-35EE-4040-8D53-5CBEF744BC4C}"/>
                </a:ext>
              </a:extLst>
            </p:cNvPr>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8" name="Freeform 170">
              <a:extLst>
                <a:ext uri="{FF2B5EF4-FFF2-40B4-BE49-F238E27FC236}">
                  <a16:creationId xmlns:a16="http://schemas.microsoft.com/office/drawing/2014/main" id="{824F07D3-BB7E-46DA-8807-5770B1EE3F42}"/>
                </a:ext>
              </a:extLst>
            </p:cNvPr>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9" name="Freeform 171">
              <a:extLst>
                <a:ext uri="{FF2B5EF4-FFF2-40B4-BE49-F238E27FC236}">
                  <a16:creationId xmlns:a16="http://schemas.microsoft.com/office/drawing/2014/main" id="{C1E1A9C9-941A-4A57-ADD0-FD5DC73CAC23}"/>
                </a:ext>
              </a:extLst>
            </p:cNvPr>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0" name="Freeform 172">
              <a:extLst>
                <a:ext uri="{FF2B5EF4-FFF2-40B4-BE49-F238E27FC236}">
                  <a16:creationId xmlns:a16="http://schemas.microsoft.com/office/drawing/2014/main" id="{C4310940-7343-439A-B556-5C8CFF66DF86}"/>
                </a:ext>
              </a:extLst>
            </p:cNvPr>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1" name="Freeform 173">
              <a:extLst>
                <a:ext uri="{FF2B5EF4-FFF2-40B4-BE49-F238E27FC236}">
                  <a16:creationId xmlns:a16="http://schemas.microsoft.com/office/drawing/2014/main" id="{629FEBEF-9FDD-44F5-B06C-8E4C4B141E33}"/>
                </a:ext>
              </a:extLst>
            </p:cNvPr>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2" name="Freeform 174">
              <a:extLst>
                <a:ext uri="{FF2B5EF4-FFF2-40B4-BE49-F238E27FC236}">
                  <a16:creationId xmlns:a16="http://schemas.microsoft.com/office/drawing/2014/main" id="{3F2AA072-631E-4978-BC55-1A7CB7E5280B}"/>
                </a:ext>
              </a:extLst>
            </p:cNvPr>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3" name="Freeform 175">
              <a:extLst>
                <a:ext uri="{FF2B5EF4-FFF2-40B4-BE49-F238E27FC236}">
                  <a16:creationId xmlns:a16="http://schemas.microsoft.com/office/drawing/2014/main" id="{FD75BBD7-8707-410E-A331-1CEA77342290}"/>
                </a:ext>
              </a:extLst>
            </p:cNvPr>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4" name="Freeform 176">
              <a:extLst>
                <a:ext uri="{FF2B5EF4-FFF2-40B4-BE49-F238E27FC236}">
                  <a16:creationId xmlns:a16="http://schemas.microsoft.com/office/drawing/2014/main" id="{6161CF71-85BC-4BDD-93C4-D7634345EB6D}"/>
                </a:ext>
              </a:extLst>
            </p:cNvPr>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5" name="Freeform 177">
              <a:extLst>
                <a:ext uri="{FF2B5EF4-FFF2-40B4-BE49-F238E27FC236}">
                  <a16:creationId xmlns:a16="http://schemas.microsoft.com/office/drawing/2014/main" id="{D7F6636A-C508-48A3-A745-B0506ACF27A9}"/>
                </a:ext>
              </a:extLst>
            </p:cNvPr>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6" name="Freeform 178">
              <a:extLst>
                <a:ext uri="{FF2B5EF4-FFF2-40B4-BE49-F238E27FC236}">
                  <a16:creationId xmlns:a16="http://schemas.microsoft.com/office/drawing/2014/main" id="{E3FAEA37-3019-4992-9F91-2563485E6F5E}"/>
                </a:ext>
              </a:extLst>
            </p:cNvPr>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7" name="Freeform 179">
              <a:extLst>
                <a:ext uri="{FF2B5EF4-FFF2-40B4-BE49-F238E27FC236}">
                  <a16:creationId xmlns:a16="http://schemas.microsoft.com/office/drawing/2014/main" id="{1BB071E4-96CA-408B-B9BD-CCC959CC6387}"/>
                </a:ext>
              </a:extLst>
            </p:cNvPr>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8" name="Freeform 180">
              <a:extLst>
                <a:ext uri="{FF2B5EF4-FFF2-40B4-BE49-F238E27FC236}">
                  <a16:creationId xmlns:a16="http://schemas.microsoft.com/office/drawing/2014/main" id="{EAD2892C-2A17-412B-9CEF-6B6053F30E8B}"/>
                </a:ext>
              </a:extLst>
            </p:cNvPr>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19" name="Freeform 181">
              <a:extLst>
                <a:ext uri="{FF2B5EF4-FFF2-40B4-BE49-F238E27FC236}">
                  <a16:creationId xmlns:a16="http://schemas.microsoft.com/office/drawing/2014/main" id="{390BE612-41F9-4C5A-9F50-85E2030508B6}"/>
                </a:ext>
              </a:extLst>
            </p:cNvPr>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0" name="Freeform 182">
              <a:extLst>
                <a:ext uri="{FF2B5EF4-FFF2-40B4-BE49-F238E27FC236}">
                  <a16:creationId xmlns:a16="http://schemas.microsoft.com/office/drawing/2014/main" id="{53C1CB15-E4C0-4A17-9AB3-AF8ECD1C1D5A}"/>
                </a:ext>
              </a:extLst>
            </p:cNvPr>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1" name="Freeform 183">
              <a:extLst>
                <a:ext uri="{FF2B5EF4-FFF2-40B4-BE49-F238E27FC236}">
                  <a16:creationId xmlns:a16="http://schemas.microsoft.com/office/drawing/2014/main" id="{827EF6B8-055F-4D87-8FF7-38BED3DC1B5A}"/>
                </a:ext>
              </a:extLst>
            </p:cNvPr>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2" name="Freeform 184">
              <a:extLst>
                <a:ext uri="{FF2B5EF4-FFF2-40B4-BE49-F238E27FC236}">
                  <a16:creationId xmlns:a16="http://schemas.microsoft.com/office/drawing/2014/main" id="{22C6A641-6386-4AD4-9D3C-B6F0B0D2A509}"/>
                </a:ext>
              </a:extLst>
            </p:cNvPr>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3" name="Freeform 185">
              <a:extLst>
                <a:ext uri="{FF2B5EF4-FFF2-40B4-BE49-F238E27FC236}">
                  <a16:creationId xmlns:a16="http://schemas.microsoft.com/office/drawing/2014/main" id="{555DF63F-6396-44A8-A685-2A5C6D3818BD}"/>
                </a:ext>
              </a:extLst>
            </p:cNvPr>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4" name="Freeform 186">
              <a:extLst>
                <a:ext uri="{FF2B5EF4-FFF2-40B4-BE49-F238E27FC236}">
                  <a16:creationId xmlns:a16="http://schemas.microsoft.com/office/drawing/2014/main" id="{FB23872D-20CC-4693-99C8-52BA3FA8223C}"/>
                </a:ext>
              </a:extLst>
            </p:cNvPr>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5" name="Freeform 187">
              <a:extLst>
                <a:ext uri="{FF2B5EF4-FFF2-40B4-BE49-F238E27FC236}">
                  <a16:creationId xmlns:a16="http://schemas.microsoft.com/office/drawing/2014/main" id="{98416B46-EB2A-4071-8B69-6C40A8F72E75}"/>
                </a:ext>
              </a:extLst>
            </p:cNvPr>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6" name="Freeform 188">
              <a:extLst>
                <a:ext uri="{FF2B5EF4-FFF2-40B4-BE49-F238E27FC236}">
                  <a16:creationId xmlns:a16="http://schemas.microsoft.com/office/drawing/2014/main" id="{FD8B085C-5816-4BDB-A7A7-F43E0C6367D0}"/>
                </a:ext>
              </a:extLst>
            </p:cNvPr>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7" name="Freeform 189">
              <a:extLst>
                <a:ext uri="{FF2B5EF4-FFF2-40B4-BE49-F238E27FC236}">
                  <a16:creationId xmlns:a16="http://schemas.microsoft.com/office/drawing/2014/main" id="{1E8C580A-FA05-469D-81EA-0786EE787FA5}"/>
                </a:ext>
              </a:extLst>
            </p:cNvPr>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8" name="Freeform 190">
              <a:extLst>
                <a:ext uri="{FF2B5EF4-FFF2-40B4-BE49-F238E27FC236}">
                  <a16:creationId xmlns:a16="http://schemas.microsoft.com/office/drawing/2014/main" id="{7A6A2BC1-EA83-4D8D-9FED-653CEFA5237F}"/>
                </a:ext>
              </a:extLst>
            </p:cNvPr>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29" name="Freeform 191">
              <a:extLst>
                <a:ext uri="{FF2B5EF4-FFF2-40B4-BE49-F238E27FC236}">
                  <a16:creationId xmlns:a16="http://schemas.microsoft.com/office/drawing/2014/main" id="{FD7F0DB6-0B95-44EA-ACEB-367E33B6B985}"/>
                </a:ext>
              </a:extLst>
            </p:cNvPr>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0" name="Freeform 192">
              <a:extLst>
                <a:ext uri="{FF2B5EF4-FFF2-40B4-BE49-F238E27FC236}">
                  <a16:creationId xmlns:a16="http://schemas.microsoft.com/office/drawing/2014/main" id="{395B06A3-BBD5-407A-88B0-0F212B4C1914}"/>
                </a:ext>
              </a:extLst>
            </p:cNvPr>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1" name="Freeform 193">
              <a:extLst>
                <a:ext uri="{FF2B5EF4-FFF2-40B4-BE49-F238E27FC236}">
                  <a16:creationId xmlns:a16="http://schemas.microsoft.com/office/drawing/2014/main" id="{C80BC22C-1390-48BE-AE30-2D2DFE702F7C}"/>
                </a:ext>
              </a:extLst>
            </p:cNvPr>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2" name="Freeform 194">
              <a:extLst>
                <a:ext uri="{FF2B5EF4-FFF2-40B4-BE49-F238E27FC236}">
                  <a16:creationId xmlns:a16="http://schemas.microsoft.com/office/drawing/2014/main" id="{341CDBAC-048F-4EDB-9314-57770EAE693D}"/>
                </a:ext>
              </a:extLst>
            </p:cNvPr>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3" name="Freeform 195">
              <a:extLst>
                <a:ext uri="{FF2B5EF4-FFF2-40B4-BE49-F238E27FC236}">
                  <a16:creationId xmlns:a16="http://schemas.microsoft.com/office/drawing/2014/main" id="{01093BBB-0870-4650-8DF2-9D5B98E8B1DC}"/>
                </a:ext>
              </a:extLst>
            </p:cNvPr>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4" name="Freeform 196">
              <a:extLst>
                <a:ext uri="{FF2B5EF4-FFF2-40B4-BE49-F238E27FC236}">
                  <a16:creationId xmlns:a16="http://schemas.microsoft.com/office/drawing/2014/main" id="{E8D2DB34-8071-4BCC-BD0B-6A25973141B1}"/>
                </a:ext>
              </a:extLst>
            </p:cNvPr>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5" name="Freeform 197">
              <a:extLst>
                <a:ext uri="{FF2B5EF4-FFF2-40B4-BE49-F238E27FC236}">
                  <a16:creationId xmlns:a16="http://schemas.microsoft.com/office/drawing/2014/main" id="{2E1C4066-E170-4AE3-AC0F-2D8BC197E549}"/>
                </a:ext>
              </a:extLst>
            </p:cNvPr>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6" name="Freeform 198">
              <a:extLst>
                <a:ext uri="{FF2B5EF4-FFF2-40B4-BE49-F238E27FC236}">
                  <a16:creationId xmlns:a16="http://schemas.microsoft.com/office/drawing/2014/main" id="{1451108E-1B67-4982-B6EE-7A4A53E23196}"/>
                </a:ext>
              </a:extLst>
            </p:cNvPr>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7" name="Freeform 199">
              <a:extLst>
                <a:ext uri="{FF2B5EF4-FFF2-40B4-BE49-F238E27FC236}">
                  <a16:creationId xmlns:a16="http://schemas.microsoft.com/office/drawing/2014/main" id="{DFF87F2F-041B-4407-9466-AEAC2095FF10}"/>
                </a:ext>
              </a:extLst>
            </p:cNvPr>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8" name="Freeform 200">
              <a:extLst>
                <a:ext uri="{FF2B5EF4-FFF2-40B4-BE49-F238E27FC236}">
                  <a16:creationId xmlns:a16="http://schemas.microsoft.com/office/drawing/2014/main" id="{DA4A6F82-DCAA-42B5-A732-ECF4CFD9A838}"/>
                </a:ext>
              </a:extLst>
            </p:cNvPr>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39" name="Freeform 201">
              <a:extLst>
                <a:ext uri="{FF2B5EF4-FFF2-40B4-BE49-F238E27FC236}">
                  <a16:creationId xmlns:a16="http://schemas.microsoft.com/office/drawing/2014/main" id="{05B446A0-3328-42E1-908B-48DDBCA325A9}"/>
                </a:ext>
              </a:extLst>
            </p:cNvPr>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0" name="Freeform 202">
              <a:extLst>
                <a:ext uri="{FF2B5EF4-FFF2-40B4-BE49-F238E27FC236}">
                  <a16:creationId xmlns:a16="http://schemas.microsoft.com/office/drawing/2014/main" id="{841468F8-6387-4DC4-B0B1-055149E64DA6}"/>
                </a:ext>
              </a:extLst>
            </p:cNvPr>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1" name="Freeform 203">
              <a:extLst>
                <a:ext uri="{FF2B5EF4-FFF2-40B4-BE49-F238E27FC236}">
                  <a16:creationId xmlns:a16="http://schemas.microsoft.com/office/drawing/2014/main" id="{36B6AFF5-1084-4D2B-B161-3DEED7694151}"/>
                </a:ext>
              </a:extLst>
            </p:cNvPr>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2" name="Freeform 204">
              <a:extLst>
                <a:ext uri="{FF2B5EF4-FFF2-40B4-BE49-F238E27FC236}">
                  <a16:creationId xmlns:a16="http://schemas.microsoft.com/office/drawing/2014/main" id="{746698F6-784C-4B5E-A8F2-4FF03CFB81D1}"/>
                </a:ext>
              </a:extLst>
            </p:cNvPr>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3" name="Freeform 206">
              <a:extLst>
                <a:ext uri="{FF2B5EF4-FFF2-40B4-BE49-F238E27FC236}">
                  <a16:creationId xmlns:a16="http://schemas.microsoft.com/office/drawing/2014/main" id="{9A3D409F-B3DB-4A86-B9E3-036BE72080F7}"/>
                </a:ext>
              </a:extLst>
            </p:cNvPr>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4" name="Freeform 207">
              <a:extLst>
                <a:ext uri="{FF2B5EF4-FFF2-40B4-BE49-F238E27FC236}">
                  <a16:creationId xmlns:a16="http://schemas.microsoft.com/office/drawing/2014/main" id="{E82CF8BC-B71E-4D68-8CF1-9E90D0B93E18}"/>
                </a:ext>
              </a:extLst>
            </p:cNvPr>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5" name="Freeform 208">
              <a:extLst>
                <a:ext uri="{FF2B5EF4-FFF2-40B4-BE49-F238E27FC236}">
                  <a16:creationId xmlns:a16="http://schemas.microsoft.com/office/drawing/2014/main" id="{3260E416-DBAC-4C2B-A58B-A98A75A8F266}"/>
                </a:ext>
              </a:extLst>
            </p:cNvPr>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6" name="Freeform 209">
              <a:extLst>
                <a:ext uri="{FF2B5EF4-FFF2-40B4-BE49-F238E27FC236}">
                  <a16:creationId xmlns:a16="http://schemas.microsoft.com/office/drawing/2014/main" id="{27612473-E180-4C47-BCF6-11FD3EFEE52A}"/>
                </a:ext>
              </a:extLst>
            </p:cNvPr>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7" name="Freeform 210">
              <a:extLst>
                <a:ext uri="{FF2B5EF4-FFF2-40B4-BE49-F238E27FC236}">
                  <a16:creationId xmlns:a16="http://schemas.microsoft.com/office/drawing/2014/main" id="{6EBEC29D-BABE-4C12-956E-13058CEC3077}"/>
                </a:ext>
              </a:extLst>
            </p:cNvPr>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8" name="Freeform 211">
              <a:extLst>
                <a:ext uri="{FF2B5EF4-FFF2-40B4-BE49-F238E27FC236}">
                  <a16:creationId xmlns:a16="http://schemas.microsoft.com/office/drawing/2014/main" id="{CB8AB722-C16A-480E-B4F2-DEC66CB925AF}"/>
                </a:ext>
              </a:extLst>
            </p:cNvPr>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sp>
          <p:nvSpPr>
            <p:cNvPr id="49" name="Freeform 212">
              <a:extLst>
                <a:ext uri="{FF2B5EF4-FFF2-40B4-BE49-F238E27FC236}">
                  <a16:creationId xmlns:a16="http://schemas.microsoft.com/office/drawing/2014/main" id="{13751CD7-25A8-489B-B9D7-FCFC9C583430}"/>
                </a:ext>
              </a:extLst>
            </p:cNvPr>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lIns="121920" tIns="60960" rIns="121920" bIns="60960"/>
            <a:lstStyle/>
            <a:p>
              <a:pPr eaLnBrk="1" fontAlgn="auto" hangingPunct="1">
                <a:spcBef>
                  <a:spcPts val="0"/>
                </a:spcBef>
                <a:spcAft>
                  <a:spcPts val="0"/>
                </a:spcAft>
                <a:defRPr/>
              </a:pPr>
              <a:endParaRPr lang="zh-CN" altLang="en-US" dirty="0">
                <a:solidFill>
                  <a:srgbClr val="605448"/>
                </a:solidFill>
                <a:latin typeface="+mn-lt"/>
                <a:ea typeface="+mn-ea"/>
              </a:endParaRPr>
            </a:p>
          </p:txBody>
        </p:sp>
      </p:grpSp>
      <p:sp>
        <p:nvSpPr>
          <p:cNvPr id="50" name="TextBox 55">
            <a:extLst>
              <a:ext uri="{FF2B5EF4-FFF2-40B4-BE49-F238E27FC236}">
                <a16:creationId xmlns:a16="http://schemas.microsoft.com/office/drawing/2014/main" id="{D94131C8-A1BA-4B60-9642-80FBAD9C38ED}"/>
              </a:ext>
            </a:extLst>
          </p:cNvPr>
          <p:cNvSpPr txBox="1"/>
          <p:nvPr userDrawn="1"/>
        </p:nvSpPr>
        <p:spPr>
          <a:xfrm>
            <a:off x="647701" y="338562"/>
            <a:ext cx="1826141" cy="338554"/>
          </a:xfrm>
          <a:prstGeom prst="rect">
            <a:avLst/>
          </a:prstGeom>
          <a:noFill/>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defRPr/>
            </a:pPr>
            <a:r>
              <a:rPr lang="zh-CN" altLang="en-US" sz="1600">
                <a:solidFill>
                  <a:srgbClr val="595959"/>
                </a:solidFill>
                <a:latin typeface="Microsoft YaHei" pitchFamily="34" charset="-122"/>
                <a:ea typeface="Microsoft YaHei" pitchFamily="34" charset="-122"/>
              </a:rPr>
              <a:t>单击此处添加标题</a:t>
            </a:r>
          </a:p>
        </p:txBody>
      </p:sp>
      <p:sp>
        <p:nvSpPr>
          <p:cNvPr id="51" name="日期占位符 1">
            <a:extLst>
              <a:ext uri="{FF2B5EF4-FFF2-40B4-BE49-F238E27FC236}">
                <a16:creationId xmlns:a16="http://schemas.microsoft.com/office/drawing/2014/main" id="{26962FE7-B7C4-4DD5-B52D-CD8124082E2B}"/>
              </a:ext>
            </a:extLst>
          </p:cNvPr>
          <p:cNvSpPr>
            <a:spLocks noGrp="1"/>
          </p:cNvSpPr>
          <p:nvPr>
            <p:ph type="dt" sz="half" idx="10"/>
          </p:nvPr>
        </p:nvSpPr>
        <p:spPr/>
        <p:txBody>
          <a:bodyPr/>
          <a:lstStyle>
            <a:lvl1pPr>
              <a:defRPr/>
            </a:lvl1pPr>
          </a:lstStyle>
          <a:p>
            <a:pPr>
              <a:defRPr/>
            </a:pPr>
            <a:fld id="{B1D8366E-F7FB-44FD-B9D0-20A10DD61511}" type="datetimeFigureOut">
              <a:rPr lang="zh-CN" altLang="en-US"/>
              <a:pPr>
                <a:defRPr/>
              </a:pPr>
              <a:t>2024/9/24</a:t>
            </a:fld>
            <a:endParaRPr lang="zh-CN" altLang="en-US"/>
          </a:p>
        </p:txBody>
      </p:sp>
      <p:sp>
        <p:nvSpPr>
          <p:cNvPr id="52" name="页脚占位符 2">
            <a:extLst>
              <a:ext uri="{FF2B5EF4-FFF2-40B4-BE49-F238E27FC236}">
                <a16:creationId xmlns:a16="http://schemas.microsoft.com/office/drawing/2014/main" id="{36BBACB0-DDCB-4F91-9424-DF4C502C7BD7}"/>
              </a:ext>
            </a:extLst>
          </p:cNvPr>
          <p:cNvSpPr>
            <a:spLocks noGrp="1"/>
          </p:cNvSpPr>
          <p:nvPr>
            <p:ph type="ftr" sz="quarter" idx="11"/>
          </p:nvPr>
        </p:nvSpPr>
        <p:spPr/>
        <p:txBody>
          <a:bodyPr/>
          <a:lstStyle>
            <a:lvl1pPr>
              <a:defRPr/>
            </a:lvl1pPr>
          </a:lstStyle>
          <a:p>
            <a:pPr>
              <a:defRPr/>
            </a:pPr>
            <a:endParaRPr lang="zh-CN" altLang="en-US"/>
          </a:p>
        </p:txBody>
      </p:sp>
      <p:sp>
        <p:nvSpPr>
          <p:cNvPr id="53" name="灯片编号占位符 3">
            <a:extLst>
              <a:ext uri="{FF2B5EF4-FFF2-40B4-BE49-F238E27FC236}">
                <a16:creationId xmlns:a16="http://schemas.microsoft.com/office/drawing/2014/main" id="{4B771DF6-A95A-4DB2-A811-73F8084658CC}"/>
              </a:ext>
            </a:extLst>
          </p:cNvPr>
          <p:cNvSpPr>
            <a:spLocks noGrp="1"/>
          </p:cNvSpPr>
          <p:nvPr>
            <p:ph type="sldNum" sz="quarter" idx="12"/>
          </p:nvPr>
        </p:nvSpPr>
        <p:spPr/>
        <p:txBody>
          <a:bodyPr/>
          <a:lstStyle>
            <a:lvl1pPr>
              <a:defRPr/>
            </a:lvl1pPr>
          </a:lstStyle>
          <a:p>
            <a:fld id="{750CBA52-10E4-449A-A3EA-6F818ED1FB11}" type="slidenum">
              <a:rPr lang="zh-CN" altLang="en-US"/>
              <a:pPr/>
              <a:t>‹#›</a:t>
            </a:fld>
            <a:endParaRPr lang="zh-CN" altLang="en-US"/>
          </a:p>
        </p:txBody>
      </p:sp>
    </p:spTree>
    <p:extLst>
      <p:ext uri="{BB962C8B-B14F-4D97-AF65-F5344CB8AC3E}">
        <p14:creationId xmlns:p14="http://schemas.microsoft.com/office/powerpoint/2010/main" val="902823809"/>
      </p:ext>
    </p:extLst>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6776D35-69DE-4803-85ED-465A4DD5E065}" type="datetimeFigureOut">
              <a:rPr lang="zh-TW" altLang="en-US" smtClean="0"/>
              <a:t>2024/9/24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C922BD5-6704-40F7-9483-D05CE11AF1E7}" type="slidenum">
              <a:rPr lang="zh-TW" altLang="en-US" smtClean="0"/>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3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290742EE-03B5-4148-B6D9-943B94E958C2}" type="datetimeFigureOut">
              <a:rPr lang="zh-TW" altLang="en-US"/>
              <a:pPr>
                <a:defRPr/>
              </a:pPr>
              <a:t>2024/9/24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C0292EEC-79FA-4124-A074-3EF476AC1649}" type="slidenum">
              <a:rPr lang="zh-TW" altLang="en-US"/>
              <a:pPr>
                <a:defRPr/>
              </a:pPr>
              <a:t>‹#›</a:t>
            </a:fld>
            <a:endParaRPr lang="zh-TW" altLang="en-US"/>
          </a:p>
        </p:txBody>
      </p:sp>
      <p:pic>
        <p:nvPicPr>
          <p:cNvPr id="3" name="圖片 2">
            <a:extLst>
              <a:ext uri="{FF2B5EF4-FFF2-40B4-BE49-F238E27FC236}">
                <a16:creationId xmlns:a16="http://schemas.microsoft.com/office/drawing/2014/main" id="{D31FF20B-22F6-495D-9A09-23D2A520141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76" r:id="rId1"/>
    <p:sldLayoutId id="2147483881" r:id="rId2"/>
    <p:sldLayoutId id="2147483871" r:id="rId3"/>
    <p:sldLayoutId id="2147483880" r:id="rId4"/>
    <p:sldLayoutId id="2147483873" r:id="rId5"/>
    <p:sldLayoutId id="2147483874" r:id="rId6"/>
    <p:sldLayoutId id="2147483883" r:id="rId7"/>
    <p:sldLayoutId id="2147483888" r:id="rId8"/>
    <p:sldLayoutId id="2147483890" r:id="rId9"/>
    <p:sldLayoutId id="2147483891" r:id="rId10"/>
  </p:sldLayoutIdLst>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微軟正黑體" pitchFamily="34" charset="-120"/>
          <a:ea typeface="微軟正黑體" pitchFamily="34" charset="-120"/>
        </a:defRPr>
      </a:lvl6pPr>
      <a:lvl7pPr marL="914400" algn="ctr" rtl="0" fontAlgn="base">
        <a:spcBef>
          <a:spcPct val="0"/>
        </a:spcBef>
        <a:spcAft>
          <a:spcPct val="0"/>
        </a:spcAft>
        <a:defRPr sz="4400">
          <a:solidFill>
            <a:schemeClr val="tx1"/>
          </a:solidFill>
          <a:latin typeface="微軟正黑體" pitchFamily="34" charset="-120"/>
          <a:ea typeface="微軟正黑體" pitchFamily="34" charset="-120"/>
        </a:defRPr>
      </a:lvl7pPr>
      <a:lvl8pPr marL="1371600" algn="ctr" rtl="0" fontAlgn="base">
        <a:spcBef>
          <a:spcPct val="0"/>
        </a:spcBef>
        <a:spcAft>
          <a:spcPct val="0"/>
        </a:spcAft>
        <a:defRPr sz="4400">
          <a:solidFill>
            <a:schemeClr val="tx1"/>
          </a:solidFill>
          <a:latin typeface="微軟正黑體" pitchFamily="34" charset="-120"/>
          <a:ea typeface="微軟正黑體" pitchFamily="34" charset="-120"/>
        </a:defRPr>
      </a:lvl8pPr>
      <a:lvl9pPr marL="1828800" algn="ctr" rtl="0" fontAlgn="base">
        <a:spcBef>
          <a:spcPct val="0"/>
        </a:spcBef>
        <a:spcAft>
          <a:spcPct val="0"/>
        </a:spcAft>
        <a:defRPr sz="4400">
          <a:solidFill>
            <a:schemeClr val="tx1"/>
          </a:solidFill>
          <a:latin typeface="微軟正黑體" pitchFamily="34" charset="-12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微軟正黑體" pitchFamily="34" charset="-12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微軟正黑體" pitchFamily="34" charset="-12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微軟正黑體" pitchFamily="34" charset="-12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微軟正黑體" pitchFamily="34" charset="-12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微軟正黑體"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5BD7CEE5-68E9-4553-A16C-6F26E6AA9E7B}"/>
              </a:ext>
            </a:extLst>
          </p:cNvPr>
          <p:cNvSpPr txBox="1">
            <a:spLocks/>
          </p:cNvSpPr>
          <p:nvPr/>
        </p:nvSpPr>
        <p:spPr bwMode="auto">
          <a:xfrm>
            <a:off x="251619" y="1745239"/>
            <a:ext cx="8640762" cy="13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微軟正黑體" pitchFamily="34" charset="-120"/>
                <a:ea typeface="微軟正黑體" pitchFamily="34" charset="-120"/>
              </a:defRPr>
            </a:lvl6pPr>
            <a:lvl7pPr marL="914400" algn="ctr" rtl="0" fontAlgn="base">
              <a:spcBef>
                <a:spcPct val="0"/>
              </a:spcBef>
              <a:spcAft>
                <a:spcPct val="0"/>
              </a:spcAft>
              <a:defRPr sz="4400">
                <a:solidFill>
                  <a:schemeClr val="tx1"/>
                </a:solidFill>
                <a:latin typeface="微軟正黑體" pitchFamily="34" charset="-120"/>
                <a:ea typeface="微軟正黑體" pitchFamily="34" charset="-120"/>
              </a:defRPr>
            </a:lvl7pPr>
            <a:lvl8pPr marL="1371600" algn="ctr" rtl="0" fontAlgn="base">
              <a:spcBef>
                <a:spcPct val="0"/>
              </a:spcBef>
              <a:spcAft>
                <a:spcPct val="0"/>
              </a:spcAft>
              <a:defRPr sz="4400">
                <a:solidFill>
                  <a:schemeClr val="tx1"/>
                </a:solidFill>
                <a:latin typeface="微軟正黑體" pitchFamily="34" charset="-120"/>
                <a:ea typeface="微軟正黑體" pitchFamily="34" charset="-120"/>
              </a:defRPr>
            </a:lvl8pPr>
            <a:lvl9pPr marL="1828800" algn="ctr" rtl="0" fontAlgn="base">
              <a:spcBef>
                <a:spcPct val="0"/>
              </a:spcBef>
              <a:spcAft>
                <a:spcPct val="0"/>
              </a:spcAft>
              <a:defRPr sz="4400">
                <a:solidFill>
                  <a:schemeClr val="tx1"/>
                </a:solidFill>
                <a:latin typeface="微軟正黑體" pitchFamily="34" charset="-120"/>
                <a:ea typeface="微軟正黑體" pitchFamily="34" charset="-120"/>
              </a:defRPr>
            </a:lvl9pPr>
          </a:lstStyle>
          <a:p>
            <a:pPr eaLnBrk="1" hangingPunct="1"/>
            <a:r>
              <a:rPr lang="en-US" altLang="zh-TW" sz="5400" b="1" dirty="0">
                <a:solidFill>
                  <a:schemeClr val="accent6">
                    <a:lumMod val="75000"/>
                  </a:schemeClr>
                </a:solidFill>
                <a:effectLst>
                  <a:outerShdw blurRad="38100" dist="38100" dir="2700000" algn="tl">
                    <a:srgbClr val="000000">
                      <a:alpha val="43137"/>
                    </a:srgbClr>
                  </a:outerShdw>
                </a:effectLst>
                <a:latin typeface="王漢宗顏楷體繁" panose="02000500000000000000" pitchFamily="2" charset="-120"/>
                <a:ea typeface="王漢宗顏楷體繁" panose="02000500000000000000" pitchFamily="2" charset="-120"/>
              </a:rPr>
              <a:t>12</a:t>
            </a:r>
            <a:r>
              <a:rPr lang="zh-TW" altLang="en-US" sz="5400" b="1" dirty="0">
                <a:solidFill>
                  <a:schemeClr val="accent6">
                    <a:lumMod val="75000"/>
                  </a:schemeClr>
                </a:solidFill>
                <a:effectLst>
                  <a:outerShdw blurRad="38100" dist="38100" dir="2700000" algn="tl">
                    <a:srgbClr val="000000">
                      <a:alpha val="43137"/>
                    </a:srgbClr>
                  </a:outerShdw>
                </a:effectLst>
                <a:latin typeface="王漢宗顏楷體繁" panose="02000500000000000000" pitchFamily="2" charset="-120"/>
                <a:ea typeface="王漢宗顏楷體繁" panose="02000500000000000000" pitchFamily="2" charset="-120"/>
              </a:rPr>
              <a:t>年國教家長宣導說明會</a:t>
            </a:r>
            <a:endParaRPr kumimoji="0" lang="zh-TW" altLang="en-US" sz="5400" b="1" dirty="0">
              <a:solidFill>
                <a:schemeClr val="accent6">
                  <a:lumMod val="75000"/>
                </a:schemeClr>
              </a:solidFill>
              <a:effectLst>
                <a:outerShdw blurRad="38100" dist="38100" dir="2700000" algn="tl">
                  <a:srgbClr val="000000">
                    <a:alpha val="43137"/>
                  </a:srgbClr>
                </a:outerShdw>
              </a:effectLst>
            </a:endParaRPr>
          </a:p>
        </p:txBody>
      </p:sp>
      <p:sp>
        <p:nvSpPr>
          <p:cNvPr id="3" name="標題 1">
            <a:extLst>
              <a:ext uri="{FF2B5EF4-FFF2-40B4-BE49-F238E27FC236}">
                <a16:creationId xmlns:a16="http://schemas.microsoft.com/office/drawing/2014/main" id="{4B0E5A2F-3611-4AE8-941A-C2C27CE6B42A}"/>
              </a:ext>
            </a:extLst>
          </p:cNvPr>
          <p:cNvSpPr txBox="1">
            <a:spLocks/>
          </p:cNvSpPr>
          <p:nvPr/>
        </p:nvSpPr>
        <p:spPr bwMode="auto">
          <a:xfrm>
            <a:off x="360139" y="4107815"/>
            <a:ext cx="86407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微軟正黑體" pitchFamily="34" charset="-120"/>
                <a:ea typeface="微軟正黑體" pitchFamily="34" charset="-120"/>
              </a:defRPr>
            </a:lvl6pPr>
            <a:lvl7pPr marL="914400" algn="ctr" rtl="0" fontAlgn="base">
              <a:spcBef>
                <a:spcPct val="0"/>
              </a:spcBef>
              <a:spcAft>
                <a:spcPct val="0"/>
              </a:spcAft>
              <a:defRPr sz="4400">
                <a:solidFill>
                  <a:schemeClr val="tx1"/>
                </a:solidFill>
                <a:latin typeface="微軟正黑體" pitchFamily="34" charset="-120"/>
                <a:ea typeface="微軟正黑體" pitchFamily="34" charset="-120"/>
              </a:defRPr>
            </a:lvl7pPr>
            <a:lvl8pPr marL="1371600" algn="ctr" rtl="0" fontAlgn="base">
              <a:spcBef>
                <a:spcPct val="0"/>
              </a:spcBef>
              <a:spcAft>
                <a:spcPct val="0"/>
              </a:spcAft>
              <a:defRPr sz="4400">
                <a:solidFill>
                  <a:schemeClr val="tx1"/>
                </a:solidFill>
                <a:latin typeface="微軟正黑體" pitchFamily="34" charset="-120"/>
                <a:ea typeface="微軟正黑體" pitchFamily="34" charset="-120"/>
              </a:defRPr>
            </a:lvl8pPr>
            <a:lvl9pPr marL="1828800" algn="ctr" rtl="0" fontAlgn="base">
              <a:spcBef>
                <a:spcPct val="0"/>
              </a:spcBef>
              <a:spcAft>
                <a:spcPct val="0"/>
              </a:spcAft>
              <a:defRPr sz="4400">
                <a:solidFill>
                  <a:schemeClr val="tx1"/>
                </a:solidFill>
                <a:latin typeface="微軟正黑體" pitchFamily="34" charset="-120"/>
                <a:ea typeface="微軟正黑體" pitchFamily="34" charset="-120"/>
              </a:defRPr>
            </a:lvl9pPr>
          </a:lstStyle>
          <a:p>
            <a:pPr eaLnBrk="1" hangingPunct="1"/>
            <a:br>
              <a:rPr kumimoji="0" lang="en-US" altLang="zh-TW" sz="4000" b="1" dirty="0"/>
            </a:br>
            <a:r>
              <a:rPr kumimoji="0" lang="zh-TW" altLang="en-US" sz="4000" b="1" dirty="0">
                <a:solidFill>
                  <a:srgbClr val="0070C0"/>
                </a:solidFill>
              </a:rPr>
              <a:t>註冊組報告</a:t>
            </a:r>
            <a:r>
              <a:rPr kumimoji="0" lang="en-US" altLang="zh-TW" sz="4000" b="1" dirty="0">
                <a:solidFill>
                  <a:srgbClr val="0070C0"/>
                </a:solidFill>
              </a:rPr>
              <a:t>1130921</a:t>
            </a:r>
          </a:p>
        </p:txBody>
      </p:sp>
      <p:sp>
        <p:nvSpPr>
          <p:cNvPr id="4" name="標題 1">
            <a:extLst>
              <a:ext uri="{FF2B5EF4-FFF2-40B4-BE49-F238E27FC236}">
                <a16:creationId xmlns:a16="http://schemas.microsoft.com/office/drawing/2014/main" id="{7BF657F2-F44C-448F-9862-DB6D7CAF4C86}"/>
              </a:ext>
            </a:extLst>
          </p:cNvPr>
          <p:cNvSpPr txBox="1">
            <a:spLocks/>
          </p:cNvSpPr>
          <p:nvPr/>
        </p:nvSpPr>
        <p:spPr bwMode="auto">
          <a:xfrm>
            <a:off x="380305" y="2839144"/>
            <a:ext cx="86407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微軟正黑體" pitchFamily="34" charset="-120"/>
                <a:ea typeface="微軟正黑體" pitchFamily="34" charset="-120"/>
              </a:defRPr>
            </a:lvl6pPr>
            <a:lvl7pPr marL="914400" algn="ctr" rtl="0" fontAlgn="base">
              <a:spcBef>
                <a:spcPct val="0"/>
              </a:spcBef>
              <a:spcAft>
                <a:spcPct val="0"/>
              </a:spcAft>
              <a:defRPr sz="4400">
                <a:solidFill>
                  <a:schemeClr val="tx1"/>
                </a:solidFill>
                <a:latin typeface="微軟正黑體" pitchFamily="34" charset="-120"/>
                <a:ea typeface="微軟正黑體" pitchFamily="34" charset="-120"/>
              </a:defRPr>
            </a:lvl7pPr>
            <a:lvl8pPr marL="1371600" algn="ctr" rtl="0" fontAlgn="base">
              <a:spcBef>
                <a:spcPct val="0"/>
              </a:spcBef>
              <a:spcAft>
                <a:spcPct val="0"/>
              </a:spcAft>
              <a:defRPr sz="4400">
                <a:solidFill>
                  <a:schemeClr val="tx1"/>
                </a:solidFill>
                <a:latin typeface="微軟正黑體" pitchFamily="34" charset="-120"/>
                <a:ea typeface="微軟正黑體" pitchFamily="34" charset="-120"/>
              </a:defRPr>
            </a:lvl8pPr>
            <a:lvl9pPr marL="1828800" algn="ctr" rtl="0" fontAlgn="base">
              <a:spcBef>
                <a:spcPct val="0"/>
              </a:spcBef>
              <a:spcAft>
                <a:spcPct val="0"/>
              </a:spcAft>
              <a:defRPr sz="4400">
                <a:solidFill>
                  <a:schemeClr val="tx1"/>
                </a:solidFill>
                <a:latin typeface="微軟正黑體" pitchFamily="34" charset="-120"/>
                <a:ea typeface="微軟正黑體" pitchFamily="34" charset="-120"/>
              </a:defRPr>
            </a:lvl9pPr>
          </a:lstStyle>
          <a:p>
            <a:pPr eaLnBrk="1" hangingPunct="1"/>
            <a:r>
              <a:rPr kumimoji="0" lang="zh-TW" altLang="en-US" b="1" dirty="0">
                <a:solidFill>
                  <a:srgbClr val="0070C0"/>
                </a:solidFill>
              </a:rPr>
              <a:t>本校適性入學宣導管道</a:t>
            </a:r>
          </a:p>
        </p:txBody>
      </p:sp>
      <p:cxnSp>
        <p:nvCxnSpPr>
          <p:cNvPr id="5" name="直線接點 4">
            <a:extLst>
              <a:ext uri="{FF2B5EF4-FFF2-40B4-BE49-F238E27FC236}">
                <a16:creationId xmlns:a16="http://schemas.microsoft.com/office/drawing/2014/main" id="{17FBBA86-7DA1-4E37-90B6-8DD1E1BF2C20}"/>
              </a:ext>
            </a:extLst>
          </p:cNvPr>
          <p:cNvCxnSpPr/>
          <p:nvPr/>
        </p:nvCxnSpPr>
        <p:spPr>
          <a:xfrm>
            <a:off x="0" y="3100586"/>
            <a:ext cx="936104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4895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6" name="Rectangle 28"/>
          <p:cNvSpPr>
            <a:spLocks noChangeArrowheads="1"/>
          </p:cNvSpPr>
          <p:nvPr/>
        </p:nvSpPr>
        <p:spPr bwMode="auto">
          <a:xfrm>
            <a:off x="296378" y="1972245"/>
            <a:ext cx="3719613" cy="6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pPr>
            <a:r>
              <a:rPr kumimoji="0" lang="zh-TW" altLang="en-US" sz="1650" b="1" dirty="0">
                <a:solidFill>
                  <a:srgbClr val="FF0066"/>
                </a:solidFill>
                <a:latin typeface="微軟正黑體" panose="020B0604030504040204" pitchFamily="34" charset="-120"/>
                <a:ea typeface="微軟正黑體" panose="020B0604030504040204" pitchFamily="34" charset="-120"/>
                <a:sym typeface="Microsoft YaHei" pitchFamily="34" charset="-122"/>
              </a:rPr>
              <a:t>促進區域教育機會均等，鼓勵就近入學，照顧弱勢學生就學權益</a:t>
            </a:r>
            <a:endParaRPr kumimoji="0" lang="zh-CN" altLang="en-US" sz="1650" b="1" dirty="0">
              <a:solidFill>
                <a:srgbClr val="FF0066"/>
              </a:solidFill>
              <a:latin typeface="微軟正黑體" panose="020B0604030504040204" pitchFamily="34" charset="-120"/>
              <a:ea typeface="微軟正黑體" panose="020B0604030504040204" pitchFamily="34" charset="-120"/>
            </a:endParaRPr>
          </a:p>
        </p:txBody>
      </p:sp>
      <p:grpSp>
        <p:nvGrpSpPr>
          <p:cNvPr id="42" name="Group 3">
            <a:extLst>
              <a:ext uri="{FF2B5EF4-FFF2-40B4-BE49-F238E27FC236}">
                <a16:creationId xmlns:a16="http://schemas.microsoft.com/office/drawing/2014/main" id="{22AFCB0C-8F2F-4280-9102-58731C53151A}"/>
              </a:ext>
            </a:extLst>
          </p:cNvPr>
          <p:cNvGrpSpPr>
            <a:grpSpLocks/>
          </p:cNvGrpSpPr>
          <p:nvPr/>
        </p:nvGrpSpPr>
        <p:grpSpPr bwMode="auto">
          <a:xfrm>
            <a:off x="2457502" y="2753912"/>
            <a:ext cx="1846660" cy="1670757"/>
            <a:chOff x="22401" y="-350007"/>
            <a:chExt cx="1935848" cy="1751988"/>
          </a:xfrm>
        </p:grpSpPr>
        <p:grpSp>
          <p:nvGrpSpPr>
            <p:cNvPr id="43" name="Group 4">
              <a:extLst>
                <a:ext uri="{FF2B5EF4-FFF2-40B4-BE49-F238E27FC236}">
                  <a16:creationId xmlns:a16="http://schemas.microsoft.com/office/drawing/2014/main" id="{E1F3C2AE-F367-4BA5-B408-41C91E22B4AB}"/>
                </a:ext>
              </a:extLst>
            </p:cNvPr>
            <p:cNvGrpSpPr>
              <a:grpSpLocks/>
            </p:cNvGrpSpPr>
            <p:nvPr/>
          </p:nvGrpSpPr>
          <p:grpSpPr bwMode="auto">
            <a:xfrm>
              <a:off x="138428" y="-350007"/>
              <a:ext cx="1703796" cy="1751988"/>
              <a:chOff x="59" y="-360"/>
              <a:chExt cx="1750" cy="1802"/>
            </a:xfrm>
          </p:grpSpPr>
          <p:sp>
            <p:nvSpPr>
              <p:cNvPr id="45" name="Oval 7">
                <a:extLst>
                  <a:ext uri="{FF2B5EF4-FFF2-40B4-BE49-F238E27FC236}">
                    <a16:creationId xmlns:a16="http://schemas.microsoft.com/office/drawing/2014/main" id="{B24F37B3-941F-45F6-ABCB-4D01BBA81704}"/>
                  </a:ext>
                </a:extLst>
              </p:cNvPr>
              <p:cNvSpPr>
                <a:spLocks noChangeArrowheads="1"/>
              </p:cNvSpPr>
              <p:nvPr/>
            </p:nvSpPr>
            <p:spPr bwMode="auto">
              <a:xfrm>
                <a:off x="59" y="-360"/>
                <a:ext cx="1750" cy="1802"/>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dirty="0">
                  <a:solidFill>
                    <a:srgbClr val="0070C0"/>
                  </a:solidFill>
                  <a:latin typeface="Microsoft YaHei" pitchFamily="34" charset="-122"/>
                  <a:ea typeface="Microsoft YaHei" pitchFamily="34" charset="-122"/>
                  <a:sym typeface="Microsoft YaHei" pitchFamily="34" charset="-122"/>
                </a:endParaRPr>
              </a:p>
            </p:txBody>
          </p:sp>
          <p:sp>
            <p:nvSpPr>
              <p:cNvPr id="46" name="Oval 8">
                <a:extLst>
                  <a:ext uri="{FF2B5EF4-FFF2-40B4-BE49-F238E27FC236}">
                    <a16:creationId xmlns:a16="http://schemas.microsoft.com/office/drawing/2014/main" id="{AC9496F7-C8F7-490E-BFF5-1C45CD2976F8}"/>
                  </a:ext>
                </a:extLst>
              </p:cNvPr>
              <p:cNvSpPr>
                <a:spLocks noChangeArrowheads="1"/>
              </p:cNvSpPr>
              <p:nvPr/>
            </p:nvSpPr>
            <p:spPr bwMode="auto">
              <a:xfrm>
                <a:off x="144" y="-247"/>
                <a:ext cx="1556" cy="1556"/>
              </a:xfrm>
              <a:prstGeom prst="ellipse">
                <a:avLst/>
              </a:prstGeom>
              <a:solidFill>
                <a:srgbClr val="EA718A"/>
              </a:solidFill>
              <a:ln w="38100">
                <a:solidFill>
                  <a:srgbClr val="FFFFFF"/>
                </a:solidFill>
                <a:round/>
                <a:headEnd/>
                <a:tailEnd/>
              </a:ln>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grpSp>
        <p:sp>
          <p:nvSpPr>
            <p:cNvPr id="44" name="Text Box 9">
              <a:extLst>
                <a:ext uri="{FF2B5EF4-FFF2-40B4-BE49-F238E27FC236}">
                  <a16:creationId xmlns:a16="http://schemas.microsoft.com/office/drawing/2014/main" id="{54077B67-0D68-4E59-A25C-9442A3E05258}"/>
                </a:ext>
              </a:extLst>
            </p:cNvPr>
            <p:cNvSpPr>
              <a:spLocks noChangeArrowheads="1"/>
            </p:cNvSpPr>
            <p:nvPr/>
          </p:nvSpPr>
          <p:spPr bwMode="auto">
            <a:xfrm>
              <a:off x="22401" y="13137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參加</a:t>
              </a:r>
              <a:br>
                <a:rPr kumimoji="0" lang="en-US" altLang="zh-TW" sz="2100" b="1" dirty="0">
                  <a:latin typeface="Microsoft YaHei" pitchFamily="34" charset="-122"/>
                  <a:ea typeface="Microsoft YaHei" pitchFamily="34" charset="-122"/>
                  <a:sym typeface="Microsoft YaHei" pitchFamily="34" charset="-122"/>
                </a:rPr>
              </a:br>
              <a:r>
                <a:rPr kumimoji="0" lang="zh-TW" altLang="en-US" sz="2100" b="1" dirty="0">
                  <a:latin typeface="Microsoft YaHei" pitchFamily="34" charset="-122"/>
                  <a:ea typeface="Microsoft YaHei" pitchFamily="34" charset="-122"/>
                  <a:sym typeface="Microsoft YaHei" pitchFamily="34" charset="-122"/>
                </a:rPr>
                <a:t>教育會考</a:t>
              </a:r>
              <a:endParaRPr kumimoji="0" lang="en-US" altLang="zh-TW" sz="2100" b="1" dirty="0">
                <a:latin typeface="Microsoft YaHei" pitchFamily="34" charset="-122"/>
                <a:ea typeface="Microsoft YaHei" pitchFamily="34" charset="-122"/>
                <a:sym typeface="Microsoft YaHei" pitchFamily="34" charset="-122"/>
              </a:endParaRPr>
            </a:p>
          </p:txBody>
        </p:sp>
      </p:grpSp>
      <p:grpSp>
        <p:nvGrpSpPr>
          <p:cNvPr id="47" name="Group 8">
            <a:extLst>
              <a:ext uri="{FF2B5EF4-FFF2-40B4-BE49-F238E27FC236}">
                <a16:creationId xmlns:a16="http://schemas.microsoft.com/office/drawing/2014/main" id="{5023E27E-C96C-4BE2-B7FC-23D1A741C2C1}"/>
              </a:ext>
            </a:extLst>
          </p:cNvPr>
          <p:cNvGrpSpPr>
            <a:grpSpLocks/>
          </p:cNvGrpSpPr>
          <p:nvPr/>
        </p:nvGrpSpPr>
        <p:grpSpPr bwMode="auto">
          <a:xfrm>
            <a:off x="4779761" y="2753912"/>
            <a:ext cx="1846659" cy="1670447"/>
            <a:chOff x="18150" y="0"/>
            <a:chExt cx="1935848" cy="1751017"/>
          </a:xfrm>
        </p:grpSpPr>
        <p:grpSp>
          <p:nvGrpSpPr>
            <p:cNvPr id="48" name="Group 9">
              <a:extLst>
                <a:ext uri="{FF2B5EF4-FFF2-40B4-BE49-F238E27FC236}">
                  <a16:creationId xmlns:a16="http://schemas.microsoft.com/office/drawing/2014/main" id="{0FF9318E-8CF2-45D7-A364-BB84901DC854}"/>
                </a:ext>
              </a:extLst>
            </p:cNvPr>
            <p:cNvGrpSpPr>
              <a:grpSpLocks/>
            </p:cNvGrpSpPr>
            <p:nvPr/>
          </p:nvGrpSpPr>
          <p:grpSpPr bwMode="auto">
            <a:xfrm>
              <a:off x="80986" y="0"/>
              <a:ext cx="1753450" cy="1751017"/>
              <a:chOff x="0" y="0"/>
              <a:chExt cx="1801" cy="1801"/>
            </a:xfrm>
          </p:grpSpPr>
          <p:sp>
            <p:nvSpPr>
              <p:cNvPr id="50" name="Oval 7">
                <a:extLst>
                  <a:ext uri="{FF2B5EF4-FFF2-40B4-BE49-F238E27FC236}">
                    <a16:creationId xmlns:a16="http://schemas.microsoft.com/office/drawing/2014/main" id="{879F054F-2A8E-41DB-9281-4FE3F27EC33B}"/>
                  </a:ext>
                </a:extLst>
              </p:cNvPr>
              <p:cNvSpPr>
                <a:spLocks noChangeArrowheads="1"/>
              </p:cNvSpPr>
              <p:nvPr/>
            </p:nvSpPr>
            <p:spPr bwMode="auto">
              <a:xfrm>
                <a:off x="0" y="0"/>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sp>
            <p:nvSpPr>
              <p:cNvPr id="51" name="Oval 8">
                <a:extLst>
                  <a:ext uri="{FF2B5EF4-FFF2-40B4-BE49-F238E27FC236}">
                    <a16:creationId xmlns:a16="http://schemas.microsoft.com/office/drawing/2014/main" id="{0A5A643C-986E-47A9-95C0-E6B557F6667F}"/>
                  </a:ext>
                </a:extLst>
              </p:cNvPr>
              <p:cNvSpPr>
                <a:spLocks noChangeArrowheads="1"/>
              </p:cNvSpPr>
              <p:nvPr/>
            </p:nvSpPr>
            <p:spPr bwMode="auto">
              <a:xfrm>
                <a:off x="122" y="122"/>
                <a:ext cx="1556" cy="1556"/>
              </a:xfrm>
              <a:prstGeom prst="ellipse">
                <a:avLst/>
              </a:prstGeom>
              <a:solidFill>
                <a:srgbClr val="0070C0"/>
              </a:solidFill>
              <a:ln w="38100">
                <a:solidFill>
                  <a:srgbClr val="FFFFFF"/>
                </a:solidFill>
                <a:round/>
                <a:headEnd/>
                <a:tailEnd/>
              </a:ln>
            </p:spPr>
            <p:txBody>
              <a:bodyPr/>
              <a:lstStyle/>
              <a:p>
                <a:pPr eaLnBrk="1" hangingPunct="1"/>
                <a:endParaRPr kumimoji="0" lang="zh-CN" altLang="en-US" sz="1500" dirty="0">
                  <a:solidFill>
                    <a:srgbClr val="0070C0"/>
                  </a:solidFill>
                  <a:latin typeface="Microsoft YaHei" pitchFamily="34" charset="-122"/>
                  <a:ea typeface="Microsoft YaHei" pitchFamily="34" charset="-122"/>
                  <a:sym typeface="Microsoft YaHei" pitchFamily="34" charset="-122"/>
                </a:endParaRPr>
              </a:p>
            </p:txBody>
          </p:sp>
        </p:grpSp>
        <p:sp>
          <p:nvSpPr>
            <p:cNvPr id="49" name="Text Box 9">
              <a:extLst>
                <a:ext uri="{FF2B5EF4-FFF2-40B4-BE49-F238E27FC236}">
                  <a16:creationId xmlns:a16="http://schemas.microsoft.com/office/drawing/2014/main" id="{98D281DF-A2EB-408B-82C6-3ED2295AA64F}"/>
                </a:ext>
              </a:extLst>
            </p:cNvPr>
            <p:cNvSpPr>
              <a:spLocks noChangeArrowheads="1"/>
            </p:cNvSpPr>
            <p:nvPr/>
          </p:nvSpPr>
          <p:spPr bwMode="auto">
            <a:xfrm>
              <a:off x="18150" y="481206"/>
              <a:ext cx="1935848" cy="64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進行</a:t>
              </a:r>
              <a:br>
                <a:rPr kumimoji="0" lang="en-US" altLang="zh-TW" sz="2100" b="1" dirty="0">
                  <a:latin typeface="Microsoft YaHei" pitchFamily="34" charset="-122"/>
                  <a:ea typeface="Microsoft YaHei" pitchFamily="34" charset="-122"/>
                  <a:sym typeface="Microsoft YaHei" pitchFamily="34" charset="-122"/>
                </a:rPr>
              </a:br>
              <a:r>
                <a:rPr kumimoji="0" lang="zh-TW" altLang="en-US" sz="2100" b="1" dirty="0">
                  <a:latin typeface="Microsoft YaHei" pitchFamily="34" charset="-122"/>
                  <a:ea typeface="Microsoft YaHei" pitchFamily="34" charset="-122"/>
                  <a:sym typeface="Microsoft YaHei" pitchFamily="34" charset="-122"/>
                </a:rPr>
                <a:t>優免作業</a:t>
              </a:r>
              <a:endParaRPr kumimoji="0" lang="en-US" altLang="zh-TW" sz="2100" b="1" dirty="0">
                <a:latin typeface="Microsoft YaHei" pitchFamily="34" charset="-122"/>
                <a:ea typeface="Microsoft YaHei" pitchFamily="34" charset="-122"/>
                <a:sym typeface="Microsoft YaHei" pitchFamily="34" charset="-122"/>
              </a:endParaRPr>
            </a:p>
          </p:txBody>
        </p:sp>
      </p:grpSp>
      <p:grpSp>
        <p:nvGrpSpPr>
          <p:cNvPr id="52" name="Group 13">
            <a:extLst>
              <a:ext uri="{FF2B5EF4-FFF2-40B4-BE49-F238E27FC236}">
                <a16:creationId xmlns:a16="http://schemas.microsoft.com/office/drawing/2014/main" id="{DC360494-85D5-4669-ADB7-20FE793F7DA3}"/>
              </a:ext>
            </a:extLst>
          </p:cNvPr>
          <p:cNvGrpSpPr>
            <a:grpSpLocks/>
          </p:cNvGrpSpPr>
          <p:nvPr/>
        </p:nvGrpSpPr>
        <p:grpSpPr bwMode="auto">
          <a:xfrm>
            <a:off x="7048012" y="2753912"/>
            <a:ext cx="1846660" cy="1670447"/>
            <a:chOff x="-10701" y="0"/>
            <a:chExt cx="1935848" cy="1751017"/>
          </a:xfrm>
        </p:grpSpPr>
        <p:grpSp>
          <p:nvGrpSpPr>
            <p:cNvPr id="53" name="Group 14">
              <a:extLst>
                <a:ext uri="{FF2B5EF4-FFF2-40B4-BE49-F238E27FC236}">
                  <a16:creationId xmlns:a16="http://schemas.microsoft.com/office/drawing/2014/main" id="{27DB1832-C36A-4686-A5F1-D3A7017C38D4}"/>
                </a:ext>
              </a:extLst>
            </p:cNvPr>
            <p:cNvGrpSpPr>
              <a:grpSpLocks/>
            </p:cNvGrpSpPr>
            <p:nvPr/>
          </p:nvGrpSpPr>
          <p:grpSpPr bwMode="auto">
            <a:xfrm>
              <a:off x="80986" y="0"/>
              <a:ext cx="1753450" cy="1751017"/>
              <a:chOff x="0" y="0"/>
              <a:chExt cx="1801" cy="1801"/>
            </a:xfrm>
          </p:grpSpPr>
          <p:sp>
            <p:nvSpPr>
              <p:cNvPr id="55" name="Oval 7">
                <a:extLst>
                  <a:ext uri="{FF2B5EF4-FFF2-40B4-BE49-F238E27FC236}">
                    <a16:creationId xmlns:a16="http://schemas.microsoft.com/office/drawing/2014/main" id="{BAD27102-40F1-44DC-BEB2-0EF1386B689C}"/>
                  </a:ext>
                </a:extLst>
              </p:cNvPr>
              <p:cNvSpPr>
                <a:spLocks noChangeArrowheads="1"/>
              </p:cNvSpPr>
              <p:nvPr/>
            </p:nvSpPr>
            <p:spPr bwMode="auto">
              <a:xfrm>
                <a:off x="0" y="0"/>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sp>
            <p:nvSpPr>
              <p:cNvPr id="56" name="Oval 8">
                <a:extLst>
                  <a:ext uri="{FF2B5EF4-FFF2-40B4-BE49-F238E27FC236}">
                    <a16:creationId xmlns:a16="http://schemas.microsoft.com/office/drawing/2014/main" id="{537EF703-2E1D-4969-ABD3-59F9E45FDC4F}"/>
                  </a:ext>
                </a:extLst>
              </p:cNvPr>
              <p:cNvSpPr>
                <a:spLocks noChangeArrowheads="1"/>
              </p:cNvSpPr>
              <p:nvPr/>
            </p:nvSpPr>
            <p:spPr bwMode="auto">
              <a:xfrm>
                <a:off x="122" y="122"/>
                <a:ext cx="1556" cy="1556"/>
              </a:xfrm>
              <a:prstGeom prst="ellipse">
                <a:avLst/>
              </a:prstGeom>
              <a:solidFill>
                <a:srgbClr val="92D050"/>
              </a:solidFill>
              <a:ln w="38100">
                <a:solidFill>
                  <a:srgbClr val="FFFFFF"/>
                </a:solidFill>
                <a:round/>
                <a:headEnd/>
                <a:tailEnd/>
              </a:ln>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grpSp>
        <p:sp>
          <p:nvSpPr>
            <p:cNvPr id="54" name="Text Box 9">
              <a:extLst>
                <a:ext uri="{FF2B5EF4-FFF2-40B4-BE49-F238E27FC236}">
                  <a16:creationId xmlns:a16="http://schemas.microsoft.com/office/drawing/2014/main" id="{83FA8E84-7E92-4A38-9F15-11DDA6F14EC2}"/>
                </a:ext>
              </a:extLst>
            </p:cNvPr>
            <p:cNvSpPr>
              <a:spLocks noChangeArrowheads="1"/>
            </p:cNvSpPr>
            <p:nvPr/>
          </p:nvSpPr>
          <p:spPr bwMode="auto">
            <a:xfrm>
              <a:off x="-10701" y="4812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優先</a:t>
              </a:r>
              <a:br>
                <a:rPr kumimoji="0" lang="en-US" altLang="zh-TW" sz="2100" b="1" dirty="0">
                  <a:latin typeface="Microsoft YaHei" pitchFamily="34" charset="-122"/>
                  <a:ea typeface="Microsoft YaHei" pitchFamily="34" charset="-122"/>
                  <a:sym typeface="Microsoft YaHei" pitchFamily="34" charset="-122"/>
                </a:rPr>
              </a:br>
              <a:r>
                <a:rPr kumimoji="0" lang="zh-TW" altLang="en-US" sz="2100" b="1" dirty="0">
                  <a:latin typeface="Microsoft YaHei" pitchFamily="34" charset="-122"/>
                  <a:ea typeface="Microsoft YaHei" pitchFamily="34" charset="-122"/>
                  <a:sym typeface="Microsoft YaHei" pitchFamily="34" charset="-122"/>
                </a:rPr>
                <a:t>免試入學</a:t>
              </a:r>
              <a:endParaRPr kumimoji="0" lang="zh-CN" altLang="en-US" sz="2100" b="1" dirty="0">
                <a:ea typeface="SimSun" pitchFamily="2" charset="-122"/>
              </a:endParaRPr>
            </a:p>
          </p:txBody>
        </p:sp>
      </p:grpSp>
      <p:grpSp>
        <p:nvGrpSpPr>
          <p:cNvPr id="57" name="Group 18">
            <a:extLst>
              <a:ext uri="{FF2B5EF4-FFF2-40B4-BE49-F238E27FC236}">
                <a16:creationId xmlns:a16="http://schemas.microsoft.com/office/drawing/2014/main" id="{535BAFCF-96D6-40DE-8AA0-4CC8F56C69EC}"/>
              </a:ext>
            </a:extLst>
          </p:cNvPr>
          <p:cNvGrpSpPr>
            <a:grpSpLocks/>
          </p:cNvGrpSpPr>
          <p:nvPr/>
        </p:nvGrpSpPr>
        <p:grpSpPr bwMode="auto">
          <a:xfrm>
            <a:off x="197514" y="2753912"/>
            <a:ext cx="1845469" cy="1670652"/>
            <a:chOff x="33537" y="-183754"/>
            <a:chExt cx="1935848" cy="1751016"/>
          </a:xfrm>
        </p:grpSpPr>
        <p:grpSp>
          <p:nvGrpSpPr>
            <p:cNvPr id="58" name="Group 19">
              <a:extLst>
                <a:ext uri="{FF2B5EF4-FFF2-40B4-BE49-F238E27FC236}">
                  <a16:creationId xmlns:a16="http://schemas.microsoft.com/office/drawing/2014/main" id="{AE4A04B8-C8C2-4A1F-9A77-4AF5FA693B58}"/>
                </a:ext>
              </a:extLst>
            </p:cNvPr>
            <p:cNvGrpSpPr>
              <a:grpSpLocks/>
            </p:cNvGrpSpPr>
            <p:nvPr/>
          </p:nvGrpSpPr>
          <p:grpSpPr bwMode="auto">
            <a:xfrm>
              <a:off x="109220" y="-183754"/>
              <a:ext cx="1753450" cy="1751016"/>
              <a:chOff x="29" y="-189"/>
              <a:chExt cx="1801" cy="1801"/>
            </a:xfrm>
          </p:grpSpPr>
          <p:sp>
            <p:nvSpPr>
              <p:cNvPr id="60" name="Oval 7">
                <a:extLst>
                  <a:ext uri="{FF2B5EF4-FFF2-40B4-BE49-F238E27FC236}">
                    <a16:creationId xmlns:a16="http://schemas.microsoft.com/office/drawing/2014/main" id="{BE603E4D-C4AB-4263-868C-35F68EA482D1}"/>
                  </a:ext>
                </a:extLst>
              </p:cNvPr>
              <p:cNvSpPr>
                <a:spLocks noChangeArrowheads="1"/>
              </p:cNvSpPr>
              <p:nvPr/>
            </p:nvSpPr>
            <p:spPr bwMode="auto">
              <a:xfrm>
                <a:off x="29" y="-189"/>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0000"/>
                  </a:solidFill>
                  <a:latin typeface="Microsoft YaHei" pitchFamily="34" charset="-122"/>
                  <a:ea typeface="Microsoft YaHei" pitchFamily="34" charset="-122"/>
                  <a:sym typeface="Microsoft YaHei" pitchFamily="34" charset="-122"/>
                </a:endParaRPr>
              </a:p>
            </p:txBody>
          </p:sp>
          <p:sp>
            <p:nvSpPr>
              <p:cNvPr id="61" name="Oval 8">
                <a:extLst>
                  <a:ext uri="{FF2B5EF4-FFF2-40B4-BE49-F238E27FC236}">
                    <a16:creationId xmlns:a16="http://schemas.microsoft.com/office/drawing/2014/main" id="{5CDFA68F-7406-4617-83BD-CDD32524EBE0}"/>
                  </a:ext>
                </a:extLst>
              </p:cNvPr>
              <p:cNvSpPr>
                <a:spLocks noChangeArrowheads="1"/>
              </p:cNvSpPr>
              <p:nvPr/>
            </p:nvSpPr>
            <p:spPr bwMode="auto">
              <a:xfrm>
                <a:off x="149" y="-71"/>
                <a:ext cx="1556" cy="1556"/>
              </a:xfrm>
              <a:prstGeom prst="ellipse">
                <a:avLst/>
              </a:prstGeom>
              <a:solidFill>
                <a:srgbClr val="FFC000"/>
              </a:solidFill>
              <a:ln w="38100">
                <a:solidFill>
                  <a:srgbClr val="FFFFFF"/>
                </a:solidFill>
                <a:round/>
                <a:headEnd/>
                <a:tailEnd/>
              </a:ln>
            </p:spPr>
            <p:txBody>
              <a:bodyPr/>
              <a:lstStyle/>
              <a:p>
                <a:pPr eaLnBrk="1" hangingPunct="1"/>
                <a:endParaRPr kumimoji="0" lang="zh-CN" altLang="en-US" sz="1500">
                  <a:solidFill>
                    <a:srgbClr val="000000"/>
                  </a:solidFill>
                  <a:latin typeface="Microsoft YaHei" pitchFamily="34" charset="-122"/>
                  <a:ea typeface="Microsoft YaHei" pitchFamily="34" charset="-122"/>
                  <a:sym typeface="Microsoft YaHei" pitchFamily="34" charset="-122"/>
                </a:endParaRPr>
              </a:p>
            </p:txBody>
          </p:sp>
        </p:grpSp>
        <p:sp>
          <p:nvSpPr>
            <p:cNvPr id="59" name="Text Box 9">
              <a:extLst>
                <a:ext uri="{FF2B5EF4-FFF2-40B4-BE49-F238E27FC236}">
                  <a16:creationId xmlns:a16="http://schemas.microsoft.com/office/drawing/2014/main" id="{E3A860E2-4F10-4728-B656-33387EFD9D90}"/>
                </a:ext>
              </a:extLst>
            </p:cNvPr>
            <p:cNvSpPr>
              <a:spLocks noChangeArrowheads="1"/>
            </p:cNvSpPr>
            <p:nvPr/>
          </p:nvSpPr>
          <p:spPr bwMode="auto">
            <a:xfrm>
              <a:off x="33537" y="318768"/>
              <a:ext cx="1935848" cy="77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竹苗區</a:t>
              </a:r>
              <a:endParaRPr kumimoji="0" lang="en-US" altLang="zh-TW" sz="2100" b="1" dirty="0">
                <a:latin typeface="Microsoft YaHei" pitchFamily="34" charset="-122"/>
                <a:ea typeface="Microsoft YaHei" pitchFamily="34" charset="-122"/>
                <a:sym typeface="Microsoft YaHei" pitchFamily="34" charset="-122"/>
              </a:endParaRPr>
            </a:p>
            <a:p>
              <a:pPr algn="ctr" eaLnBrk="1" hangingPunct="1"/>
              <a:r>
                <a:rPr kumimoji="0" lang="zh-TW" altLang="en-US" sz="2100" b="1" dirty="0">
                  <a:latin typeface="Microsoft YaHei" pitchFamily="34" charset="-122"/>
                  <a:ea typeface="Microsoft YaHei" pitchFamily="34" charset="-122"/>
                  <a:sym typeface="Microsoft YaHei" pitchFamily="34" charset="-122"/>
                </a:rPr>
                <a:t>優免辦法</a:t>
              </a:r>
              <a:endParaRPr kumimoji="0" lang="en-US" altLang="zh-TW" sz="2100" b="1" dirty="0">
                <a:latin typeface="Microsoft YaHei" pitchFamily="34" charset="-122"/>
                <a:ea typeface="Microsoft YaHei" pitchFamily="34" charset="-122"/>
                <a:sym typeface="Microsoft YaHei" pitchFamily="34" charset="-122"/>
              </a:endParaRPr>
            </a:p>
          </p:txBody>
        </p:sp>
      </p:grpSp>
      <p:sp>
        <p:nvSpPr>
          <p:cNvPr id="62" name="箭號: 有線條的向右箭號 61">
            <a:extLst>
              <a:ext uri="{FF2B5EF4-FFF2-40B4-BE49-F238E27FC236}">
                <a16:creationId xmlns:a16="http://schemas.microsoft.com/office/drawing/2014/main" id="{5B3FDC0F-4274-4B6B-AA38-6B63301ACDA3}"/>
              </a:ext>
            </a:extLst>
          </p:cNvPr>
          <p:cNvSpPr/>
          <p:nvPr/>
        </p:nvSpPr>
        <p:spPr>
          <a:xfrm>
            <a:off x="1900413" y="3212976"/>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63" name="箭號: 有線條的向右箭號 62">
            <a:extLst>
              <a:ext uri="{FF2B5EF4-FFF2-40B4-BE49-F238E27FC236}">
                <a16:creationId xmlns:a16="http://schemas.microsoft.com/office/drawing/2014/main" id="{72F81685-9C0D-46A2-A0FC-47912BDBF277}"/>
              </a:ext>
            </a:extLst>
          </p:cNvPr>
          <p:cNvSpPr/>
          <p:nvPr/>
        </p:nvSpPr>
        <p:spPr>
          <a:xfrm>
            <a:off x="4196150" y="3212976"/>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64" name="箭號: 有線條的向右箭號 63">
            <a:extLst>
              <a:ext uri="{FF2B5EF4-FFF2-40B4-BE49-F238E27FC236}">
                <a16:creationId xmlns:a16="http://schemas.microsoft.com/office/drawing/2014/main" id="{894F3AC1-68B6-4786-9D3F-6E4CB001DE6E}"/>
              </a:ext>
            </a:extLst>
          </p:cNvPr>
          <p:cNvSpPr/>
          <p:nvPr/>
        </p:nvSpPr>
        <p:spPr>
          <a:xfrm>
            <a:off x="6464402" y="3212976"/>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65" name="標題 1">
            <a:extLst>
              <a:ext uri="{FF2B5EF4-FFF2-40B4-BE49-F238E27FC236}">
                <a16:creationId xmlns:a16="http://schemas.microsoft.com/office/drawing/2014/main" id="{6753BAA2-DCD3-40FD-A0BA-F3B3D0141E2B}"/>
              </a:ext>
            </a:extLst>
          </p:cNvPr>
          <p:cNvSpPr txBox="1">
            <a:spLocks/>
          </p:cNvSpPr>
          <p:nvPr/>
        </p:nvSpPr>
        <p:spPr>
          <a:xfrm>
            <a:off x="1097756" y="1214755"/>
            <a:ext cx="6948488" cy="706040"/>
          </a:xfrm>
          <a:prstGeom prst="rect">
            <a:avLst/>
          </a:prstGeom>
        </p:spPr>
        <p:txBody>
          <a:bodyPr lIns="91440" tIns="45720" rIns="91440" bIns="45720" anchor="ctr">
            <a:normAutofit fontScale="92500" lnSpcReduction="10000"/>
          </a:bodyPr>
          <a:lstStyle/>
          <a:p>
            <a:pPr algn="ctr" eaLnBrk="1" hangingPunct="1">
              <a:defRPr/>
            </a:pPr>
            <a:r>
              <a:rPr kumimoji="0" lang="zh-TW" altLang="en-US" sz="4400" b="1" dirty="0">
                <a:latin typeface="微軟正黑體" panose="020B0604030504040204" pitchFamily="34" charset="-120"/>
                <a:ea typeface="微軟正黑體" panose="020B0604030504040204" pitchFamily="34" charset="-120"/>
              </a:rPr>
              <a:t>什麼是優先免試？</a:t>
            </a:r>
            <a:r>
              <a:rPr kumimoji="0" lang="en-US" altLang="zh-TW" sz="4400" b="1" dirty="0">
                <a:latin typeface="微軟正黑體" panose="020B0604030504040204" pitchFamily="34" charset="-120"/>
                <a:ea typeface="微軟正黑體" panose="020B0604030504040204" pitchFamily="34" charset="-120"/>
              </a:rPr>
              <a:t>(</a:t>
            </a:r>
            <a:r>
              <a:rPr kumimoji="0" lang="zh-TW" altLang="en-US" sz="4400" b="1" dirty="0">
                <a:latin typeface="微軟正黑體" panose="020B0604030504040204" pitchFamily="34" charset="-120"/>
                <a:ea typeface="微軟正黑體" panose="020B0604030504040204" pitchFamily="34" charset="-120"/>
              </a:rPr>
              <a:t>優免</a:t>
            </a:r>
            <a:r>
              <a:rPr kumimoji="0" lang="en-US" altLang="zh-TW" sz="4400" b="1" dirty="0">
                <a:latin typeface="微軟正黑體" panose="020B0604030504040204" pitchFamily="34" charset="-120"/>
                <a:ea typeface="微軟正黑體" panose="020B0604030504040204" pitchFamily="34" charset="-120"/>
              </a:rPr>
              <a:t>)</a:t>
            </a:r>
            <a:endParaRPr lang="zh-TW" altLang="en-US" sz="4400" b="1" dirty="0">
              <a:latin typeface="微軟正黑體" pitchFamily="34" charset="-120"/>
              <a:ea typeface="微軟正黑體" pitchFamily="34" charset="-120"/>
            </a:endParaRPr>
          </a:p>
        </p:txBody>
      </p:sp>
      <p:sp>
        <p:nvSpPr>
          <p:cNvPr id="39" name="Rectangle 28">
            <a:extLst>
              <a:ext uri="{FF2B5EF4-FFF2-40B4-BE49-F238E27FC236}">
                <a16:creationId xmlns:a16="http://schemas.microsoft.com/office/drawing/2014/main" id="{D261164D-6A64-4FC6-AA5B-B52307FCE2B8}"/>
              </a:ext>
            </a:extLst>
          </p:cNvPr>
          <p:cNvSpPr>
            <a:spLocks noChangeArrowheads="1"/>
          </p:cNvSpPr>
          <p:nvPr/>
        </p:nvSpPr>
        <p:spPr bwMode="auto">
          <a:xfrm>
            <a:off x="4426201" y="1920796"/>
            <a:ext cx="4585097" cy="67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kumimoji="0" lang="zh-TW" altLang="en-US" sz="1650" b="1" dirty="0">
                <a:solidFill>
                  <a:srgbClr val="0C0C0C"/>
                </a:solidFill>
                <a:latin typeface="Microsoft YaHei" pitchFamily="34" charset="-122"/>
                <a:ea typeface="Microsoft YaHei" pitchFamily="34" charset="-122"/>
                <a:sym typeface="Microsoft YaHei" pitchFamily="34" charset="-122"/>
              </a:rPr>
              <a:t>超額時：</a:t>
            </a:r>
            <a:endParaRPr kumimoji="0" lang="en-US" altLang="zh-TW" sz="1650" b="1" dirty="0">
              <a:solidFill>
                <a:srgbClr val="0C0C0C"/>
              </a:solidFill>
              <a:latin typeface="Microsoft YaHei" pitchFamily="34" charset="-122"/>
              <a:ea typeface="Microsoft YaHei" pitchFamily="34" charset="-122"/>
              <a:sym typeface="Microsoft YaHei" pitchFamily="34" charset="-122"/>
            </a:endParaRPr>
          </a:p>
          <a:p>
            <a:pPr eaLnBrk="1" hangingPunct="1">
              <a:lnSpc>
                <a:spcPct val="120000"/>
              </a:lnSpc>
            </a:pPr>
            <a:r>
              <a:rPr kumimoji="0" lang="zh-TW" altLang="en-US" sz="1650" b="1" dirty="0">
                <a:solidFill>
                  <a:srgbClr val="0C0C0C"/>
                </a:solidFill>
                <a:latin typeface="Microsoft YaHei" pitchFamily="34" charset="-122"/>
                <a:ea typeface="Microsoft YaHei" pitchFamily="34" charset="-122"/>
                <a:sym typeface="Microsoft YaHei" pitchFamily="34" charset="-122"/>
              </a:rPr>
              <a:t>依「竹苗區免試入學比序項目及順序」依序錄取</a:t>
            </a:r>
            <a:endParaRPr kumimoji="0" lang="en-US" altLang="zh-TW" sz="1650" b="1" dirty="0">
              <a:solidFill>
                <a:srgbClr val="0C0C0C"/>
              </a:solidFill>
              <a:latin typeface="Microsoft YaHei" pitchFamily="34" charset="-122"/>
              <a:ea typeface="Microsoft YaHei" pitchFamily="34" charset="-122"/>
              <a:sym typeface="Microsoft YaHei" pitchFamily="34" charset="-122"/>
            </a:endParaRPr>
          </a:p>
        </p:txBody>
      </p:sp>
      <p:sp>
        <p:nvSpPr>
          <p:cNvPr id="40" name="Rectangle 28">
            <a:extLst>
              <a:ext uri="{FF2B5EF4-FFF2-40B4-BE49-F238E27FC236}">
                <a16:creationId xmlns:a16="http://schemas.microsoft.com/office/drawing/2014/main" id="{2424FAD2-ABFA-4FBA-BED4-4CF20D544D3B}"/>
              </a:ext>
            </a:extLst>
          </p:cNvPr>
          <p:cNvSpPr>
            <a:spLocks noChangeArrowheads="1"/>
          </p:cNvSpPr>
          <p:nvPr/>
        </p:nvSpPr>
        <p:spPr bwMode="auto">
          <a:xfrm>
            <a:off x="594401" y="4574809"/>
            <a:ext cx="6577013" cy="674159"/>
          </a:xfrm>
          <a:prstGeom prst="rect">
            <a:avLst/>
          </a:prstGeom>
          <a:solidFill>
            <a:schemeClr val="accent6">
              <a:lumMod val="40000"/>
              <a:lumOff val="60000"/>
            </a:schemeClr>
          </a:solidFill>
          <a:ln>
            <a:noFill/>
          </a:ln>
        </p:spPr>
        <p:txBody>
          <a:bodyPr>
            <a:spAutoFit/>
          </a:bodyPr>
          <a:lstStyle>
            <a:lvl1pPr eaLnBrk="0" hangingPunct="0">
              <a:defRPr kumimoji="1">
                <a:solidFill>
                  <a:schemeClr val="tx1"/>
                </a:solidFill>
                <a:latin typeface="Arial" panose="020B0604020202020204" pitchFamily="34" charset="0"/>
                <a:ea typeface="SimSun" panose="02010600030101010101" pitchFamily="2" charset="-122"/>
              </a:defRPr>
            </a:lvl1pPr>
            <a:lvl2pPr marL="742950" indent="-285750" eaLnBrk="0" hangingPunct="0">
              <a:defRPr kumimoji="1">
                <a:solidFill>
                  <a:schemeClr val="tx1"/>
                </a:solidFill>
                <a:latin typeface="Arial" panose="020B0604020202020204" pitchFamily="34" charset="0"/>
                <a:ea typeface="SimSun" panose="02010600030101010101" pitchFamily="2" charset="-122"/>
              </a:defRPr>
            </a:lvl2pPr>
            <a:lvl3pPr marL="1143000" indent="-228600" eaLnBrk="0" hangingPunct="0">
              <a:defRPr kumimoji="1">
                <a:solidFill>
                  <a:schemeClr val="tx1"/>
                </a:solidFill>
                <a:latin typeface="Arial" panose="020B0604020202020204" pitchFamily="34" charset="0"/>
                <a:ea typeface="SimSun" panose="02010600030101010101" pitchFamily="2" charset="-122"/>
              </a:defRPr>
            </a:lvl3pPr>
            <a:lvl4pPr marL="1600200" indent="-228600" eaLnBrk="0" hangingPunct="0">
              <a:defRPr kumimoji="1">
                <a:solidFill>
                  <a:schemeClr val="tx1"/>
                </a:solidFill>
                <a:latin typeface="Arial" panose="020B0604020202020204" pitchFamily="34" charset="0"/>
                <a:ea typeface="SimSun" panose="02010600030101010101" pitchFamily="2" charset="-122"/>
              </a:defRPr>
            </a:lvl4pPr>
            <a:lvl5pPr marL="2057400" indent="-228600" eaLnBrk="0" hangingPunct="0">
              <a:defRPr kumimoji="1">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9pPr>
          </a:lstStyle>
          <a:p>
            <a:pPr eaLnBrk="1" hangingPunct="1">
              <a:lnSpc>
                <a:spcPct val="120000"/>
              </a:lnSpc>
              <a:defRPr/>
            </a:pPr>
            <a:r>
              <a:rPr kumimoji="0" lang="zh-TW" altLang="en-US" sz="1650" b="1" dirty="0">
                <a:solidFill>
                  <a:srgbClr val="000090"/>
                </a:solidFill>
                <a:ea typeface="文鼎新藝體" pitchFamily="49" charset="-120"/>
              </a:rPr>
              <a:t>新竹市辦理學校</a:t>
            </a:r>
            <a:r>
              <a:rPr kumimoji="0" lang="zh-TW" altLang="en-US" sz="1650" b="1" dirty="0">
                <a:solidFill>
                  <a:schemeClr val="accent4">
                    <a:lumMod val="50000"/>
                  </a:schemeClr>
                </a:solidFill>
                <a:ea typeface="文鼎新藝體" pitchFamily="49" charset="-120"/>
                <a:cs typeface="新細明體" panose="02020500000000000000" pitchFamily="18" charset="-120"/>
              </a:rPr>
              <a:t>：</a:t>
            </a:r>
            <a:br>
              <a:rPr kumimoji="0" lang="en-US" altLang="zh-TW" sz="1650" b="1" dirty="0">
                <a:solidFill>
                  <a:schemeClr val="accent4">
                    <a:lumMod val="50000"/>
                  </a:schemeClr>
                </a:solidFill>
                <a:ea typeface="文鼎新藝體" pitchFamily="49" charset="-120"/>
                <a:cs typeface="新細明體" panose="02020500000000000000" pitchFamily="18" charset="-120"/>
              </a:rPr>
            </a:br>
            <a:r>
              <a:rPr kumimoji="0" lang="zh-TW" altLang="en-US" sz="1650" b="1" dirty="0">
                <a:solidFill>
                  <a:srgbClr val="FF0000"/>
                </a:solidFill>
                <a:latin typeface="微軟正黑體" panose="020B0604030504040204" pitchFamily="34" charset="-120"/>
                <a:ea typeface="微軟正黑體" panose="020B0604030504040204" pitchFamily="34" charset="-120"/>
              </a:rPr>
              <a:t>竹北高中、建功高中、香山高中、成德高中</a:t>
            </a:r>
          </a:p>
        </p:txBody>
      </p:sp>
      <p:grpSp>
        <p:nvGrpSpPr>
          <p:cNvPr id="69" name="群組 68">
            <a:extLst>
              <a:ext uri="{FF2B5EF4-FFF2-40B4-BE49-F238E27FC236}">
                <a16:creationId xmlns:a16="http://schemas.microsoft.com/office/drawing/2014/main" id="{F0CFBE13-4BCD-44D0-BDF8-A00CE590F37F}"/>
              </a:ext>
            </a:extLst>
          </p:cNvPr>
          <p:cNvGrpSpPr/>
          <p:nvPr/>
        </p:nvGrpSpPr>
        <p:grpSpPr>
          <a:xfrm flipH="1">
            <a:off x="7171414" y="4566865"/>
            <a:ext cx="1972586" cy="1670447"/>
            <a:chOff x="13468920" y="2079663"/>
            <a:chExt cx="2549298" cy="2227262"/>
          </a:xfrm>
        </p:grpSpPr>
        <p:sp>
          <p:nvSpPr>
            <p:cNvPr id="70" name="淚滴形 69">
              <a:extLst>
                <a:ext uri="{FF2B5EF4-FFF2-40B4-BE49-F238E27FC236}">
                  <a16:creationId xmlns:a16="http://schemas.microsoft.com/office/drawing/2014/main" id="{E40B5119-CD7D-47F9-8D6B-2DCC3A16D083}"/>
                </a:ext>
              </a:extLst>
            </p:cNvPr>
            <p:cNvSpPr/>
            <p:nvPr/>
          </p:nvSpPr>
          <p:spPr>
            <a:xfrm>
              <a:off x="13468920" y="2079663"/>
              <a:ext cx="2549298" cy="2227262"/>
            </a:xfrm>
            <a:prstGeom prst="teardrop">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Rectangle 28">
              <a:extLst>
                <a:ext uri="{FF2B5EF4-FFF2-40B4-BE49-F238E27FC236}">
                  <a16:creationId xmlns:a16="http://schemas.microsoft.com/office/drawing/2014/main" id="{500BC887-075B-4E7F-9D3C-411CFCC81951}"/>
                </a:ext>
              </a:extLst>
            </p:cNvPr>
            <p:cNvSpPr>
              <a:spLocks noChangeArrowheads="1"/>
            </p:cNvSpPr>
            <p:nvPr/>
          </p:nvSpPr>
          <p:spPr bwMode="auto">
            <a:xfrm>
              <a:off x="13641731" y="2452990"/>
              <a:ext cx="2376487" cy="111338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kumimoji="0" lang="zh-TW" altLang="en-US"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不採計</a:t>
              </a:r>
              <a:endParaRPr kumimoji="0" lang="en-US" altLang="zh-TW"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20000"/>
                </a:lnSpc>
                <a:defRPr/>
              </a:pPr>
              <a:r>
                <a:rPr kumimoji="0" lang="zh-TW" altLang="en-US"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在校學科成績</a:t>
              </a:r>
              <a:endParaRPr kumimoji="0" lang="en-US" altLang="zh-TW"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6"/>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57"/>
                                        </p:tgtEl>
                                        <p:attrNameLst>
                                          <p:attrName>style.visibility</p:attrName>
                                        </p:attrNameLst>
                                      </p:cBhvr>
                                      <p:to>
                                        <p:strVal val="visible"/>
                                      </p:to>
                                    </p:set>
                                    <p:anim calcmode="lin" valueType="num">
                                      <p:cBhvr additive="base">
                                        <p:cTn id="10" dur="500" fill="hold"/>
                                        <p:tgtEl>
                                          <p:spTgt spid="57"/>
                                        </p:tgtEl>
                                        <p:attrNameLst>
                                          <p:attrName>ppt_x</p:attrName>
                                        </p:attrNameLst>
                                      </p:cBhvr>
                                      <p:tavLst>
                                        <p:tav tm="0">
                                          <p:val>
                                            <p:strVal val="0-#ppt_w/2"/>
                                          </p:val>
                                        </p:tav>
                                        <p:tav tm="100000">
                                          <p:val>
                                            <p:strVal val="#ppt_x"/>
                                          </p:val>
                                        </p:tav>
                                      </p:tavLst>
                                    </p:anim>
                                    <p:anim calcmode="lin" valueType="num">
                                      <p:cBhvr additive="base">
                                        <p:cTn id="11" dur="500" fill="hold"/>
                                        <p:tgtEl>
                                          <p:spTgt spid="5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0-#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0-#ppt_w/2"/>
                                          </p:val>
                                        </p:tav>
                                        <p:tav tm="100000">
                                          <p:val>
                                            <p:strVal val="#ppt_x"/>
                                          </p:val>
                                        </p:tav>
                                      </p:tavLst>
                                    </p:anim>
                                    <p:anim calcmode="lin" valueType="num">
                                      <p:cBhvr additive="base">
                                        <p:cTn id="31" dur="500" fill="hold"/>
                                        <p:tgtEl>
                                          <p:spTgt spid="4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0-#ppt_w/2"/>
                                          </p:val>
                                        </p:tav>
                                        <p:tav tm="100000">
                                          <p:val>
                                            <p:strVal val="#ppt_x"/>
                                          </p:val>
                                        </p:tav>
                                      </p:tavLst>
                                    </p:anim>
                                    <p:anim calcmode="lin" valueType="num">
                                      <p:cBhvr additive="base">
                                        <p:cTn id="41" dur="500" fill="hold"/>
                                        <p:tgtEl>
                                          <p:spTgt spid="52"/>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par>
                          <p:cTn id="45" fill="hold">
                            <p:stCondLst>
                              <p:cond delay="3500"/>
                            </p:stCondLst>
                            <p:childTnLst>
                              <p:par>
                                <p:cTn id="46" presetID="5" presetClass="entr" presetSubtype="1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heckerboard(across)">
                                      <p:cBhvr>
                                        <p:cTn id="48" dur="500"/>
                                        <p:tgtEl>
                                          <p:spTgt spid="40"/>
                                        </p:tgtEl>
                                      </p:cBhvr>
                                    </p:animEffect>
                                  </p:childTnLst>
                                </p:cTn>
                              </p:par>
                            </p:childTnLst>
                          </p:cTn>
                        </p:par>
                        <p:par>
                          <p:cTn id="49" fill="hold">
                            <p:stCondLst>
                              <p:cond delay="4000"/>
                            </p:stCondLst>
                            <p:childTnLst>
                              <p:par>
                                <p:cTn id="50" presetID="26" presetClass="entr" presetSubtype="0"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80">
                                          <p:stCondLst>
                                            <p:cond delay="0"/>
                                          </p:stCondLst>
                                        </p:cTn>
                                        <p:tgtEl>
                                          <p:spTgt spid="69"/>
                                        </p:tgtEl>
                                      </p:cBhvr>
                                    </p:animEffect>
                                    <p:anim calcmode="lin" valueType="num">
                                      <p:cBhvr>
                                        <p:cTn id="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58" dur="26">
                                          <p:stCondLst>
                                            <p:cond delay="650"/>
                                          </p:stCondLst>
                                        </p:cTn>
                                        <p:tgtEl>
                                          <p:spTgt spid="69"/>
                                        </p:tgtEl>
                                      </p:cBhvr>
                                      <p:to x="100000" y="60000"/>
                                    </p:animScale>
                                    <p:animScale>
                                      <p:cBhvr>
                                        <p:cTn id="59" dur="166" decel="50000">
                                          <p:stCondLst>
                                            <p:cond delay="676"/>
                                          </p:stCondLst>
                                        </p:cTn>
                                        <p:tgtEl>
                                          <p:spTgt spid="69"/>
                                        </p:tgtEl>
                                      </p:cBhvr>
                                      <p:to x="100000" y="100000"/>
                                    </p:animScale>
                                    <p:animScale>
                                      <p:cBhvr>
                                        <p:cTn id="60" dur="26">
                                          <p:stCondLst>
                                            <p:cond delay="1312"/>
                                          </p:stCondLst>
                                        </p:cTn>
                                        <p:tgtEl>
                                          <p:spTgt spid="69"/>
                                        </p:tgtEl>
                                      </p:cBhvr>
                                      <p:to x="100000" y="80000"/>
                                    </p:animScale>
                                    <p:animScale>
                                      <p:cBhvr>
                                        <p:cTn id="61" dur="166" decel="50000">
                                          <p:stCondLst>
                                            <p:cond delay="1338"/>
                                          </p:stCondLst>
                                        </p:cTn>
                                        <p:tgtEl>
                                          <p:spTgt spid="69"/>
                                        </p:tgtEl>
                                      </p:cBhvr>
                                      <p:to x="100000" y="100000"/>
                                    </p:animScale>
                                    <p:animScale>
                                      <p:cBhvr>
                                        <p:cTn id="62" dur="26">
                                          <p:stCondLst>
                                            <p:cond delay="1642"/>
                                          </p:stCondLst>
                                        </p:cTn>
                                        <p:tgtEl>
                                          <p:spTgt spid="69"/>
                                        </p:tgtEl>
                                      </p:cBhvr>
                                      <p:to x="100000" y="90000"/>
                                    </p:animScale>
                                    <p:animScale>
                                      <p:cBhvr>
                                        <p:cTn id="63" dur="166" decel="50000">
                                          <p:stCondLst>
                                            <p:cond delay="1668"/>
                                          </p:stCondLst>
                                        </p:cTn>
                                        <p:tgtEl>
                                          <p:spTgt spid="69"/>
                                        </p:tgtEl>
                                      </p:cBhvr>
                                      <p:to x="100000" y="100000"/>
                                    </p:animScale>
                                    <p:animScale>
                                      <p:cBhvr>
                                        <p:cTn id="64" dur="26">
                                          <p:stCondLst>
                                            <p:cond delay="1808"/>
                                          </p:stCondLst>
                                        </p:cTn>
                                        <p:tgtEl>
                                          <p:spTgt spid="69"/>
                                        </p:tgtEl>
                                      </p:cBhvr>
                                      <p:to x="100000" y="95000"/>
                                    </p:animScale>
                                    <p:animScale>
                                      <p:cBhvr>
                                        <p:cTn id="65" dur="166" decel="50000">
                                          <p:stCondLst>
                                            <p:cond delay="1834"/>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p:bldP spid="62" grpId="0" animBg="1"/>
      <p:bldP spid="63" grpId="0" animBg="1"/>
      <p:bldP spid="64" grpId="0" animBg="1"/>
      <p:bldP spid="39"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6" name="Rectangle 28"/>
          <p:cNvSpPr>
            <a:spLocks noChangeArrowheads="1"/>
          </p:cNvSpPr>
          <p:nvPr/>
        </p:nvSpPr>
        <p:spPr bwMode="auto">
          <a:xfrm>
            <a:off x="1851657" y="4753302"/>
            <a:ext cx="544068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kumimoji="0" lang="zh-TW" altLang="en-US" sz="2100" b="1" dirty="0">
                <a:latin typeface="微軟正黑體" panose="020B0604030504040204" pitchFamily="34" charset="-120"/>
                <a:ea typeface="微軟正黑體" panose="020B0604030504040204" pitchFamily="34" charset="-120"/>
              </a:rPr>
              <a:t>全國分為</a:t>
            </a:r>
            <a:r>
              <a:rPr kumimoji="0" lang="en-US" altLang="zh-TW" sz="2100" b="1" dirty="0">
                <a:latin typeface="微軟正黑體" panose="020B0604030504040204" pitchFamily="34" charset="-120"/>
                <a:ea typeface="微軟正黑體" panose="020B0604030504040204" pitchFamily="34" charset="-120"/>
              </a:rPr>
              <a:t>15</a:t>
            </a:r>
            <a:r>
              <a:rPr kumimoji="0" lang="zh-TW" altLang="en-US" sz="2100" b="1" dirty="0">
                <a:latin typeface="微軟正黑體" panose="020B0604030504040204" pitchFamily="34" charset="-120"/>
                <a:ea typeface="微軟正黑體" panose="020B0604030504040204" pitchFamily="34" charset="-120"/>
              </a:rPr>
              <a:t>個就學區，本區為竹苗區，包含新竹縣、新竹市、苗栗縣各國中畢業學生，其他各縣市亦可透過變更就學區至本區就讀</a:t>
            </a:r>
            <a:endParaRPr kumimoji="0" lang="zh-CN" altLang="en-US" sz="2100" b="1" dirty="0">
              <a:latin typeface="微軟正黑體" panose="020B0604030504040204" pitchFamily="34" charset="-120"/>
              <a:ea typeface="微軟正黑體" panose="020B0604030504040204" pitchFamily="34" charset="-120"/>
            </a:endParaRPr>
          </a:p>
        </p:txBody>
      </p:sp>
      <p:grpSp>
        <p:nvGrpSpPr>
          <p:cNvPr id="31" name="Group 3">
            <a:extLst>
              <a:ext uri="{FF2B5EF4-FFF2-40B4-BE49-F238E27FC236}">
                <a16:creationId xmlns:a16="http://schemas.microsoft.com/office/drawing/2014/main" id="{2EAB70A4-E25C-4078-BF0E-1FF30D4864E1}"/>
              </a:ext>
            </a:extLst>
          </p:cNvPr>
          <p:cNvGrpSpPr>
            <a:grpSpLocks/>
          </p:cNvGrpSpPr>
          <p:nvPr/>
        </p:nvGrpSpPr>
        <p:grpSpPr bwMode="auto">
          <a:xfrm>
            <a:off x="2457502" y="2753912"/>
            <a:ext cx="1846660" cy="1670757"/>
            <a:chOff x="22401" y="-350007"/>
            <a:chExt cx="1935848" cy="1751988"/>
          </a:xfrm>
        </p:grpSpPr>
        <p:grpSp>
          <p:nvGrpSpPr>
            <p:cNvPr id="32" name="Group 4">
              <a:extLst>
                <a:ext uri="{FF2B5EF4-FFF2-40B4-BE49-F238E27FC236}">
                  <a16:creationId xmlns:a16="http://schemas.microsoft.com/office/drawing/2014/main" id="{A59D39F0-CBD9-49D6-A3C9-D03B720E387C}"/>
                </a:ext>
              </a:extLst>
            </p:cNvPr>
            <p:cNvGrpSpPr>
              <a:grpSpLocks/>
            </p:cNvGrpSpPr>
            <p:nvPr/>
          </p:nvGrpSpPr>
          <p:grpSpPr bwMode="auto">
            <a:xfrm>
              <a:off x="138428" y="-350007"/>
              <a:ext cx="1703796" cy="1751988"/>
              <a:chOff x="59" y="-360"/>
              <a:chExt cx="1750" cy="1802"/>
            </a:xfrm>
          </p:grpSpPr>
          <p:sp>
            <p:nvSpPr>
              <p:cNvPr id="35" name="Oval 7">
                <a:extLst>
                  <a:ext uri="{FF2B5EF4-FFF2-40B4-BE49-F238E27FC236}">
                    <a16:creationId xmlns:a16="http://schemas.microsoft.com/office/drawing/2014/main" id="{8972B5FC-2B2C-45FD-86DD-F435995B8D57}"/>
                  </a:ext>
                </a:extLst>
              </p:cNvPr>
              <p:cNvSpPr>
                <a:spLocks noChangeArrowheads="1"/>
              </p:cNvSpPr>
              <p:nvPr/>
            </p:nvSpPr>
            <p:spPr bwMode="auto">
              <a:xfrm>
                <a:off x="59" y="-360"/>
                <a:ext cx="1750" cy="1802"/>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dirty="0">
                  <a:solidFill>
                    <a:srgbClr val="0070C0"/>
                  </a:solidFill>
                  <a:latin typeface="Microsoft YaHei" pitchFamily="34" charset="-122"/>
                  <a:ea typeface="Microsoft YaHei" pitchFamily="34" charset="-122"/>
                  <a:sym typeface="Microsoft YaHei" pitchFamily="34" charset="-122"/>
                </a:endParaRPr>
              </a:p>
            </p:txBody>
          </p:sp>
          <p:sp>
            <p:nvSpPr>
              <p:cNvPr id="39" name="Oval 8">
                <a:extLst>
                  <a:ext uri="{FF2B5EF4-FFF2-40B4-BE49-F238E27FC236}">
                    <a16:creationId xmlns:a16="http://schemas.microsoft.com/office/drawing/2014/main" id="{BDCB830B-1EB9-432D-9AC5-1B00C91D12DD}"/>
                  </a:ext>
                </a:extLst>
              </p:cNvPr>
              <p:cNvSpPr>
                <a:spLocks noChangeArrowheads="1"/>
              </p:cNvSpPr>
              <p:nvPr/>
            </p:nvSpPr>
            <p:spPr bwMode="auto">
              <a:xfrm>
                <a:off x="144" y="-247"/>
                <a:ext cx="1556" cy="1556"/>
              </a:xfrm>
              <a:prstGeom prst="ellipse">
                <a:avLst/>
              </a:prstGeom>
              <a:solidFill>
                <a:srgbClr val="EA718A"/>
              </a:solidFill>
              <a:ln w="38100">
                <a:solidFill>
                  <a:srgbClr val="FFFFFF"/>
                </a:solidFill>
                <a:round/>
                <a:headEnd/>
                <a:tailEnd/>
              </a:ln>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grpSp>
        <p:sp>
          <p:nvSpPr>
            <p:cNvPr id="33" name="Text Box 9">
              <a:extLst>
                <a:ext uri="{FF2B5EF4-FFF2-40B4-BE49-F238E27FC236}">
                  <a16:creationId xmlns:a16="http://schemas.microsoft.com/office/drawing/2014/main" id="{F11A1C0F-D2E3-40DB-9822-3EB48FD5E687}"/>
                </a:ext>
              </a:extLst>
            </p:cNvPr>
            <p:cNvSpPr>
              <a:spLocks noChangeArrowheads="1"/>
            </p:cNvSpPr>
            <p:nvPr/>
          </p:nvSpPr>
          <p:spPr bwMode="auto">
            <a:xfrm>
              <a:off x="22401" y="13137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進行</a:t>
              </a:r>
              <a:br>
                <a:rPr kumimoji="0" lang="en-US" altLang="zh-TW" sz="2100" b="1" dirty="0">
                  <a:latin typeface="Microsoft YaHei" pitchFamily="34" charset="-122"/>
                  <a:ea typeface="Microsoft YaHei" pitchFamily="34" charset="-122"/>
                  <a:sym typeface="Microsoft YaHei" pitchFamily="34" charset="-122"/>
                </a:rPr>
              </a:br>
              <a:r>
                <a:rPr kumimoji="0" lang="zh-TW" altLang="en-US" sz="2100" b="1" dirty="0">
                  <a:latin typeface="Microsoft YaHei" pitchFamily="34" charset="-122"/>
                  <a:ea typeface="Microsoft YaHei" pitchFamily="34" charset="-122"/>
                  <a:sym typeface="Microsoft YaHei" pitchFamily="34" charset="-122"/>
                </a:rPr>
                <a:t>適性輔導</a:t>
              </a:r>
              <a:endParaRPr kumimoji="0" lang="en-US" altLang="zh-TW" sz="2100" b="1" dirty="0">
                <a:latin typeface="Microsoft YaHei" pitchFamily="34" charset="-122"/>
                <a:ea typeface="Microsoft YaHei" pitchFamily="34" charset="-122"/>
                <a:sym typeface="Microsoft YaHei" pitchFamily="34" charset="-122"/>
              </a:endParaRPr>
            </a:p>
          </p:txBody>
        </p:sp>
      </p:grpSp>
      <p:grpSp>
        <p:nvGrpSpPr>
          <p:cNvPr id="40" name="Group 8">
            <a:extLst>
              <a:ext uri="{FF2B5EF4-FFF2-40B4-BE49-F238E27FC236}">
                <a16:creationId xmlns:a16="http://schemas.microsoft.com/office/drawing/2014/main" id="{CDCE8F29-AC95-411F-98DF-CC576FC864F8}"/>
              </a:ext>
            </a:extLst>
          </p:cNvPr>
          <p:cNvGrpSpPr>
            <a:grpSpLocks/>
          </p:cNvGrpSpPr>
          <p:nvPr/>
        </p:nvGrpSpPr>
        <p:grpSpPr bwMode="auto">
          <a:xfrm>
            <a:off x="4779761" y="2753912"/>
            <a:ext cx="1846659" cy="1670447"/>
            <a:chOff x="18150" y="0"/>
            <a:chExt cx="1935848" cy="1751017"/>
          </a:xfrm>
        </p:grpSpPr>
        <p:grpSp>
          <p:nvGrpSpPr>
            <p:cNvPr id="41" name="Group 9">
              <a:extLst>
                <a:ext uri="{FF2B5EF4-FFF2-40B4-BE49-F238E27FC236}">
                  <a16:creationId xmlns:a16="http://schemas.microsoft.com/office/drawing/2014/main" id="{8598941C-E9EC-49B7-9D61-E7B35C1CF0B4}"/>
                </a:ext>
              </a:extLst>
            </p:cNvPr>
            <p:cNvGrpSpPr>
              <a:grpSpLocks/>
            </p:cNvGrpSpPr>
            <p:nvPr/>
          </p:nvGrpSpPr>
          <p:grpSpPr bwMode="auto">
            <a:xfrm>
              <a:off x="80986" y="0"/>
              <a:ext cx="1753450" cy="1751017"/>
              <a:chOff x="0" y="0"/>
              <a:chExt cx="1801" cy="1801"/>
            </a:xfrm>
          </p:grpSpPr>
          <p:sp>
            <p:nvSpPr>
              <p:cNvPr id="43" name="Oval 7">
                <a:extLst>
                  <a:ext uri="{FF2B5EF4-FFF2-40B4-BE49-F238E27FC236}">
                    <a16:creationId xmlns:a16="http://schemas.microsoft.com/office/drawing/2014/main" id="{CF4B41E0-DFA8-4A49-882C-80E178FD8A3F}"/>
                  </a:ext>
                </a:extLst>
              </p:cNvPr>
              <p:cNvSpPr>
                <a:spLocks noChangeArrowheads="1"/>
              </p:cNvSpPr>
              <p:nvPr/>
            </p:nvSpPr>
            <p:spPr bwMode="auto">
              <a:xfrm>
                <a:off x="0" y="0"/>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sp>
            <p:nvSpPr>
              <p:cNvPr id="44" name="Oval 8">
                <a:extLst>
                  <a:ext uri="{FF2B5EF4-FFF2-40B4-BE49-F238E27FC236}">
                    <a16:creationId xmlns:a16="http://schemas.microsoft.com/office/drawing/2014/main" id="{69665B7A-9699-4C9F-B76F-9671A9145A2A}"/>
                  </a:ext>
                </a:extLst>
              </p:cNvPr>
              <p:cNvSpPr>
                <a:spLocks noChangeArrowheads="1"/>
              </p:cNvSpPr>
              <p:nvPr/>
            </p:nvSpPr>
            <p:spPr bwMode="auto">
              <a:xfrm>
                <a:off x="122" y="122"/>
                <a:ext cx="1556" cy="1556"/>
              </a:xfrm>
              <a:prstGeom prst="ellipse">
                <a:avLst/>
              </a:prstGeom>
              <a:solidFill>
                <a:srgbClr val="0070C0"/>
              </a:solidFill>
              <a:ln w="38100">
                <a:solidFill>
                  <a:srgbClr val="FFFFFF"/>
                </a:solidFill>
                <a:round/>
                <a:headEnd/>
                <a:tailEnd/>
              </a:ln>
            </p:spPr>
            <p:txBody>
              <a:bodyPr/>
              <a:lstStyle/>
              <a:p>
                <a:pPr eaLnBrk="1" hangingPunct="1"/>
                <a:endParaRPr kumimoji="0" lang="zh-CN" altLang="en-US" sz="1500" dirty="0">
                  <a:solidFill>
                    <a:srgbClr val="0070C0"/>
                  </a:solidFill>
                  <a:latin typeface="Microsoft YaHei" pitchFamily="34" charset="-122"/>
                  <a:ea typeface="Microsoft YaHei" pitchFamily="34" charset="-122"/>
                  <a:sym typeface="Microsoft YaHei" pitchFamily="34" charset="-122"/>
                </a:endParaRPr>
              </a:p>
            </p:txBody>
          </p:sp>
        </p:grpSp>
        <p:sp>
          <p:nvSpPr>
            <p:cNvPr id="42" name="Text Box 9">
              <a:extLst>
                <a:ext uri="{FF2B5EF4-FFF2-40B4-BE49-F238E27FC236}">
                  <a16:creationId xmlns:a16="http://schemas.microsoft.com/office/drawing/2014/main" id="{E7C329C4-32B6-4C1D-AF33-F3B611853560}"/>
                </a:ext>
              </a:extLst>
            </p:cNvPr>
            <p:cNvSpPr>
              <a:spLocks noChangeArrowheads="1"/>
            </p:cNvSpPr>
            <p:nvPr/>
          </p:nvSpPr>
          <p:spPr bwMode="auto">
            <a:xfrm>
              <a:off x="18150" y="481206"/>
              <a:ext cx="1935848" cy="64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個別序位</a:t>
              </a:r>
              <a:br>
                <a:rPr kumimoji="0" lang="en-US" altLang="zh-TW" sz="2100" b="1" dirty="0">
                  <a:latin typeface="Microsoft YaHei" pitchFamily="34" charset="-122"/>
                  <a:ea typeface="Microsoft YaHei" pitchFamily="34" charset="-122"/>
                  <a:sym typeface="Microsoft YaHei" pitchFamily="34" charset="-122"/>
                </a:rPr>
              </a:br>
              <a:r>
                <a:rPr kumimoji="0" lang="zh-TW" altLang="en-US" sz="2100" b="1" dirty="0">
                  <a:latin typeface="Microsoft YaHei" pitchFamily="34" charset="-122"/>
                  <a:ea typeface="Microsoft YaHei" pitchFamily="34" charset="-122"/>
                  <a:sym typeface="Microsoft YaHei" pitchFamily="34" charset="-122"/>
                </a:rPr>
                <a:t>區間查詢</a:t>
              </a:r>
              <a:endParaRPr kumimoji="0" lang="en-US" altLang="zh-TW" sz="2100" b="1" dirty="0">
                <a:latin typeface="Microsoft YaHei" pitchFamily="34" charset="-122"/>
                <a:ea typeface="Microsoft YaHei" pitchFamily="34" charset="-122"/>
                <a:sym typeface="Microsoft YaHei" pitchFamily="34" charset="-122"/>
              </a:endParaRPr>
            </a:p>
          </p:txBody>
        </p:sp>
      </p:grpSp>
      <p:grpSp>
        <p:nvGrpSpPr>
          <p:cNvPr id="45" name="Group 13">
            <a:extLst>
              <a:ext uri="{FF2B5EF4-FFF2-40B4-BE49-F238E27FC236}">
                <a16:creationId xmlns:a16="http://schemas.microsoft.com/office/drawing/2014/main" id="{C575AEED-7A1B-45D4-8E28-7B05F9780022}"/>
              </a:ext>
            </a:extLst>
          </p:cNvPr>
          <p:cNvGrpSpPr>
            <a:grpSpLocks/>
          </p:cNvGrpSpPr>
          <p:nvPr/>
        </p:nvGrpSpPr>
        <p:grpSpPr bwMode="auto">
          <a:xfrm>
            <a:off x="7048012" y="2753912"/>
            <a:ext cx="1846660" cy="1670447"/>
            <a:chOff x="-10701" y="0"/>
            <a:chExt cx="1935848" cy="1751017"/>
          </a:xfrm>
        </p:grpSpPr>
        <p:grpSp>
          <p:nvGrpSpPr>
            <p:cNvPr id="46" name="Group 14">
              <a:extLst>
                <a:ext uri="{FF2B5EF4-FFF2-40B4-BE49-F238E27FC236}">
                  <a16:creationId xmlns:a16="http://schemas.microsoft.com/office/drawing/2014/main" id="{6A31A6A5-AA20-4C69-BC68-A79856A36DE9}"/>
                </a:ext>
              </a:extLst>
            </p:cNvPr>
            <p:cNvGrpSpPr>
              <a:grpSpLocks/>
            </p:cNvGrpSpPr>
            <p:nvPr/>
          </p:nvGrpSpPr>
          <p:grpSpPr bwMode="auto">
            <a:xfrm>
              <a:off x="80986" y="0"/>
              <a:ext cx="1753450" cy="1751017"/>
              <a:chOff x="0" y="0"/>
              <a:chExt cx="1801" cy="1801"/>
            </a:xfrm>
          </p:grpSpPr>
          <p:sp>
            <p:nvSpPr>
              <p:cNvPr id="48" name="Oval 7">
                <a:extLst>
                  <a:ext uri="{FF2B5EF4-FFF2-40B4-BE49-F238E27FC236}">
                    <a16:creationId xmlns:a16="http://schemas.microsoft.com/office/drawing/2014/main" id="{CC25EB61-C1D8-4733-85A9-AF3D88DA78BD}"/>
                  </a:ext>
                </a:extLst>
              </p:cNvPr>
              <p:cNvSpPr>
                <a:spLocks noChangeArrowheads="1"/>
              </p:cNvSpPr>
              <p:nvPr/>
            </p:nvSpPr>
            <p:spPr bwMode="auto">
              <a:xfrm>
                <a:off x="0" y="0"/>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sp>
            <p:nvSpPr>
              <p:cNvPr id="49" name="Oval 8">
                <a:extLst>
                  <a:ext uri="{FF2B5EF4-FFF2-40B4-BE49-F238E27FC236}">
                    <a16:creationId xmlns:a16="http://schemas.microsoft.com/office/drawing/2014/main" id="{AED3A563-CB73-45D3-91D1-1B1885CAD51D}"/>
                  </a:ext>
                </a:extLst>
              </p:cNvPr>
              <p:cNvSpPr>
                <a:spLocks noChangeArrowheads="1"/>
              </p:cNvSpPr>
              <p:nvPr/>
            </p:nvSpPr>
            <p:spPr bwMode="auto">
              <a:xfrm>
                <a:off x="122" y="122"/>
                <a:ext cx="1556" cy="1556"/>
              </a:xfrm>
              <a:prstGeom prst="ellipse">
                <a:avLst/>
              </a:prstGeom>
              <a:solidFill>
                <a:srgbClr val="92D050"/>
              </a:solidFill>
              <a:ln w="38100">
                <a:solidFill>
                  <a:srgbClr val="FFFFFF"/>
                </a:solidFill>
                <a:round/>
                <a:headEnd/>
                <a:tailEnd/>
              </a:ln>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grpSp>
        <p:sp>
          <p:nvSpPr>
            <p:cNvPr id="47" name="Text Box 9">
              <a:extLst>
                <a:ext uri="{FF2B5EF4-FFF2-40B4-BE49-F238E27FC236}">
                  <a16:creationId xmlns:a16="http://schemas.microsoft.com/office/drawing/2014/main" id="{27799F5B-B678-44D3-86AD-6EBFE597A2EA}"/>
                </a:ext>
              </a:extLst>
            </p:cNvPr>
            <p:cNvSpPr>
              <a:spLocks noChangeArrowheads="1"/>
            </p:cNvSpPr>
            <p:nvPr/>
          </p:nvSpPr>
          <p:spPr bwMode="auto">
            <a:xfrm>
              <a:off x="-10701" y="344808"/>
              <a:ext cx="1935848" cy="102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序位區間</a:t>
              </a:r>
              <a:br>
                <a:rPr kumimoji="0" lang="en-US" altLang="zh-TW" sz="2100" b="1" dirty="0">
                  <a:latin typeface="Microsoft YaHei" pitchFamily="34" charset="-122"/>
                  <a:ea typeface="Microsoft YaHei" pitchFamily="34" charset="-122"/>
                  <a:sym typeface="Microsoft YaHei" pitchFamily="34" charset="-122"/>
                </a:rPr>
              </a:br>
              <a:r>
                <a:rPr kumimoji="0" lang="zh-TW" altLang="en-US" sz="2100" b="1" dirty="0">
                  <a:latin typeface="Microsoft YaHei" pitchFamily="34" charset="-122"/>
                  <a:ea typeface="Microsoft YaHei" pitchFamily="34" charset="-122"/>
                  <a:sym typeface="Microsoft YaHei" pitchFamily="34" charset="-122"/>
                </a:rPr>
                <a:t>志願選填</a:t>
              </a:r>
              <a:br>
                <a:rPr kumimoji="0" lang="en-US" altLang="zh-TW" sz="2100" b="1" dirty="0">
                  <a:latin typeface="Microsoft YaHei" pitchFamily="34" charset="-122"/>
                  <a:ea typeface="Microsoft YaHei" pitchFamily="34" charset="-122"/>
                  <a:sym typeface="Microsoft YaHei" pitchFamily="34" charset="-122"/>
                </a:rPr>
              </a:br>
              <a:r>
                <a:rPr kumimoji="0" lang="zh-TW" altLang="en-US" sz="2100" b="1" dirty="0">
                  <a:latin typeface="Microsoft YaHei" pitchFamily="34" charset="-122"/>
                  <a:ea typeface="Microsoft YaHei" pitchFamily="34" charset="-122"/>
                  <a:sym typeface="Microsoft YaHei" pitchFamily="34" charset="-122"/>
                </a:rPr>
                <a:t>免試入學</a:t>
              </a:r>
              <a:endParaRPr kumimoji="0" lang="zh-CN" altLang="en-US" sz="2100" b="1" dirty="0">
                <a:ea typeface="SimSun" pitchFamily="2" charset="-122"/>
              </a:endParaRPr>
            </a:p>
          </p:txBody>
        </p:sp>
      </p:grpSp>
      <p:grpSp>
        <p:nvGrpSpPr>
          <p:cNvPr id="50" name="Group 18">
            <a:extLst>
              <a:ext uri="{FF2B5EF4-FFF2-40B4-BE49-F238E27FC236}">
                <a16:creationId xmlns:a16="http://schemas.microsoft.com/office/drawing/2014/main" id="{D9683433-042E-4E4F-B7CF-9C442BEB3466}"/>
              </a:ext>
            </a:extLst>
          </p:cNvPr>
          <p:cNvGrpSpPr>
            <a:grpSpLocks/>
          </p:cNvGrpSpPr>
          <p:nvPr/>
        </p:nvGrpSpPr>
        <p:grpSpPr bwMode="auto">
          <a:xfrm>
            <a:off x="197514" y="2753912"/>
            <a:ext cx="1845469" cy="1670652"/>
            <a:chOff x="33537" y="-183754"/>
            <a:chExt cx="1935848" cy="1751016"/>
          </a:xfrm>
        </p:grpSpPr>
        <p:grpSp>
          <p:nvGrpSpPr>
            <p:cNvPr id="51" name="Group 19">
              <a:extLst>
                <a:ext uri="{FF2B5EF4-FFF2-40B4-BE49-F238E27FC236}">
                  <a16:creationId xmlns:a16="http://schemas.microsoft.com/office/drawing/2014/main" id="{4D9CCC77-77D2-4381-A08A-46A9F224942E}"/>
                </a:ext>
              </a:extLst>
            </p:cNvPr>
            <p:cNvGrpSpPr>
              <a:grpSpLocks/>
            </p:cNvGrpSpPr>
            <p:nvPr/>
          </p:nvGrpSpPr>
          <p:grpSpPr bwMode="auto">
            <a:xfrm>
              <a:off x="109220" y="-183754"/>
              <a:ext cx="1753450" cy="1751016"/>
              <a:chOff x="29" y="-189"/>
              <a:chExt cx="1801" cy="1801"/>
            </a:xfrm>
          </p:grpSpPr>
          <p:sp>
            <p:nvSpPr>
              <p:cNvPr id="53" name="Oval 7">
                <a:extLst>
                  <a:ext uri="{FF2B5EF4-FFF2-40B4-BE49-F238E27FC236}">
                    <a16:creationId xmlns:a16="http://schemas.microsoft.com/office/drawing/2014/main" id="{3B7DE846-93A9-4678-B1A5-8936FA2DE577}"/>
                  </a:ext>
                </a:extLst>
              </p:cNvPr>
              <p:cNvSpPr>
                <a:spLocks noChangeArrowheads="1"/>
              </p:cNvSpPr>
              <p:nvPr/>
            </p:nvSpPr>
            <p:spPr bwMode="auto">
              <a:xfrm>
                <a:off x="29" y="-189"/>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0000"/>
                  </a:solidFill>
                  <a:latin typeface="Microsoft YaHei" pitchFamily="34" charset="-122"/>
                  <a:ea typeface="Microsoft YaHei" pitchFamily="34" charset="-122"/>
                  <a:sym typeface="Microsoft YaHei" pitchFamily="34" charset="-122"/>
                </a:endParaRPr>
              </a:p>
            </p:txBody>
          </p:sp>
          <p:sp>
            <p:nvSpPr>
              <p:cNvPr id="54" name="Oval 8">
                <a:extLst>
                  <a:ext uri="{FF2B5EF4-FFF2-40B4-BE49-F238E27FC236}">
                    <a16:creationId xmlns:a16="http://schemas.microsoft.com/office/drawing/2014/main" id="{697E83CA-5CF3-4800-92CE-FDD525EB7E8E}"/>
                  </a:ext>
                </a:extLst>
              </p:cNvPr>
              <p:cNvSpPr>
                <a:spLocks noChangeArrowheads="1"/>
              </p:cNvSpPr>
              <p:nvPr/>
            </p:nvSpPr>
            <p:spPr bwMode="auto">
              <a:xfrm>
                <a:off x="149" y="-71"/>
                <a:ext cx="1556" cy="1556"/>
              </a:xfrm>
              <a:prstGeom prst="ellipse">
                <a:avLst/>
              </a:prstGeom>
              <a:solidFill>
                <a:srgbClr val="FFC000"/>
              </a:solidFill>
              <a:ln w="38100">
                <a:solidFill>
                  <a:srgbClr val="FFFFFF"/>
                </a:solidFill>
                <a:round/>
                <a:headEnd/>
                <a:tailEnd/>
              </a:ln>
            </p:spPr>
            <p:txBody>
              <a:bodyPr/>
              <a:lstStyle/>
              <a:p>
                <a:pPr eaLnBrk="1" hangingPunct="1"/>
                <a:endParaRPr kumimoji="0" lang="zh-CN" altLang="en-US" sz="1500">
                  <a:solidFill>
                    <a:srgbClr val="000000"/>
                  </a:solidFill>
                  <a:latin typeface="Microsoft YaHei" pitchFamily="34" charset="-122"/>
                  <a:ea typeface="Microsoft YaHei" pitchFamily="34" charset="-122"/>
                  <a:sym typeface="Microsoft YaHei" pitchFamily="34" charset="-122"/>
                </a:endParaRPr>
              </a:p>
            </p:txBody>
          </p:sp>
        </p:grpSp>
        <p:sp>
          <p:nvSpPr>
            <p:cNvPr id="52" name="Text Box 9">
              <a:extLst>
                <a:ext uri="{FF2B5EF4-FFF2-40B4-BE49-F238E27FC236}">
                  <a16:creationId xmlns:a16="http://schemas.microsoft.com/office/drawing/2014/main" id="{1E056068-8650-458B-BD3B-8682EA8B0B0C}"/>
                </a:ext>
              </a:extLst>
            </p:cNvPr>
            <p:cNvSpPr>
              <a:spLocks noChangeArrowheads="1"/>
            </p:cNvSpPr>
            <p:nvPr/>
          </p:nvSpPr>
          <p:spPr bwMode="auto">
            <a:xfrm>
              <a:off x="33537" y="318768"/>
              <a:ext cx="1935848" cy="77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Microsoft YaHei" pitchFamily="34" charset="-122"/>
                  <a:ea typeface="Microsoft YaHei" pitchFamily="34" charset="-122"/>
                  <a:sym typeface="Microsoft YaHei" pitchFamily="34" charset="-122"/>
                </a:rPr>
                <a:t>參加</a:t>
              </a:r>
              <a:endParaRPr kumimoji="0" lang="en-US" altLang="zh-TW" sz="2100" b="1" dirty="0">
                <a:latin typeface="Microsoft YaHei" pitchFamily="34" charset="-122"/>
                <a:ea typeface="Microsoft YaHei" pitchFamily="34" charset="-122"/>
                <a:sym typeface="Microsoft YaHei" pitchFamily="34" charset="-122"/>
              </a:endParaRPr>
            </a:p>
            <a:p>
              <a:pPr algn="ctr" eaLnBrk="1" hangingPunct="1"/>
              <a:r>
                <a:rPr kumimoji="0" lang="zh-TW" altLang="en-US" sz="2100" b="1" dirty="0">
                  <a:latin typeface="Microsoft YaHei" pitchFamily="34" charset="-122"/>
                  <a:ea typeface="Microsoft YaHei" pitchFamily="34" charset="-122"/>
                  <a:sym typeface="Microsoft YaHei" pitchFamily="34" charset="-122"/>
                </a:rPr>
                <a:t>教育會考</a:t>
              </a:r>
              <a:endParaRPr kumimoji="0" lang="en-US" altLang="zh-TW" sz="2100" b="1" dirty="0">
                <a:latin typeface="Microsoft YaHei" pitchFamily="34" charset="-122"/>
                <a:ea typeface="Microsoft YaHei" pitchFamily="34" charset="-122"/>
                <a:sym typeface="Microsoft YaHei" pitchFamily="34" charset="-122"/>
              </a:endParaRPr>
            </a:p>
          </p:txBody>
        </p:sp>
      </p:grpSp>
      <p:sp>
        <p:nvSpPr>
          <p:cNvPr id="55" name="箭號: 有線條的向右箭號 54">
            <a:extLst>
              <a:ext uri="{FF2B5EF4-FFF2-40B4-BE49-F238E27FC236}">
                <a16:creationId xmlns:a16="http://schemas.microsoft.com/office/drawing/2014/main" id="{2D405E0A-D229-489B-BB2B-B17092DD9F94}"/>
              </a:ext>
            </a:extLst>
          </p:cNvPr>
          <p:cNvSpPr/>
          <p:nvPr/>
        </p:nvSpPr>
        <p:spPr>
          <a:xfrm>
            <a:off x="1900413" y="3212976"/>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56" name="箭號: 有線條的向右箭號 55">
            <a:extLst>
              <a:ext uri="{FF2B5EF4-FFF2-40B4-BE49-F238E27FC236}">
                <a16:creationId xmlns:a16="http://schemas.microsoft.com/office/drawing/2014/main" id="{8B80B10C-38F1-47A4-8FF1-19CA1D3ECE59}"/>
              </a:ext>
            </a:extLst>
          </p:cNvPr>
          <p:cNvSpPr/>
          <p:nvPr/>
        </p:nvSpPr>
        <p:spPr>
          <a:xfrm>
            <a:off x="4196150" y="3212976"/>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57" name="箭號: 有線條的向右箭號 56">
            <a:extLst>
              <a:ext uri="{FF2B5EF4-FFF2-40B4-BE49-F238E27FC236}">
                <a16:creationId xmlns:a16="http://schemas.microsoft.com/office/drawing/2014/main" id="{37C68E2A-96B2-46F8-A16D-0D2E1235192E}"/>
              </a:ext>
            </a:extLst>
          </p:cNvPr>
          <p:cNvSpPr/>
          <p:nvPr/>
        </p:nvSpPr>
        <p:spPr>
          <a:xfrm>
            <a:off x="6464402" y="3212976"/>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58" name="標題 1">
            <a:extLst>
              <a:ext uri="{FF2B5EF4-FFF2-40B4-BE49-F238E27FC236}">
                <a16:creationId xmlns:a16="http://schemas.microsoft.com/office/drawing/2014/main" id="{192886B5-06E9-4FCD-92B2-04865075F3E4}"/>
              </a:ext>
            </a:extLst>
          </p:cNvPr>
          <p:cNvSpPr txBox="1">
            <a:spLocks/>
          </p:cNvSpPr>
          <p:nvPr/>
        </p:nvSpPr>
        <p:spPr>
          <a:xfrm>
            <a:off x="1097756" y="1214755"/>
            <a:ext cx="6948488" cy="706040"/>
          </a:xfrm>
          <a:prstGeom prst="rect">
            <a:avLst/>
          </a:prstGeom>
        </p:spPr>
        <p:txBody>
          <a:bodyPr lIns="91440" tIns="45720" rIns="91440" bIns="45720" anchor="ctr">
            <a:normAutofit fontScale="92500" lnSpcReduction="10000"/>
          </a:bodyPr>
          <a:lstStyle/>
          <a:p>
            <a:pPr algn="ctr" eaLnBrk="1" hangingPunct="1">
              <a:defRPr/>
            </a:pPr>
            <a:r>
              <a:rPr kumimoji="0" lang="zh-TW" altLang="en-US" sz="4400" b="1" dirty="0">
                <a:latin typeface="微軟正黑體" panose="020B0604030504040204" pitchFamily="34" charset="-120"/>
                <a:ea typeface="微軟正黑體" panose="020B0604030504040204" pitchFamily="34" charset="-120"/>
              </a:rPr>
              <a:t>什麼是分區免試入學？</a:t>
            </a:r>
            <a:r>
              <a:rPr kumimoji="0" lang="en-US" altLang="zh-TW" sz="4400" b="1" dirty="0">
                <a:latin typeface="微軟正黑體" panose="020B0604030504040204" pitchFamily="34" charset="-120"/>
                <a:ea typeface="微軟正黑體" panose="020B0604030504040204" pitchFamily="34" charset="-120"/>
              </a:rPr>
              <a:t>(</a:t>
            </a:r>
            <a:r>
              <a:rPr kumimoji="0" lang="zh-TW" altLang="en-US" sz="4400" b="1" dirty="0">
                <a:latin typeface="微軟正黑體" panose="020B0604030504040204" pitchFamily="34" charset="-120"/>
                <a:ea typeface="微軟正黑體" panose="020B0604030504040204" pitchFamily="34" charset="-120"/>
              </a:rPr>
              <a:t>大免</a:t>
            </a:r>
            <a:r>
              <a:rPr kumimoji="0" lang="en-US" altLang="zh-TW" sz="4400" b="1" dirty="0">
                <a:latin typeface="微軟正黑體" panose="020B0604030504040204" pitchFamily="34" charset="-120"/>
                <a:ea typeface="微軟正黑體" panose="020B0604030504040204" pitchFamily="34" charset="-120"/>
              </a:rPr>
              <a:t>)</a:t>
            </a:r>
            <a:endParaRPr lang="zh-TW" altLang="en-US" sz="4400" b="1" dirty="0">
              <a:latin typeface="微軟正黑體" pitchFamily="34" charset="-120"/>
              <a:ea typeface="微軟正黑體" pitchFamily="34" charset="-120"/>
            </a:endParaRPr>
          </a:p>
        </p:txBody>
      </p:sp>
      <p:sp>
        <p:nvSpPr>
          <p:cNvPr id="38" name="Rectangle 28">
            <a:extLst>
              <a:ext uri="{FF2B5EF4-FFF2-40B4-BE49-F238E27FC236}">
                <a16:creationId xmlns:a16="http://schemas.microsoft.com/office/drawing/2014/main" id="{5ED0B3B0-1FB4-421C-9278-897DE5DBF713}"/>
              </a:ext>
            </a:extLst>
          </p:cNvPr>
          <p:cNvSpPr>
            <a:spLocks noChangeArrowheads="1"/>
          </p:cNvSpPr>
          <p:nvPr/>
        </p:nvSpPr>
        <p:spPr bwMode="auto">
          <a:xfrm>
            <a:off x="4426201" y="1920796"/>
            <a:ext cx="4585097" cy="67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pPr>
            <a:r>
              <a:rPr kumimoji="0" lang="zh-TW" altLang="en-US" sz="1650" b="1" dirty="0">
                <a:solidFill>
                  <a:srgbClr val="0C0C0C"/>
                </a:solidFill>
                <a:latin typeface="Microsoft YaHei" pitchFamily="34" charset="-122"/>
                <a:ea typeface="Microsoft YaHei" pitchFamily="34" charset="-122"/>
                <a:sym typeface="Microsoft YaHei" pitchFamily="34" charset="-122"/>
              </a:rPr>
              <a:t>超額時：</a:t>
            </a:r>
            <a:endParaRPr kumimoji="0" lang="en-US" altLang="zh-TW" sz="1650" b="1" dirty="0">
              <a:solidFill>
                <a:srgbClr val="0C0C0C"/>
              </a:solidFill>
              <a:latin typeface="Microsoft YaHei" pitchFamily="34" charset="-122"/>
              <a:ea typeface="Microsoft YaHei" pitchFamily="34" charset="-122"/>
              <a:sym typeface="Microsoft YaHei" pitchFamily="34" charset="-122"/>
            </a:endParaRPr>
          </a:p>
          <a:p>
            <a:pPr eaLnBrk="1" hangingPunct="1">
              <a:lnSpc>
                <a:spcPct val="120000"/>
              </a:lnSpc>
            </a:pPr>
            <a:r>
              <a:rPr kumimoji="0" lang="zh-TW" altLang="en-US" sz="1650" b="1" dirty="0">
                <a:solidFill>
                  <a:srgbClr val="0C0C0C"/>
                </a:solidFill>
                <a:latin typeface="Microsoft YaHei" pitchFamily="34" charset="-122"/>
                <a:ea typeface="Microsoft YaHei" pitchFamily="34" charset="-122"/>
                <a:sym typeface="Microsoft YaHei" pitchFamily="34" charset="-122"/>
              </a:rPr>
              <a:t>依「竹苗區免試入學比序項目及順序」依序錄取</a:t>
            </a:r>
            <a:endParaRPr kumimoji="0" lang="en-US" altLang="zh-TW" sz="1650" b="1" dirty="0">
              <a:solidFill>
                <a:srgbClr val="0C0C0C"/>
              </a:solidFill>
              <a:latin typeface="Microsoft YaHei" pitchFamily="34" charset="-122"/>
              <a:ea typeface="Microsoft YaHei" pitchFamily="34" charset="-122"/>
              <a:sym typeface="Microsoft YaHei" pitchFamily="34" charset="-122"/>
            </a:endParaRPr>
          </a:p>
        </p:txBody>
      </p:sp>
    </p:spTree>
    <p:extLst>
      <p:ext uri="{BB962C8B-B14F-4D97-AF65-F5344CB8AC3E}">
        <p14:creationId xmlns:p14="http://schemas.microsoft.com/office/powerpoint/2010/main" val="186031965"/>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86">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500" fill="hold"/>
                                        <p:tgtEl>
                                          <p:spTgt spid="50"/>
                                        </p:tgtEl>
                                        <p:attrNameLst>
                                          <p:attrName>ppt_x</p:attrName>
                                        </p:attrNameLst>
                                      </p:cBhvr>
                                      <p:tavLst>
                                        <p:tav tm="0">
                                          <p:val>
                                            <p:strVal val="0-#ppt_w/2"/>
                                          </p:val>
                                        </p:tav>
                                        <p:tav tm="100000">
                                          <p:val>
                                            <p:strVal val="#ppt_x"/>
                                          </p:val>
                                        </p:tav>
                                      </p:tavLst>
                                    </p:anim>
                                    <p:anim calcmode="lin" valueType="num">
                                      <p:cBhvr additive="base">
                                        <p:cTn id="11" dur="500" fill="hold"/>
                                        <p:tgtEl>
                                          <p:spTgt spid="5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0-#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0-#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0-#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0-#ppt_w/2"/>
                                          </p:val>
                                        </p:tav>
                                        <p:tav tm="100000">
                                          <p:val>
                                            <p:strVal val="#ppt_x"/>
                                          </p:val>
                                        </p:tav>
                                      </p:tavLst>
                                    </p:anim>
                                    <p:anim calcmode="lin" valueType="num">
                                      <p:cBhvr additive="base">
                                        <p:cTn id="36" dur="500" fill="hold"/>
                                        <p:tgtEl>
                                          <p:spTgt spid="5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09738" y="944166"/>
            <a:ext cx="5820966" cy="704850"/>
          </a:xfrm>
          <a:prstGeom prst="rect">
            <a:avLst/>
          </a:prstGeom>
        </p:spPr>
        <p:txBody>
          <a:bodyPr lIns="91440" tIns="45720" rIns="91440" bIns="45720" anchor="ctr">
            <a:normAutofit fontScale="92500" lnSpcReduction="10000"/>
          </a:bodyPr>
          <a:lstStyle/>
          <a:p>
            <a:pPr algn="ctr" eaLnBrk="1" hangingPunct="1">
              <a:defRPr/>
            </a:pPr>
            <a:r>
              <a:rPr kumimoji="0" lang="zh-TW" altLang="en-US" sz="4400" b="1" dirty="0">
                <a:solidFill>
                  <a:srgbClr val="000099"/>
                </a:solidFill>
                <a:latin typeface="微軟正黑體" panose="020B0604030504040204" pitchFamily="34" charset="-120"/>
                <a:ea typeface="微軟正黑體" panose="020B0604030504040204" pitchFamily="34" charset="-120"/>
                <a:cs typeface="BiauKai"/>
              </a:rPr>
              <a:t>免試入學</a:t>
            </a:r>
            <a:r>
              <a:rPr kumimoji="0" lang="en-US" altLang="zh-TW" sz="4400" b="1" dirty="0">
                <a:solidFill>
                  <a:srgbClr val="000099"/>
                </a:solidFill>
                <a:latin typeface="微軟正黑體" panose="020B0604030504040204" pitchFamily="34" charset="-120"/>
                <a:ea typeface="微軟正黑體" panose="020B0604030504040204" pitchFamily="34" charset="-120"/>
                <a:cs typeface="BiauKai"/>
              </a:rPr>
              <a:t>-</a:t>
            </a:r>
            <a:r>
              <a:rPr kumimoji="0" lang="zh-TW" altLang="en-US" sz="4400" b="1" dirty="0">
                <a:solidFill>
                  <a:srgbClr val="C00000"/>
                </a:solidFill>
                <a:latin typeface="微軟正黑體" panose="020B0604030504040204" pitchFamily="34" charset="-120"/>
                <a:ea typeface="微軟正黑體" panose="020B0604030504040204" pitchFamily="34" charset="-120"/>
                <a:cs typeface="BiauKai"/>
              </a:rPr>
              <a:t>變更就學區</a:t>
            </a:r>
            <a:endParaRPr kumimoji="0" lang="en-US" altLang="zh-TW" sz="4400" b="1" dirty="0">
              <a:solidFill>
                <a:srgbClr val="C00000"/>
              </a:solidFill>
              <a:latin typeface="微軟正黑體" panose="020B0604030504040204" pitchFamily="34" charset="-120"/>
              <a:ea typeface="微軟正黑體" panose="020B0604030504040204" pitchFamily="34" charset="-120"/>
              <a:cs typeface="BiauKai"/>
            </a:endParaRPr>
          </a:p>
        </p:txBody>
      </p:sp>
      <p:sp>
        <p:nvSpPr>
          <p:cNvPr id="5" name="手繪多邊形 4"/>
          <p:cNvSpPr/>
          <p:nvPr/>
        </p:nvSpPr>
        <p:spPr>
          <a:xfrm>
            <a:off x="1300038" y="2429782"/>
            <a:ext cx="7668256" cy="145432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43" lvl="1" indent="-285743" defTabSz="1822405">
              <a:spcAft>
                <a:spcPct val="15000"/>
              </a:spcAft>
              <a:buFontTx/>
              <a:buChar char="••"/>
              <a:defRPr/>
            </a:pPr>
            <a:r>
              <a:rPr kumimoji="0" lang="zh-TW" altLang="en-US" sz="2000" dirty="0">
                <a:solidFill>
                  <a:prstClr val="black">
                    <a:hueOff val="0"/>
                    <a:satOff val="0"/>
                    <a:lumOff val="0"/>
                    <a:alphaOff val="0"/>
                  </a:prstClr>
                </a:solidFill>
                <a:latin typeface="標楷體" pitchFamily="65" charset="-120"/>
                <a:ea typeface="標楷體" pitchFamily="65" charset="-120"/>
              </a:rPr>
              <a:t>戶籍遷徙</a:t>
            </a:r>
            <a:endParaRPr kumimoji="0" lang="en-US" altLang="zh-TW" sz="2000" dirty="0">
              <a:solidFill>
                <a:prstClr val="black">
                  <a:hueOff val="0"/>
                  <a:satOff val="0"/>
                  <a:lumOff val="0"/>
                  <a:alphaOff val="0"/>
                </a:prstClr>
              </a:solidFill>
              <a:latin typeface="標楷體" pitchFamily="65" charset="-120"/>
              <a:ea typeface="標楷體" pitchFamily="65" charset="-120"/>
            </a:endParaRPr>
          </a:p>
          <a:p>
            <a:pPr marL="285743" lvl="1" indent="-285743" defTabSz="1822405">
              <a:spcAft>
                <a:spcPct val="15000"/>
              </a:spcAft>
              <a:buFontTx/>
              <a:buChar char="••"/>
              <a:defRPr/>
            </a:pPr>
            <a:r>
              <a:rPr kumimoji="0" lang="zh-TW" altLang="en-US" sz="2000" dirty="0">
                <a:solidFill>
                  <a:prstClr val="black">
                    <a:hueOff val="0"/>
                    <a:satOff val="0"/>
                    <a:lumOff val="0"/>
                    <a:alphaOff val="0"/>
                  </a:prstClr>
                </a:solidFill>
                <a:latin typeface="標楷體" pitchFamily="65" charset="-120"/>
                <a:ea typeface="標楷體" pitchFamily="65" charset="-120"/>
              </a:rPr>
              <a:t>返回原戶籍所在地就讀。</a:t>
            </a:r>
            <a:endParaRPr kumimoji="0" lang="en-US" altLang="zh-TW" sz="2000" dirty="0">
              <a:solidFill>
                <a:prstClr val="black">
                  <a:hueOff val="0"/>
                  <a:satOff val="0"/>
                  <a:lumOff val="0"/>
                  <a:alphaOff val="0"/>
                </a:prstClr>
              </a:solidFill>
              <a:latin typeface="標楷體" pitchFamily="65" charset="-120"/>
              <a:ea typeface="標楷體" pitchFamily="65" charset="-120"/>
            </a:endParaRPr>
          </a:p>
          <a:p>
            <a:pPr marL="285743" lvl="1" indent="-285743" defTabSz="1822405">
              <a:spcAft>
                <a:spcPct val="15000"/>
              </a:spcAft>
              <a:buFontTx/>
              <a:buChar char="••"/>
              <a:defRPr/>
            </a:pPr>
            <a:r>
              <a:rPr kumimoji="0" lang="zh-TW" altLang="en-US" sz="2000" dirty="0">
                <a:solidFill>
                  <a:prstClr val="black">
                    <a:hueOff val="0"/>
                    <a:satOff val="0"/>
                    <a:lumOff val="0"/>
                    <a:alphaOff val="0"/>
                  </a:prstClr>
                </a:solidFill>
                <a:latin typeface="標楷體" pitchFamily="65" charset="-120"/>
                <a:ea typeface="標楷體" pitchFamily="65" charset="-120"/>
              </a:rPr>
              <a:t>就讀區內未設置之課程群別或產業特殊需求類科。</a:t>
            </a:r>
            <a:endParaRPr kumimoji="0" lang="en-US" altLang="zh-TW" sz="2000" dirty="0">
              <a:solidFill>
                <a:prstClr val="black">
                  <a:hueOff val="0"/>
                  <a:satOff val="0"/>
                  <a:lumOff val="0"/>
                  <a:alphaOff val="0"/>
                </a:prstClr>
              </a:solidFill>
              <a:latin typeface="標楷體" pitchFamily="65" charset="-120"/>
              <a:ea typeface="標楷體" pitchFamily="65" charset="-120"/>
            </a:endParaRPr>
          </a:p>
          <a:p>
            <a:pPr marL="285743" lvl="1" indent="-285743" defTabSz="1822405">
              <a:spcAft>
                <a:spcPct val="15000"/>
              </a:spcAft>
              <a:buFontTx/>
              <a:buChar char="••"/>
              <a:defRPr/>
            </a:pPr>
            <a:r>
              <a:rPr kumimoji="0" lang="zh-TW" altLang="en-US" sz="2000" dirty="0">
                <a:solidFill>
                  <a:prstClr val="black">
                    <a:hueOff val="0"/>
                    <a:satOff val="0"/>
                    <a:lumOff val="0"/>
                    <a:alphaOff val="0"/>
                  </a:prstClr>
                </a:solidFill>
                <a:latin typeface="標楷體" pitchFamily="65" charset="-120"/>
                <a:ea typeface="標楷體" pitchFamily="65" charset="-120"/>
              </a:rPr>
              <a:t>特殊理由</a:t>
            </a:r>
            <a:endParaRPr kumimoji="0" lang="en-US" altLang="zh-TW" sz="2000" dirty="0">
              <a:solidFill>
                <a:prstClr val="black">
                  <a:hueOff val="0"/>
                  <a:satOff val="0"/>
                  <a:lumOff val="0"/>
                  <a:alphaOff val="0"/>
                </a:prstClr>
              </a:solidFill>
              <a:latin typeface="標楷體" pitchFamily="65" charset="-120"/>
              <a:ea typeface="標楷體" pitchFamily="65" charset="-120"/>
            </a:endParaRPr>
          </a:p>
        </p:txBody>
      </p:sp>
      <p:sp>
        <p:nvSpPr>
          <p:cNvPr id="6" name="手繪多邊形 5"/>
          <p:cNvSpPr/>
          <p:nvPr/>
        </p:nvSpPr>
        <p:spPr>
          <a:xfrm>
            <a:off x="237975" y="2322539"/>
            <a:ext cx="1116000" cy="1644023"/>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751">
              <a:lnSpc>
                <a:spcPct val="90000"/>
              </a:lnSpc>
              <a:spcAft>
                <a:spcPct val="35000"/>
              </a:spcAft>
              <a:defRPr/>
            </a:pPr>
            <a:r>
              <a:rPr kumimoji="0" lang="zh-TW" altLang="en-US" sz="3600" b="1" dirty="0">
                <a:solidFill>
                  <a:prstClr val="white"/>
                </a:solidFill>
                <a:latin typeface="微軟正黑體" panose="020B0604030504040204" pitchFamily="34" charset="-120"/>
                <a:ea typeface="微軟正黑體" panose="020B0604030504040204" pitchFamily="34" charset="-120"/>
                <a:cs typeface="Verdana" panose="020B0604030504040204" pitchFamily="34" charset="0"/>
              </a:rPr>
              <a:t>資格</a:t>
            </a:r>
          </a:p>
        </p:txBody>
      </p:sp>
      <p:sp>
        <p:nvSpPr>
          <p:cNvPr id="7" name="手繪多邊形 6"/>
          <p:cNvSpPr/>
          <p:nvPr/>
        </p:nvSpPr>
        <p:spPr>
          <a:xfrm>
            <a:off x="1369089" y="4006622"/>
            <a:ext cx="7632000" cy="2220466"/>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43" lvl="1" indent="-285743" defTabSz="1822405">
              <a:lnSpc>
                <a:spcPts val="2600"/>
              </a:lnSpc>
              <a:spcAft>
                <a:spcPct val="15000"/>
              </a:spcAft>
              <a:buFontTx/>
              <a:buChar char="••"/>
              <a:defRPr/>
            </a:pPr>
            <a:r>
              <a:rPr kumimoji="0" lang="zh-TW" altLang="en-US" sz="2000" dirty="0">
                <a:solidFill>
                  <a:srgbClr val="FF0000"/>
                </a:solidFill>
                <a:latin typeface="標楷體" pitchFamily="65" charset="-120"/>
                <a:ea typeface="標楷體" pitchFamily="65" charset="-120"/>
              </a:rPr>
              <a:t>應屆畢業生</a:t>
            </a:r>
            <a:br>
              <a:rPr kumimoji="0" lang="en-US" altLang="zh-TW" sz="2000" dirty="0">
                <a:solidFill>
                  <a:prstClr val="black">
                    <a:hueOff val="0"/>
                    <a:satOff val="0"/>
                    <a:lumOff val="0"/>
                    <a:alphaOff val="0"/>
                  </a:prstClr>
                </a:solidFill>
                <a:latin typeface="標楷體" pitchFamily="65" charset="-120"/>
                <a:ea typeface="標楷體" pitchFamily="65" charset="-120"/>
              </a:rPr>
            </a:br>
            <a:r>
              <a:rPr kumimoji="0" lang="zh-TW" altLang="en-US" sz="2000" dirty="0">
                <a:solidFill>
                  <a:srgbClr val="0000FF"/>
                </a:solidFill>
                <a:latin typeface="標楷體" pitchFamily="65" charset="-120"/>
                <a:ea typeface="標楷體" pitchFamily="65" charset="-120"/>
              </a:rPr>
              <a:t>向所就讀之國民中學提出申請</a:t>
            </a:r>
            <a:r>
              <a:rPr kumimoji="0" lang="zh-TW" altLang="en-US" sz="2000" dirty="0">
                <a:solidFill>
                  <a:prstClr val="black">
                    <a:hueOff val="0"/>
                    <a:satOff val="0"/>
                    <a:lumOff val="0"/>
                    <a:alphaOff val="0"/>
                  </a:prstClr>
                </a:solidFill>
                <a:latin typeface="標楷體" pitchFamily="65" charset="-120"/>
                <a:ea typeface="標楷體" pitchFamily="65" charset="-120"/>
              </a:rPr>
              <a:t>，各校彙整資料後發函至該免試委員會辦理。</a:t>
            </a:r>
            <a:endParaRPr kumimoji="0" lang="en-US" altLang="zh-TW" sz="2000" dirty="0">
              <a:solidFill>
                <a:prstClr val="black">
                  <a:hueOff val="0"/>
                  <a:satOff val="0"/>
                  <a:lumOff val="0"/>
                  <a:alphaOff val="0"/>
                </a:prstClr>
              </a:solidFill>
              <a:latin typeface="標楷體" pitchFamily="65" charset="-120"/>
              <a:ea typeface="標楷體" pitchFamily="65" charset="-120"/>
            </a:endParaRPr>
          </a:p>
          <a:p>
            <a:pPr marL="285743" lvl="1" indent="-285743" defTabSz="1822405">
              <a:lnSpc>
                <a:spcPts val="2600"/>
              </a:lnSpc>
              <a:spcAft>
                <a:spcPct val="15000"/>
              </a:spcAft>
              <a:buFontTx/>
              <a:buChar char="••"/>
              <a:defRPr/>
            </a:pPr>
            <a:r>
              <a:rPr kumimoji="0" lang="zh-TW" altLang="en-US" sz="2000" dirty="0">
                <a:solidFill>
                  <a:srgbClr val="FF0000"/>
                </a:solidFill>
                <a:latin typeface="標楷體" pitchFamily="65" charset="-120"/>
                <a:ea typeface="標楷體" pitchFamily="65" charset="-120"/>
              </a:rPr>
              <a:t>非應屆畢業生</a:t>
            </a:r>
            <a:r>
              <a:rPr kumimoji="0" lang="en-US" altLang="zh-TW" sz="2000" dirty="0">
                <a:solidFill>
                  <a:prstClr val="black">
                    <a:hueOff val="0"/>
                    <a:satOff val="0"/>
                    <a:lumOff val="0"/>
                    <a:alphaOff val="0"/>
                  </a:prstClr>
                </a:solidFill>
                <a:latin typeface="標楷體" pitchFamily="65" charset="-120"/>
                <a:ea typeface="標楷體" pitchFamily="65" charset="-120"/>
              </a:rPr>
              <a:t>(</a:t>
            </a:r>
            <a:r>
              <a:rPr kumimoji="0" lang="zh-TW" altLang="en-US" sz="2000" dirty="0">
                <a:solidFill>
                  <a:prstClr val="black">
                    <a:hueOff val="0"/>
                    <a:satOff val="0"/>
                    <a:lumOff val="0"/>
                    <a:alphaOff val="0"/>
                  </a:prstClr>
                </a:solidFill>
                <a:latin typeface="標楷體" pitchFamily="65" charset="-120"/>
                <a:ea typeface="標楷體" pitchFamily="65" charset="-120"/>
              </a:rPr>
              <a:t>含具同等學力資格者、就讀海外臺灣學校或大陸地區臺商學校者</a:t>
            </a:r>
            <a:r>
              <a:rPr kumimoji="0" lang="en-US" altLang="zh-TW" sz="2000" dirty="0">
                <a:solidFill>
                  <a:prstClr val="black">
                    <a:hueOff val="0"/>
                    <a:satOff val="0"/>
                    <a:lumOff val="0"/>
                    <a:alphaOff val="0"/>
                  </a:prstClr>
                </a:solidFill>
                <a:latin typeface="標楷體" pitchFamily="65" charset="-120"/>
                <a:ea typeface="標楷體" pitchFamily="65" charset="-120"/>
              </a:rPr>
              <a:t>)</a:t>
            </a:r>
            <a:r>
              <a:rPr kumimoji="0" lang="zh-TW" altLang="en-US" sz="2000" dirty="0">
                <a:solidFill>
                  <a:prstClr val="black">
                    <a:hueOff val="0"/>
                    <a:satOff val="0"/>
                    <a:lumOff val="0"/>
                    <a:alphaOff val="0"/>
                  </a:prstClr>
                </a:solidFill>
                <a:latin typeface="標楷體" pitchFamily="65" charset="-120"/>
                <a:ea typeface="標楷體" pitchFamily="65" charset="-120"/>
              </a:rPr>
              <a:t>：直接向</a:t>
            </a:r>
            <a:r>
              <a:rPr kumimoji="0" lang="zh-TW" altLang="en-US" sz="2000" dirty="0">
                <a:solidFill>
                  <a:srgbClr val="0000FF"/>
                </a:solidFill>
                <a:latin typeface="標楷體" pitchFamily="65" charset="-120"/>
                <a:ea typeface="標楷體" pitchFamily="65" charset="-120"/>
              </a:rPr>
              <a:t>免試委員會提出申請。</a:t>
            </a:r>
          </a:p>
        </p:txBody>
      </p:sp>
      <p:sp>
        <p:nvSpPr>
          <p:cNvPr id="8" name="手繪多邊形 7"/>
          <p:cNvSpPr/>
          <p:nvPr/>
        </p:nvSpPr>
        <p:spPr>
          <a:xfrm>
            <a:off x="237976" y="4006616"/>
            <a:ext cx="1116000" cy="2302704"/>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751">
              <a:lnSpc>
                <a:spcPct val="90000"/>
              </a:lnSpc>
              <a:spcAft>
                <a:spcPct val="35000"/>
              </a:spcAft>
              <a:defRPr/>
            </a:pPr>
            <a:r>
              <a:rPr kumimoji="0" lang="zh-TW" altLang="en-US" sz="3600" b="1" dirty="0">
                <a:solidFill>
                  <a:prstClr val="white"/>
                </a:solidFill>
                <a:latin typeface="微軟正黑體" panose="020B0604030504040204" pitchFamily="34" charset="-120"/>
                <a:ea typeface="微軟正黑體" panose="020B0604030504040204" pitchFamily="34" charset="-120"/>
              </a:rPr>
              <a:t>申請方式</a:t>
            </a:r>
          </a:p>
        </p:txBody>
      </p:sp>
      <p:sp>
        <p:nvSpPr>
          <p:cNvPr id="132111" name="標題 1"/>
          <p:cNvSpPr txBox="1">
            <a:spLocks/>
          </p:cNvSpPr>
          <p:nvPr/>
        </p:nvSpPr>
        <p:spPr bwMode="auto">
          <a:xfrm>
            <a:off x="179513" y="1772667"/>
            <a:ext cx="8821576"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pPr>
            <a:r>
              <a:rPr kumimoji="0" lang="zh-TW" altLang="en-US" sz="4000" b="1" dirty="0">
                <a:solidFill>
                  <a:srgbClr val="FF0000"/>
                </a:solidFill>
                <a:latin typeface="微軟正黑體" panose="020B0604030504040204" pitchFamily="34" charset="-120"/>
                <a:ea typeface="微軟正黑體" panose="020B0604030504040204" pitchFamily="34" charset="-120"/>
                <a:cs typeface="BiauKai"/>
              </a:rPr>
              <a:t>申請時間</a:t>
            </a:r>
            <a:r>
              <a:rPr kumimoji="0" lang="zh-TW" altLang="zh-TW" sz="4000" b="1" dirty="0">
                <a:solidFill>
                  <a:srgbClr val="FF0000"/>
                </a:solidFill>
                <a:latin typeface="微軟正黑體" panose="020B0604030504040204" pitchFamily="34" charset="-120"/>
                <a:ea typeface="微軟正黑體" panose="020B0604030504040204" pitchFamily="34" charset="-120"/>
              </a:rPr>
              <a:t>：</a:t>
            </a:r>
            <a:r>
              <a:rPr kumimoji="0" lang="en-US" altLang="zh-TW" sz="4000" b="1" dirty="0">
                <a:solidFill>
                  <a:srgbClr val="FF0000"/>
                </a:solidFill>
                <a:latin typeface="微軟正黑體" panose="020B0604030504040204" pitchFamily="34" charset="-120"/>
                <a:ea typeface="微軟正黑體" panose="020B0604030504040204" pitchFamily="34" charset="-120"/>
              </a:rPr>
              <a:t>114</a:t>
            </a:r>
            <a:r>
              <a:rPr kumimoji="0" lang="zh-TW" altLang="en-US" sz="4000" b="1" dirty="0">
                <a:solidFill>
                  <a:srgbClr val="FF0000"/>
                </a:solidFill>
                <a:latin typeface="微軟正黑體" panose="020B0604030504040204" pitchFamily="34" charset="-120"/>
                <a:ea typeface="微軟正黑體" panose="020B0604030504040204" pitchFamily="34" charset="-120"/>
              </a:rPr>
              <a:t>年</a:t>
            </a:r>
            <a:r>
              <a:rPr kumimoji="0" lang="en-US" altLang="zh-TW" sz="4000" b="1" dirty="0">
                <a:solidFill>
                  <a:srgbClr val="FF0000"/>
                </a:solidFill>
                <a:latin typeface="微軟正黑體" panose="020B0604030504040204" pitchFamily="34" charset="-120"/>
                <a:ea typeface="微軟正黑體" panose="020B0604030504040204" pitchFamily="34" charset="-120"/>
              </a:rPr>
              <a:t>4/25</a:t>
            </a:r>
            <a:r>
              <a:rPr kumimoji="0" lang="zh-TW" altLang="en-US" sz="4000" b="1" dirty="0">
                <a:solidFill>
                  <a:srgbClr val="FF0000"/>
                </a:solidFill>
                <a:latin typeface="微軟正黑體" panose="020B0604030504040204" pitchFamily="34" charset="-120"/>
                <a:ea typeface="微軟正黑體" panose="020B0604030504040204" pitchFamily="34" charset="-120"/>
              </a:rPr>
              <a:t>～</a:t>
            </a:r>
            <a:r>
              <a:rPr kumimoji="0" lang="en-US" altLang="zh-TW" sz="4000" b="1" dirty="0">
                <a:solidFill>
                  <a:srgbClr val="FF0000"/>
                </a:solidFill>
                <a:latin typeface="微軟正黑體" panose="020B0604030504040204" pitchFamily="34" charset="-120"/>
                <a:ea typeface="微軟正黑體" panose="020B0604030504040204" pitchFamily="34" charset="-120"/>
              </a:rPr>
              <a:t>5/02</a:t>
            </a:r>
            <a:r>
              <a:rPr kumimoji="0" lang="zh-TW" altLang="en-US" sz="4000" b="1" dirty="0">
                <a:solidFill>
                  <a:srgbClr val="FF0000"/>
                </a:solidFill>
                <a:latin typeface="微軟正黑體" panose="020B0604030504040204" pitchFamily="34" charset="-120"/>
                <a:ea typeface="微軟正黑體" panose="020B0604030504040204" pitchFamily="34" charset="-120"/>
                <a:cs typeface="BiauKai"/>
              </a:rPr>
              <a:t>辦理</a:t>
            </a:r>
            <a:endParaRPr kumimoji="0" lang="en-US" altLang="zh-TW" sz="4000" b="1" dirty="0">
              <a:solidFill>
                <a:srgbClr val="FF0000"/>
              </a:solidFill>
              <a:latin typeface="微軟正黑體" panose="020B0604030504040204" pitchFamily="34" charset="-120"/>
              <a:ea typeface="微軟正黑體" panose="020B0604030504040204" pitchFamily="34" charset="-120"/>
              <a:cs typeface="BiauKai"/>
            </a:endParaRPr>
          </a:p>
        </p:txBody>
      </p:sp>
    </p:spTree>
  </p:cSld>
  <p:clrMapOvr>
    <a:masterClrMapping/>
  </p:clrMapOvr>
  <p:transition spd="slow" advClick="0" advTm="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標題 1"/>
          <p:cNvSpPr>
            <a:spLocks noGrp="1"/>
          </p:cNvSpPr>
          <p:nvPr>
            <p:ph idx="1"/>
          </p:nvPr>
        </p:nvSpPr>
        <p:spPr>
          <a:xfrm>
            <a:off x="457200" y="2888457"/>
            <a:ext cx="8229600" cy="2683669"/>
          </a:xfrm>
        </p:spPr>
        <p:txBody>
          <a:bodyPr/>
          <a:lstStyle/>
          <a:p>
            <a:pPr algn="ctr" eaLnBrk="1" hangingPunct="1">
              <a:spcBef>
                <a:spcPct val="0"/>
              </a:spcBef>
              <a:buSzTx/>
              <a:buFontTx/>
              <a:buNone/>
            </a:pPr>
            <a:r>
              <a:rPr lang="zh-TW" altLang="en-US" sz="4500" b="1" dirty="0">
                <a:solidFill>
                  <a:srgbClr val="FF0000"/>
                </a:solidFill>
              </a:rPr>
              <a:t>特招</a:t>
            </a:r>
            <a:r>
              <a:rPr lang="zh-TW" altLang="zh-TW" sz="4500" b="1" dirty="0">
                <a:solidFill>
                  <a:srgbClr val="FF0000"/>
                </a:solidFill>
              </a:rPr>
              <a:t>入學管道</a:t>
            </a:r>
            <a:endParaRPr lang="zh-TW" altLang="en-US" sz="4500" b="1" dirty="0">
              <a:solidFill>
                <a:srgbClr val="FF0000"/>
              </a:solidFill>
            </a:endParaRPr>
          </a:p>
        </p:txBody>
      </p:sp>
    </p:spTree>
    <p:extLst>
      <p:ext uri="{BB962C8B-B14F-4D97-AF65-F5344CB8AC3E}">
        <p14:creationId xmlns:p14="http://schemas.microsoft.com/office/powerpoint/2010/main" val="107073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065961588"/>
              </p:ext>
            </p:extLst>
          </p:nvPr>
        </p:nvGraphicFramePr>
        <p:xfrm>
          <a:off x="318485" y="1537503"/>
          <a:ext cx="3101387" cy="505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資料庫圖表 2"/>
          <p:cNvGraphicFramePr/>
          <p:nvPr>
            <p:extLst>
              <p:ext uri="{D42A27DB-BD31-4B8C-83A1-F6EECF244321}">
                <p14:modId xmlns:p14="http://schemas.microsoft.com/office/powerpoint/2010/main" val="1134368393"/>
              </p:ext>
            </p:extLst>
          </p:nvPr>
        </p:nvGraphicFramePr>
        <p:xfrm>
          <a:off x="3707904" y="1537503"/>
          <a:ext cx="4320480" cy="44561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標題 1"/>
          <p:cNvSpPr txBox="1">
            <a:spLocks/>
          </p:cNvSpPr>
          <p:nvPr/>
        </p:nvSpPr>
        <p:spPr bwMode="auto">
          <a:xfrm>
            <a:off x="737574" y="1026921"/>
            <a:ext cx="7596188" cy="432048"/>
          </a:xfrm>
          <a:prstGeom prst="rect">
            <a:avLst/>
          </a:prstGeom>
          <a:noFill/>
          <a:ln w="9525">
            <a:noFill/>
            <a:miter lim="800000"/>
            <a:headEnd/>
            <a:tailEnd/>
          </a:ln>
        </p:spPr>
        <p:txBody>
          <a:bodyPr lIns="91440" tIns="45720" rIns="91440" bIns="45720" anchor="ctr"/>
          <a:lstStyle/>
          <a:p>
            <a:pPr algn="ctr"/>
            <a:r>
              <a:rPr lang="zh-TW" altLang="en-US" sz="3600" b="1" dirty="0">
                <a:solidFill>
                  <a:srgbClr val="000099"/>
                </a:solidFill>
                <a:latin typeface="微軟正黑體" pitchFamily="34" charset="-120"/>
                <a:ea typeface="微軟正黑體" pitchFamily="34" charset="-120"/>
              </a:rPr>
              <a:t>特色招生 甄選入學</a:t>
            </a:r>
            <a:r>
              <a:rPr lang="en-US" altLang="zh-TW" sz="3600" b="1" dirty="0">
                <a:solidFill>
                  <a:srgbClr val="000099"/>
                </a:solidFill>
                <a:latin typeface="微軟正黑體" pitchFamily="34" charset="-120"/>
                <a:ea typeface="微軟正黑體" pitchFamily="34" charset="-120"/>
              </a:rPr>
              <a:t>(3-4</a:t>
            </a:r>
            <a:r>
              <a:rPr lang="zh-TW" altLang="en-US" sz="3600" b="1" dirty="0">
                <a:solidFill>
                  <a:srgbClr val="000099"/>
                </a:solidFill>
                <a:latin typeface="微軟正黑體" pitchFamily="34" charset="-120"/>
                <a:ea typeface="微軟正黑體" pitchFamily="34" charset="-120"/>
              </a:rPr>
              <a:t>月報名</a:t>
            </a:r>
            <a:r>
              <a:rPr lang="en-US" altLang="zh-TW" sz="3600" b="1" dirty="0">
                <a:solidFill>
                  <a:srgbClr val="000099"/>
                </a:solidFill>
                <a:latin typeface="微軟正黑體" pitchFamily="34" charset="-120"/>
                <a:ea typeface="微軟正黑體" pitchFamily="34" charset="-120"/>
              </a:rPr>
              <a:t>)</a:t>
            </a:r>
            <a:endParaRPr lang="zh-TW" altLang="en-US" sz="3600" b="1" dirty="0">
              <a:solidFill>
                <a:srgbClr val="000099"/>
              </a:solidFill>
              <a:latin typeface="微軟正黑體" pitchFamily="34" charset="-120"/>
              <a:ea typeface="微軟正黑體" pitchFamily="34" charset="-120"/>
            </a:endParaRPr>
          </a:p>
        </p:txBody>
      </p:sp>
      <p:sp>
        <p:nvSpPr>
          <p:cNvPr id="16" name="圓角矩形圖說文字 15"/>
          <p:cNvSpPr/>
          <p:nvPr/>
        </p:nvSpPr>
        <p:spPr>
          <a:xfrm>
            <a:off x="6499644" y="2080326"/>
            <a:ext cx="2735796" cy="1161506"/>
          </a:xfrm>
          <a:prstGeom prst="wedgeRoundRectCallout">
            <a:avLst>
              <a:gd name="adj1" fmla="val -35123"/>
              <a:gd name="adj2" fmla="val -7471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lvl="1" indent="-171450" defTabSz="800100" fontAlgn="auto">
              <a:lnSpc>
                <a:spcPct val="90000"/>
              </a:lnSpc>
              <a:spcAft>
                <a:spcPct val="15000"/>
              </a:spcAft>
              <a:buFontTx/>
              <a:buChar char="••"/>
              <a:defRPr/>
            </a:pPr>
            <a:r>
              <a:rPr kumimoji="0" lang="zh-TW" altLang="en-US" dirty="0">
                <a:solidFill>
                  <a:srgbClr val="FF0000"/>
                </a:solidFill>
                <a:latin typeface="標楷體" panose="03000509000000000000" pitchFamily="65" charset="-120"/>
                <a:ea typeface="標楷體" panose="03000509000000000000" pitchFamily="65" charset="-120"/>
              </a:rPr>
              <a:t>得跨區</a:t>
            </a:r>
            <a:r>
              <a:rPr kumimoji="0" lang="zh-TW" altLang="en-US" dirty="0">
                <a:solidFill>
                  <a:prstClr val="black">
                    <a:hueOff val="0"/>
                    <a:satOff val="0"/>
                    <a:lumOff val="0"/>
                    <a:alphaOff val="0"/>
                  </a:prstClr>
                </a:solidFill>
                <a:latin typeface="標楷體" panose="03000509000000000000" pitchFamily="65" charset="-120"/>
                <a:ea typeface="標楷體" panose="03000509000000000000" pitchFamily="65" charset="-120"/>
              </a:rPr>
              <a:t>報考</a:t>
            </a:r>
            <a:endParaRPr kumimoji="0" lang="en-US" altLang="zh-TW" dirty="0">
              <a:solidFill>
                <a:prstClr val="black">
                  <a:hueOff val="0"/>
                  <a:satOff val="0"/>
                  <a:lumOff val="0"/>
                  <a:alphaOff val="0"/>
                </a:prstClr>
              </a:solidFill>
              <a:latin typeface="標楷體" panose="03000509000000000000" pitchFamily="65" charset="-120"/>
              <a:ea typeface="標楷體" panose="03000509000000000000" pitchFamily="65" charset="-120"/>
            </a:endParaRPr>
          </a:p>
          <a:p>
            <a:pPr marL="171450" lvl="1" indent="-171450" defTabSz="800100" fontAlgn="auto">
              <a:lnSpc>
                <a:spcPct val="90000"/>
              </a:lnSpc>
              <a:spcAft>
                <a:spcPct val="15000"/>
              </a:spcAft>
              <a:buFontTx/>
              <a:buChar char="••"/>
              <a:defRPr/>
            </a:pPr>
            <a:r>
              <a:rPr kumimoji="0" lang="zh-TW" altLang="en-US" dirty="0">
                <a:solidFill>
                  <a:prstClr val="black">
                    <a:hueOff val="0"/>
                    <a:satOff val="0"/>
                    <a:lumOff val="0"/>
                    <a:alphaOff val="0"/>
                  </a:prstClr>
                </a:solidFill>
                <a:latin typeface="標楷體" panose="03000509000000000000" pitchFamily="65" charset="-120"/>
                <a:ea typeface="標楷體" panose="03000509000000000000" pitchFamily="65" charset="-120"/>
              </a:rPr>
              <a:t>每生</a:t>
            </a:r>
            <a:r>
              <a:rPr kumimoji="0" lang="zh-TW" altLang="en-US" dirty="0">
                <a:solidFill>
                  <a:srgbClr val="FF0000"/>
                </a:solidFill>
                <a:latin typeface="標楷體" panose="03000509000000000000" pitchFamily="65" charset="-120"/>
                <a:ea typeface="標楷體" panose="03000509000000000000" pitchFamily="65" charset="-120"/>
              </a:rPr>
              <a:t>限擇一校科</a:t>
            </a:r>
            <a:r>
              <a:rPr kumimoji="0" lang="zh-TW" altLang="en-US" dirty="0">
                <a:solidFill>
                  <a:schemeClr val="tx1"/>
                </a:solidFill>
                <a:latin typeface="標楷體" panose="03000509000000000000" pitchFamily="65" charset="-120"/>
                <a:ea typeface="標楷體" panose="03000509000000000000" pitchFamily="65" charset="-120"/>
              </a:rPr>
              <a:t>報名</a:t>
            </a:r>
            <a:endParaRPr kumimoji="0" lang="en-US" altLang="zh-TW" dirty="0">
              <a:solidFill>
                <a:schemeClr val="tx1"/>
              </a:solidFill>
              <a:latin typeface="標楷體" panose="03000509000000000000" pitchFamily="65" charset="-120"/>
              <a:ea typeface="標楷體" panose="03000509000000000000" pitchFamily="65" charset="-120"/>
            </a:endParaRPr>
          </a:p>
          <a:p>
            <a:pPr marL="171450" lvl="1" indent="-171450" defTabSz="800100" fontAlgn="auto">
              <a:lnSpc>
                <a:spcPct val="90000"/>
              </a:lnSpc>
              <a:spcAft>
                <a:spcPct val="15000"/>
              </a:spcAft>
              <a:buFontTx/>
              <a:buChar char="••"/>
              <a:defRPr/>
            </a:pPr>
            <a:r>
              <a:rPr kumimoji="0" lang="zh-TW" altLang="en-US" dirty="0">
                <a:solidFill>
                  <a:schemeClr val="tx1"/>
                </a:solidFill>
                <a:latin typeface="標楷體" panose="03000509000000000000" pitchFamily="65" charset="-120"/>
                <a:ea typeface="標楷體" panose="03000509000000000000" pitchFamily="65" charset="-120"/>
              </a:rPr>
              <a:t>會考成績得做為</a:t>
            </a:r>
            <a:r>
              <a:rPr kumimoji="0" lang="zh-TW" altLang="en-US" dirty="0">
                <a:solidFill>
                  <a:srgbClr val="FF0000"/>
                </a:solidFill>
                <a:latin typeface="標楷體" panose="03000509000000000000" pitchFamily="65" charset="-120"/>
                <a:ea typeface="標楷體" panose="03000509000000000000" pitchFamily="65" charset="-120"/>
              </a:rPr>
              <a:t>門檻</a:t>
            </a:r>
            <a:endParaRPr kumimoji="0" lang="en-US" altLang="zh-TW" dirty="0">
              <a:solidFill>
                <a:srgbClr val="FF0000"/>
              </a:solidFill>
              <a:latin typeface="標楷體" panose="03000509000000000000" pitchFamily="65" charset="-120"/>
              <a:ea typeface="標楷體" panose="03000509000000000000" pitchFamily="65" charset="-120"/>
            </a:endParaRPr>
          </a:p>
          <a:p>
            <a:pPr marL="171450" lvl="1" indent="-171450" defTabSz="800100" fontAlgn="auto">
              <a:lnSpc>
                <a:spcPct val="90000"/>
              </a:lnSpc>
              <a:spcAft>
                <a:spcPct val="15000"/>
              </a:spcAft>
              <a:buFontTx/>
              <a:buChar char="••"/>
              <a:defRPr/>
            </a:pPr>
            <a:r>
              <a:rPr kumimoji="0" lang="zh-TW" altLang="en-US" dirty="0">
                <a:solidFill>
                  <a:prstClr val="black">
                    <a:hueOff val="0"/>
                    <a:satOff val="0"/>
                    <a:lumOff val="0"/>
                    <a:alphaOff val="0"/>
                  </a:prstClr>
                </a:solidFill>
                <a:latin typeface="標楷體" panose="03000509000000000000" pitchFamily="65" charset="-120"/>
                <a:ea typeface="標楷體" panose="03000509000000000000" pitchFamily="65" charset="-120"/>
              </a:rPr>
              <a:t>採</a:t>
            </a:r>
            <a:r>
              <a:rPr kumimoji="0" lang="zh-TW" altLang="en-US" dirty="0">
                <a:solidFill>
                  <a:srgbClr val="FF0000"/>
                </a:solidFill>
                <a:latin typeface="標楷體" panose="03000509000000000000" pitchFamily="65" charset="-120"/>
                <a:ea typeface="標楷體" panose="03000509000000000000" pitchFamily="65" charset="-120"/>
              </a:rPr>
              <a:t>術科測驗、面試</a:t>
            </a:r>
            <a:r>
              <a:rPr kumimoji="0" lang="zh-TW" altLang="en-US" dirty="0">
                <a:solidFill>
                  <a:prstClr val="black">
                    <a:hueOff val="0"/>
                    <a:satOff val="0"/>
                    <a:lumOff val="0"/>
                    <a:alphaOff val="0"/>
                  </a:prstClr>
                </a:solidFill>
                <a:latin typeface="標楷體" panose="03000509000000000000" pitchFamily="65" charset="-120"/>
                <a:ea typeface="標楷體" panose="03000509000000000000" pitchFamily="65" charset="-120"/>
              </a:rPr>
              <a:t>等</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43224581"/>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F7742E-1591-4B93-B415-38A3FC090DA4}"/>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科學班</a:t>
            </a:r>
            <a:endParaRPr lang="zh-TW" altLang="en-US" dirty="0"/>
          </a:p>
        </p:txBody>
      </p:sp>
      <p:pic>
        <p:nvPicPr>
          <p:cNvPr id="4" name="內容版面配置區 3">
            <a:extLst>
              <a:ext uri="{FF2B5EF4-FFF2-40B4-BE49-F238E27FC236}">
                <a16:creationId xmlns:a16="http://schemas.microsoft.com/office/drawing/2014/main" id="{D51CC1B1-95CC-4AFC-8C83-E0F0A8F505AD}"/>
              </a:ext>
            </a:extLst>
          </p:cNvPr>
          <p:cNvPicPr>
            <a:picLocks noGrp="1" noChangeAspect="1"/>
          </p:cNvPicPr>
          <p:nvPr>
            <p:ph idx="1"/>
          </p:nvPr>
        </p:nvPicPr>
        <p:blipFill>
          <a:blip r:embed="rId2"/>
          <a:stretch>
            <a:fillRect/>
          </a:stretch>
        </p:blipFill>
        <p:spPr>
          <a:xfrm>
            <a:off x="640644" y="1484784"/>
            <a:ext cx="8046156" cy="4205064"/>
          </a:xfrm>
          <a:prstGeom prst="rect">
            <a:avLst/>
          </a:prstGeom>
        </p:spPr>
      </p:pic>
      <p:sp>
        <p:nvSpPr>
          <p:cNvPr id="5" name="矩形 4">
            <a:extLst>
              <a:ext uri="{FF2B5EF4-FFF2-40B4-BE49-F238E27FC236}">
                <a16:creationId xmlns:a16="http://schemas.microsoft.com/office/drawing/2014/main" id="{2B65DF22-347D-4112-B4A6-ECA81715EDFC}"/>
              </a:ext>
            </a:extLst>
          </p:cNvPr>
          <p:cNvSpPr/>
          <p:nvPr/>
        </p:nvSpPr>
        <p:spPr>
          <a:xfrm>
            <a:off x="2267744" y="5589240"/>
            <a:ext cx="4339650" cy="923330"/>
          </a:xfrm>
          <a:prstGeom prst="rect">
            <a:avLst/>
          </a:prstGeom>
          <a:noFill/>
        </p:spPr>
        <p:txBody>
          <a:bodyPr wrap="none" lIns="91440" tIns="45720" rIns="91440" bIns="45720">
            <a:spAutoFit/>
          </a:bodyPr>
          <a:lstStyle/>
          <a:p>
            <a:pPr algn="ctr"/>
            <a:r>
              <a:rPr lang="zh-TW" altLang="en-US" sz="5400" b="0" cap="none" spc="0" dirty="0">
                <a:ln w="0"/>
                <a:solidFill>
                  <a:srgbClr val="FF0000"/>
                </a:solidFill>
                <a:effectLst>
                  <a:outerShdw blurRad="38100" dist="19050" dir="2700000" algn="tl" rotWithShape="0">
                    <a:schemeClr val="dk1">
                      <a:alpha val="40000"/>
                    </a:schemeClr>
                  </a:outerShdw>
                </a:effectLst>
                <a:latin typeface="王漢宗顏楷體繁" panose="02000500000000000000" pitchFamily="2" charset="-120"/>
                <a:ea typeface="王漢宗顏楷體繁" panose="02000500000000000000" pitchFamily="2" charset="-120"/>
              </a:rPr>
              <a:t>官網招生資訊</a:t>
            </a:r>
          </a:p>
        </p:txBody>
      </p:sp>
    </p:spTree>
    <p:extLst>
      <p:ext uri="{BB962C8B-B14F-4D97-AF65-F5344CB8AC3E}">
        <p14:creationId xmlns:p14="http://schemas.microsoft.com/office/powerpoint/2010/main" val="53369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F7742E-1591-4B93-B415-38A3FC090DA4}"/>
              </a:ext>
            </a:extLst>
          </p:cNvPr>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113</a:t>
            </a:r>
            <a:r>
              <a:rPr lang="zh-TW" altLang="en-US" dirty="0">
                <a:latin typeface="標楷體" panose="03000509000000000000" pitchFamily="65" charset="-120"/>
                <a:ea typeface="標楷體" panose="03000509000000000000" pitchFamily="65" charset="-120"/>
              </a:rPr>
              <a:t>科學班</a:t>
            </a:r>
            <a:endParaRPr lang="zh-TW" altLang="en-US" dirty="0"/>
          </a:p>
        </p:txBody>
      </p:sp>
      <p:sp>
        <p:nvSpPr>
          <p:cNvPr id="6" name="內容版面配置區 5">
            <a:extLst>
              <a:ext uri="{FF2B5EF4-FFF2-40B4-BE49-F238E27FC236}">
                <a16:creationId xmlns:a16="http://schemas.microsoft.com/office/drawing/2014/main" id="{7E3DBFA0-57C3-411E-908A-1C3216E465A8}"/>
              </a:ext>
            </a:extLst>
          </p:cNvPr>
          <p:cNvSpPr>
            <a:spLocks noGrp="1"/>
          </p:cNvSpPr>
          <p:nvPr>
            <p:ph idx="1"/>
          </p:nvPr>
        </p:nvSpPr>
        <p:spPr/>
        <p:txBody>
          <a:bodyPr/>
          <a:lstStyle/>
          <a:p>
            <a:r>
              <a:rPr lang="en-US" altLang="zh-TW" b="1" dirty="0"/>
              <a:t>A</a:t>
            </a:r>
            <a:r>
              <a:rPr lang="en-US" altLang="zh-TW" b="1" dirty="0">
                <a:solidFill>
                  <a:srgbClr val="FF0000"/>
                </a:solidFill>
              </a:rPr>
              <a:t>.</a:t>
            </a:r>
            <a:r>
              <a:rPr lang="zh-TW" altLang="en-US" b="1" dirty="0">
                <a:solidFill>
                  <a:srgbClr val="FF0000"/>
                </a:solidFill>
              </a:rPr>
              <a:t>科學能力檢定</a:t>
            </a:r>
            <a:r>
              <a:rPr lang="zh-TW" altLang="en-US" b="1" dirty="0"/>
              <a:t>：經資格審查通過的同學得以進入科學能力檢定</a:t>
            </a:r>
            <a:r>
              <a:rPr lang="en-US" altLang="zh-TW" b="1" dirty="0"/>
              <a:t>(</a:t>
            </a:r>
            <a:r>
              <a:rPr lang="zh-TW" altLang="en-US" b="1" dirty="0"/>
              <a:t>筆試</a:t>
            </a:r>
            <a:r>
              <a:rPr lang="en-US" altLang="zh-TW" b="1" dirty="0"/>
              <a:t>)</a:t>
            </a:r>
            <a:r>
              <a:rPr lang="zh-TW" altLang="en-US" b="1" dirty="0"/>
              <a:t>，篩選</a:t>
            </a:r>
            <a:r>
              <a:rPr lang="en-US" altLang="zh-TW" b="1" dirty="0"/>
              <a:t>75</a:t>
            </a:r>
            <a:r>
              <a:rPr lang="zh-TW" altLang="en-US" b="1" dirty="0"/>
              <a:t>名進入實驗實作。</a:t>
            </a:r>
            <a:endParaRPr lang="en-US" altLang="zh-TW" b="1" dirty="0"/>
          </a:p>
          <a:p>
            <a:r>
              <a:rPr lang="zh-TW" altLang="en-US" dirty="0"/>
              <a:t>科學能力檢定科目：語文</a:t>
            </a:r>
            <a:r>
              <a:rPr lang="en-US" altLang="zh-TW" dirty="0"/>
              <a:t>(</a:t>
            </a:r>
            <a:r>
              <a:rPr lang="zh-TW" altLang="en-US" dirty="0"/>
              <a:t>國文與英文</a:t>
            </a:r>
            <a:r>
              <a:rPr lang="en-US" altLang="zh-TW" dirty="0"/>
              <a:t>) </a:t>
            </a:r>
            <a:r>
              <a:rPr lang="zh-TW" altLang="en-US" dirty="0"/>
              <a:t>、數學、自然</a:t>
            </a:r>
            <a:r>
              <a:rPr lang="en-US" altLang="zh-TW" dirty="0"/>
              <a:t>(</a:t>
            </a:r>
            <a:r>
              <a:rPr lang="zh-TW" altLang="en-US" dirty="0"/>
              <a:t>物理與化學</a:t>
            </a:r>
            <a:r>
              <a:rPr lang="en-US" altLang="zh-TW" dirty="0"/>
              <a:t>) </a:t>
            </a:r>
            <a:r>
              <a:rPr lang="zh-TW" altLang="en-US" dirty="0"/>
              <a:t>。</a:t>
            </a:r>
            <a:endParaRPr lang="en-US" altLang="zh-TW" dirty="0"/>
          </a:p>
          <a:p>
            <a:r>
              <a:rPr lang="en-US" altLang="zh-TW" b="1" dirty="0"/>
              <a:t>B.</a:t>
            </a:r>
            <a:r>
              <a:rPr lang="zh-TW" altLang="en-US" b="1" dirty="0">
                <a:solidFill>
                  <a:srgbClr val="FF0000"/>
                </a:solidFill>
              </a:rPr>
              <a:t>實驗實作</a:t>
            </a:r>
            <a:r>
              <a:rPr lang="zh-TW" altLang="en-US" b="1" dirty="0"/>
              <a:t>：評量科目含數學、物理、化學，評量方式含閱讀、實作、專題演講。</a:t>
            </a:r>
          </a:p>
          <a:p>
            <a:endParaRPr lang="zh-TW" altLang="en-US" dirty="0"/>
          </a:p>
        </p:txBody>
      </p:sp>
    </p:spTree>
    <p:extLst>
      <p:ext uri="{BB962C8B-B14F-4D97-AF65-F5344CB8AC3E}">
        <p14:creationId xmlns:p14="http://schemas.microsoft.com/office/powerpoint/2010/main" val="114866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49954D-0D80-4727-8735-29DCA3187685}"/>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專業群科</a:t>
            </a:r>
            <a:r>
              <a:rPr lang="en-US" altLang="zh-TW" dirty="0">
                <a:latin typeface="標楷體" panose="03000509000000000000" pitchFamily="65" charset="-120"/>
                <a:ea typeface="標楷體" panose="03000509000000000000" pitchFamily="65" charset="-120"/>
              </a:rPr>
              <a:t>-113</a:t>
            </a:r>
            <a:r>
              <a:rPr lang="zh-TW" altLang="en-US" dirty="0">
                <a:latin typeface="標楷體" panose="03000509000000000000" pitchFamily="65" charset="-120"/>
                <a:ea typeface="標楷體" panose="03000509000000000000" pitchFamily="65" charset="-120"/>
              </a:rPr>
              <a:t>竹工板金科</a:t>
            </a:r>
          </a:p>
        </p:txBody>
      </p:sp>
      <p:sp>
        <p:nvSpPr>
          <p:cNvPr id="3" name="內容版面配置區 2">
            <a:extLst>
              <a:ext uri="{FF2B5EF4-FFF2-40B4-BE49-F238E27FC236}">
                <a16:creationId xmlns:a16="http://schemas.microsoft.com/office/drawing/2014/main" id="{6D228077-AEB1-48C2-9098-DD05AE45FC16}"/>
              </a:ext>
            </a:extLst>
          </p:cNvPr>
          <p:cNvSpPr>
            <a:spLocks noGrp="1"/>
          </p:cNvSpPr>
          <p:nvPr>
            <p:ph idx="1"/>
          </p:nvPr>
        </p:nvSpPr>
        <p:spPr>
          <a:xfrm>
            <a:off x="457200" y="1600200"/>
            <a:ext cx="8507288" cy="4525963"/>
          </a:xfrm>
        </p:spPr>
        <p:txBody>
          <a:bodyPr/>
          <a:lstStyle/>
          <a:p>
            <a:r>
              <a:rPr lang="zh-TW" altLang="en-US" dirty="0"/>
              <a:t>一、錄取門檻：參採 </a:t>
            </a:r>
            <a:r>
              <a:rPr lang="en-US" altLang="zh-TW" dirty="0"/>
              <a:t>112 </a:t>
            </a:r>
            <a:r>
              <a:rPr lang="zh-TW" altLang="en-US" dirty="0"/>
              <a:t>年國中教育會考國文、數學、英文、社會、自然等科目成績，且均須通過「基礎 </a:t>
            </a:r>
            <a:r>
              <a:rPr lang="en-US" altLang="zh-TW" dirty="0"/>
              <a:t>5B</a:t>
            </a:r>
            <a:r>
              <a:rPr lang="zh-TW" altLang="en-US" dirty="0"/>
              <a:t>」等級，數學或自然任一科成績需達 </a:t>
            </a:r>
            <a:r>
              <a:rPr lang="en-US" altLang="zh-TW" dirty="0"/>
              <a:t>B+</a:t>
            </a:r>
            <a:r>
              <a:rPr lang="zh-TW" altLang="en-US" dirty="0"/>
              <a:t>作為錄取門檻上限。</a:t>
            </a:r>
            <a:endParaRPr lang="en-US" altLang="zh-TW" dirty="0"/>
          </a:p>
          <a:p>
            <a:r>
              <a:rPr lang="zh-TW" altLang="en-US" dirty="0"/>
              <a:t>二、成績計算方式：</a:t>
            </a:r>
            <a:br>
              <a:rPr lang="en-US" altLang="zh-TW" dirty="0"/>
            </a:br>
            <a:r>
              <a:rPr lang="zh-TW" altLang="en-US" sz="2800" dirty="0"/>
              <a:t>甄選總成績</a:t>
            </a:r>
            <a:r>
              <a:rPr lang="en-US" altLang="zh-TW" sz="2800" dirty="0"/>
              <a:t>=</a:t>
            </a:r>
            <a:r>
              <a:rPr lang="zh-TW" altLang="en-US" sz="2800" dirty="0"/>
              <a:t>術科測驗</a:t>
            </a:r>
            <a:r>
              <a:rPr lang="en-US" altLang="zh-TW" sz="2800" dirty="0"/>
              <a:t>×100</a:t>
            </a:r>
            <a:r>
              <a:rPr lang="zh-TW" altLang="en-US" sz="2800" dirty="0"/>
              <a:t>％，滿分為 </a:t>
            </a:r>
            <a:r>
              <a:rPr lang="en-US" altLang="zh-TW" sz="2800" dirty="0"/>
              <a:t>100 </a:t>
            </a:r>
            <a:r>
              <a:rPr lang="zh-TW" altLang="en-US" sz="2800" dirty="0"/>
              <a:t>分。</a:t>
            </a:r>
            <a:r>
              <a:rPr lang="zh-TW" altLang="en-US" dirty="0"/>
              <a:t> </a:t>
            </a:r>
            <a:endParaRPr lang="en-US" altLang="zh-TW" dirty="0"/>
          </a:p>
          <a:p>
            <a:r>
              <a:rPr lang="zh-TW" altLang="en-US" dirty="0"/>
              <a:t>三、甄選項目：</a:t>
            </a:r>
            <a:br>
              <a:rPr lang="en-US" altLang="zh-TW" dirty="0"/>
            </a:br>
            <a:r>
              <a:rPr lang="zh-TW" altLang="en-US" sz="2400" dirty="0"/>
              <a:t>術科測驗</a:t>
            </a:r>
            <a:r>
              <a:rPr lang="en-US" altLang="zh-TW" sz="2400" dirty="0"/>
              <a:t>(</a:t>
            </a:r>
            <a:r>
              <a:rPr lang="zh-TW" altLang="en-US" sz="2400" dirty="0"/>
              <a:t>製圖 </a:t>
            </a:r>
            <a:r>
              <a:rPr lang="en-US" altLang="zh-TW" sz="2400" dirty="0"/>
              <a:t>)+</a:t>
            </a:r>
            <a:r>
              <a:rPr lang="zh-TW" altLang="en-US" sz="2400" dirty="0"/>
              <a:t>資料審查</a:t>
            </a:r>
            <a:endParaRPr lang="zh-TW" altLang="en-US" sz="1800" dirty="0"/>
          </a:p>
        </p:txBody>
      </p:sp>
      <p:sp>
        <p:nvSpPr>
          <p:cNvPr id="4" name="矩形 3">
            <a:extLst>
              <a:ext uri="{FF2B5EF4-FFF2-40B4-BE49-F238E27FC236}">
                <a16:creationId xmlns:a16="http://schemas.microsoft.com/office/drawing/2014/main" id="{6F7EEE1F-1838-4CFE-8250-BB08DA4E52F5}"/>
              </a:ext>
            </a:extLst>
          </p:cNvPr>
          <p:cNvSpPr/>
          <p:nvPr/>
        </p:nvSpPr>
        <p:spPr>
          <a:xfrm>
            <a:off x="832261" y="5688831"/>
            <a:ext cx="7279878" cy="692497"/>
          </a:xfrm>
          <a:prstGeom prst="rect">
            <a:avLst/>
          </a:prstGeom>
          <a:noFill/>
        </p:spPr>
        <p:txBody>
          <a:bodyPr wrap="none" lIns="68580" tIns="34290" rIns="68580" bIns="34290">
            <a:spAutoFit/>
          </a:bodyPr>
          <a:lstStyle/>
          <a:p>
            <a:pPr algn="ctr"/>
            <a:r>
              <a:rPr lang="zh-TW" altLang="en-US" sz="4050" dirty="0">
                <a:ln w="0"/>
                <a:solidFill>
                  <a:srgbClr val="FF0000"/>
                </a:solidFill>
                <a:effectLst>
                  <a:outerShdw blurRad="38100" dist="19050" dir="2700000" algn="tl" rotWithShape="0">
                    <a:schemeClr val="dk1">
                      <a:alpha val="40000"/>
                    </a:schemeClr>
                  </a:outerShdw>
                </a:effectLst>
              </a:rPr>
              <a:t>往年成績大概要</a:t>
            </a:r>
            <a:r>
              <a:rPr lang="en-US" altLang="zh-TW" sz="4050" dirty="0">
                <a:ln w="0"/>
                <a:solidFill>
                  <a:srgbClr val="FF0000"/>
                </a:solidFill>
                <a:effectLst>
                  <a:outerShdw blurRad="38100" dist="19050" dir="2700000" algn="tl" rotWithShape="0">
                    <a:schemeClr val="dk1">
                      <a:alpha val="40000"/>
                    </a:schemeClr>
                  </a:outerShdw>
                </a:effectLst>
              </a:rPr>
              <a:t>1A+</a:t>
            </a:r>
            <a:r>
              <a:rPr lang="zh-TW" altLang="en-US" sz="4050" dirty="0">
                <a:ln w="0"/>
                <a:solidFill>
                  <a:srgbClr val="FF0000"/>
                </a:solidFill>
                <a:effectLst>
                  <a:outerShdw blurRad="38100" dist="19050" dir="2700000" algn="tl" rotWithShape="0">
                    <a:schemeClr val="dk1">
                      <a:alpha val="40000"/>
                    </a:schemeClr>
                  </a:outerShdw>
                </a:effectLst>
              </a:rPr>
              <a:t>，本校</a:t>
            </a:r>
            <a:r>
              <a:rPr lang="en-US" altLang="zh-TW" sz="4050" dirty="0">
                <a:ln w="0"/>
                <a:solidFill>
                  <a:srgbClr val="FF0000"/>
                </a:solidFill>
                <a:effectLst>
                  <a:outerShdw blurRad="38100" dist="19050" dir="2700000" algn="tl" rotWithShape="0">
                    <a:schemeClr val="dk1">
                      <a:alpha val="40000"/>
                    </a:schemeClr>
                  </a:outerShdw>
                </a:effectLst>
              </a:rPr>
              <a:t>2/15</a:t>
            </a:r>
            <a:endParaRPr lang="zh-TW" altLang="en-US" sz="405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5657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514350" y="1221577"/>
            <a:ext cx="7497005" cy="695971"/>
            <a:chOff x="-1" y="-19050"/>
            <a:chExt cx="18219240" cy="3401650"/>
          </a:xfrm>
        </p:grpSpPr>
        <p:sp>
          <p:nvSpPr>
            <p:cNvPr id="394" name="Google Shape;394;p13"/>
            <p:cNvSpPr txBox="1"/>
            <p:nvPr/>
          </p:nvSpPr>
          <p:spPr>
            <a:xfrm>
              <a:off x="-1" y="1622569"/>
              <a:ext cx="11079162" cy="1760031"/>
            </a:xfrm>
            <a:prstGeom prst="rect">
              <a:avLst/>
            </a:prstGeom>
            <a:noFill/>
            <a:ln>
              <a:noFill/>
            </a:ln>
          </p:spPr>
          <p:txBody>
            <a:bodyPr spcFirstLastPara="1" wrap="square" lIns="0" tIns="0" rIns="0" bIns="0" anchor="t" anchorCtr="0">
              <a:spAutoFit/>
            </a:bodyPr>
            <a:lstStyle/>
            <a:p>
              <a:pPr>
                <a:lnSpc>
                  <a:spcPct val="130000"/>
                </a:lnSpc>
                <a:spcBef>
                  <a:spcPts val="0"/>
                </a:spcBef>
                <a:spcAft>
                  <a:spcPts val="0"/>
                </a:spcAft>
              </a:pPr>
              <a:endParaRPr dirty="0"/>
            </a:p>
          </p:txBody>
        </p:sp>
        <p:sp>
          <p:nvSpPr>
            <p:cNvPr id="395" name="Google Shape;395;p13"/>
            <p:cNvSpPr txBox="1"/>
            <p:nvPr/>
          </p:nvSpPr>
          <p:spPr>
            <a:xfrm>
              <a:off x="-1" y="-19050"/>
              <a:ext cx="18219240" cy="3384670"/>
            </a:xfrm>
            <a:prstGeom prst="rect">
              <a:avLst/>
            </a:prstGeom>
            <a:noFill/>
            <a:ln>
              <a:noFill/>
            </a:ln>
          </p:spPr>
          <p:txBody>
            <a:bodyPr spcFirstLastPara="1" wrap="square" lIns="0" tIns="0" rIns="0" bIns="0" anchor="t" anchorCtr="0">
              <a:spAutoFit/>
            </a:bodyPr>
            <a:lstStyle/>
            <a:p>
              <a:pPr lvl="0">
                <a:lnSpc>
                  <a:spcPct val="120000"/>
                </a:lnSpc>
              </a:pPr>
              <a:r>
                <a:rPr lang="zh-TW" altLang="en-US" sz="3750" dirty="0">
                  <a:solidFill>
                    <a:srgbClr val="351B65"/>
                  </a:solidFill>
                  <a:latin typeface="微軟正黑體" panose="020B0604030504040204" pitchFamily="34" charset="-120"/>
                  <a:ea typeface="微軟正黑體" panose="020B0604030504040204" pitchFamily="34" charset="-120"/>
                  <a:cs typeface="Raleway Black"/>
                  <a:sym typeface="Raleway Black"/>
                </a:rPr>
                <a:t>特色招生甄選入學</a:t>
              </a:r>
              <a:r>
                <a:rPr lang="en-US" altLang="zh-TW" sz="3750" dirty="0">
                  <a:solidFill>
                    <a:srgbClr val="351B65"/>
                  </a:solidFill>
                  <a:latin typeface="微軟正黑體" panose="020B0604030504040204" pitchFamily="34" charset="-120"/>
                  <a:ea typeface="微軟正黑體" panose="020B0604030504040204" pitchFamily="34" charset="-120"/>
                  <a:cs typeface="Raleway Black"/>
                  <a:sym typeface="Raleway Black"/>
                </a:rPr>
                <a:t>—</a:t>
              </a:r>
              <a:r>
                <a:rPr lang="zh-TW" altLang="en-US" sz="3750" dirty="0">
                  <a:solidFill>
                    <a:srgbClr val="351B65"/>
                  </a:solidFill>
                  <a:latin typeface="微軟正黑體" panose="020B0604030504040204" pitchFamily="34" charset="-120"/>
                  <a:ea typeface="微軟正黑體" panose="020B0604030504040204" pitchFamily="34" charset="-120"/>
                  <a:cs typeface="Raleway Black"/>
                  <a:sym typeface="Raleway Black"/>
                </a:rPr>
                <a:t>藝術才能班</a:t>
              </a:r>
            </a:p>
          </p:txBody>
        </p:sp>
      </p:grpSp>
      <p:sp>
        <p:nvSpPr>
          <p:cNvPr id="164" name="文字版面配置區 1"/>
          <p:cNvSpPr>
            <a:spLocks noGrp="1"/>
          </p:cNvSpPr>
          <p:nvPr>
            <p:ph type="body" idx="1"/>
          </p:nvPr>
        </p:nvSpPr>
        <p:spPr>
          <a:xfrm>
            <a:off x="514350" y="2163568"/>
            <a:ext cx="8123959" cy="4361776"/>
          </a:xfrm>
        </p:spPr>
        <p:txBody>
          <a:bodyPr>
            <a:normAutofit fontScale="92500" lnSpcReduction="10000"/>
          </a:bodyPr>
          <a:lstStyle/>
          <a:p>
            <a:pPr>
              <a:lnSpc>
                <a:spcPct val="120000"/>
              </a:lnSpc>
              <a:buFont typeface="Wingdings" panose="05000000000000000000" pitchFamily="2" charset="2"/>
              <a:buChar char="l"/>
            </a:pPr>
            <a:r>
              <a:rPr lang="zh-TW" altLang="en-US" dirty="0"/>
              <a:t>分為四類（竹苗區）</a:t>
            </a:r>
            <a:endParaRPr lang="en-US" altLang="zh-TW" dirty="0"/>
          </a:p>
          <a:p>
            <a:pPr lvl="1">
              <a:lnSpc>
                <a:spcPct val="120000"/>
              </a:lnSpc>
              <a:buFont typeface="Wingdings" panose="05000000000000000000" pitchFamily="2" charset="2"/>
              <a:buChar char="u"/>
            </a:pPr>
            <a:r>
              <a:rPr lang="zh-TW" altLang="en-US" sz="3200" dirty="0">
                <a:latin typeface="微軟正黑體" panose="020B0604030504040204" pitchFamily="34" charset="-120"/>
                <a:ea typeface="微軟正黑體" panose="020B0604030504040204" pitchFamily="34" charset="-120"/>
              </a:rPr>
              <a:t>音樂班：新竹高中</a:t>
            </a:r>
          </a:p>
          <a:p>
            <a:pPr lvl="1">
              <a:lnSpc>
                <a:spcPct val="120000"/>
              </a:lnSpc>
              <a:buFont typeface="Wingdings" panose="05000000000000000000" pitchFamily="2" charset="2"/>
              <a:buChar char="u"/>
            </a:pPr>
            <a:r>
              <a:rPr lang="zh-TW" altLang="en-US" sz="3200" dirty="0">
                <a:latin typeface="微軟正黑體" panose="020B0604030504040204" pitchFamily="34" charset="-120"/>
                <a:ea typeface="微軟正黑體" panose="020B0604030504040204" pitchFamily="34" charset="-120"/>
              </a:rPr>
              <a:t>美術班：新竹女中、苗栗高中、國立苑中</a:t>
            </a:r>
          </a:p>
          <a:p>
            <a:pPr lvl="1">
              <a:lnSpc>
                <a:spcPct val="120000"/>
              </a:lnSpc>
              <a:buFont typeface="Wingdings" panose="05000000000000000000" pitchFamily="2" charset="2"/>
              <a:buChar char="u"/>
            </a:pPr>
            <a:r>
              <a:rPr lang="zh-TW" altLang="en-US" sz="3200" dirty="0">
                <a:latin typeface="微軟正黑體" panose="020B0604030504040204" pitchFamily="34" charset="-120"/>
                <a:ea typeface="微軟正黑體" panose="020B0604030504040204" pitchFamily="34" charset="-120"/>
              </a:rPr>
              <a:t>舞蹈班：竹北高中</a:t>
            </a:r>
          </a:p>
          <a:p>
            <a:pPr lvl="1">
              <a:lnSpc>
                <a:spcPct val="120000"/>
              </a:lnSpc>
              <a:buFont typeface="Wingdings" panose="05000000000000000000" pitchFamily="2" charset="2"/>
              <a:buChar char="u"/>
            </a:pPr>
            <a:r>
              <a:rPr lang="zh-TW" altLang="en-US" sz="3200" dirty="0">
                <a:latin typeface="微軟正黑體" panose="020B0604030504040204" pitchFamily="34" charset="-120"/>
                <a:ea typeface="微軟正黑體" panose="020B0604030504040204" pitchFamily="34" charset="-120"/>
              </a:rPr>
              <a:t>戲劇班</a:t>
            </a:r>
          </a:p>
          <a:p>
            <a:pPr>
              <a:lnSpc>
                <a:spcPct val="120000"/>
              </a:lnSpc>
              <a:buFont typeface="Wingdings" panose="05000000000000000000" pitchFamily="2" charset="2"/>
              <a:buChar char="l"/>
            </a:pPr>
            <a:r>
              <a:rPr lang="zh-TW" altLang="en-US" dirty="0"/>
              <a:t>藝術才能班甄選入學以聯合辦理為原則。參加之學生，</a:t>
            </a:r>
            <a:r>
              <a:rPr lang="zh-TW" altLang="en-US" dirty="0">
                <a:solidFill>
                  <a:srgbClr val="C00000"/>
                </a:solidFill>
              </a:rPr>
              <a:t>不受就學區之限制</a:t>
            </a:r>
            <a:r>
              <a:rPr lang="zh-TW" altLang="en-US" dirty="0"/>
              <a:t>，惟僅能向一區（校）報名術科測驗及申請分發。</a:t>
            </a:r>
            <a:endParaRPr lang="zh-TW" altLang="en-US" sz="4400" dirty="0"/>
          </a:p>
        </p:txBody>
      </p:sp>
    </p:spTree>
    <p:extLst>
      <p:ext uri="{BB962C8B-B14F-4D97-AF65-F5344CB8AC3E}">
        <p14:creationId xmlns:p14="http://schemas.microsoft.com/office/powerpoint/2010/main" val="276462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標題 1"/>
          <p:cNvSpPr>
            <a:spLocks noGrp="1"/>
          </p:cNvSpPr>
          <p:nvPr>
            <p:ph idx="1"/>
          </p:nvPr>
        </p:nvSpPr>
        <p:spPr>
          <a:xfrm>
            <a:off x="457200" y="2888457"/>
            <a:ext cx="8229600" cy="2683669"/>
          </a:xfrm>
        </p:spPr>
        <p:txBody>
          <a:bodyPr/>
          <a:lstStyle/>
          <a:p>
            <a:pPr algn="ctr" eaLnBrk="1" hangingPunct="1">
              <a:spcBef>
                <a:spcPct val="0"/>
              </a:spcBef>
              <a:buSzTx/>
              <a:buFontTx/>
              <a:buNone/>
            </a:pPr>
            <a:r>
              <a:rPr lang="zh-TW" altLang="en-US" sz="4500" b="1" dirty="0">
                <a:solidFill>
                  <a:srgbClr val="FF0000"/>
                </a:solidFill>
              </a:rPr>
              <a:t>五專</a:t>
            </a:r>
            <a:r>
              <a:rPr lang="zh-TW" altLang="zh-TW" sz="4500" b="1" dirty="0">
                <a:solidFill>
                  <a:srgbClr val="FF0000"/>
                </a:solidFill>
              </a:rPr>
              <a:t>入學管道</a:t>
            </a:r>
            <a:endParaRPr lang="zh-TW" altLang="en-US" sz="45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16D29D-15AB-4BD8-AF44-4CB8DA876F5B}"/>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8DB7333E-4EDF-4129-BAB0-591EC7A9F1B0}"/>
              </a:ext>
            </a:extLst>
          </p:cNvPr>
          <p:cNvPicPr>
            <a:picLocks noGrp="1" noChangeAspect="1"/>
          </p:cNvPicPr>
          <p:nvPr>
            <p:ph idx="1"/>
          </p:nvPr>
        </p:nvPicPr>
        <p:blipFill>
          <a:blip r:embed="rId2"/>
          <a:stretch>
            <a:fillRect/>
          </a:stretch>
        </p:blipFill>
        <p:spPr>
          <a:xfrm>
            <a:off x="1043608" y="620688"/>
            <a:ext cx="7272808" cy="6068545"/>
          </a:xfrm>
          <a:prstGeom prst="rect">
            <a:avLst/>
          </a:prstGeom>
        </p:spPr>
      </p:pic>
    </p:spTree>
    <p:extLst>
      <p:ext uri="{BB962C8B-B14F-4D97-AF65-F5344CB8AC3E}">
        <p14:creationId xmlns:p14="http://schemas.microsoft.com/office/powerpoint/2010/main" val="896750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bwMode="auto">
          <a:xfrm>
            <a:off x="1170003" y="819055"/>
            <a:ext cx="6858000" cy="704850"/>
          </a:xfrm>
          <a:prstGeom prst="rect">
            <a:avLst/>
          </a:prstGeom>
          <a:noFill/>
          <a:ln w="9525">
            <a:noFill/>
            <a:miter lim="800000"/>
            <a:headEnd/>
            <a:tailEnd/>
          </a:ln>
        </p:spPr>
        <p:txBody>
          <a:bodyPr anchor="ctr"/>
          <a:lstStyle/>
          <a:p>
            <a:pPr algn="ctr"/>
            <a:r>
              <a:rPr kumimoji="0" lang="zh-TW" altLang="en-US" sz="3300" b="1" dirty="0">
                <a:solidFill>
                  <a:srgbClr val="3333CC"/>
                </a:solidFill>
                <a:latin typeface="微軟正黑體" pitchFamily="34" charset="-120"/>
                <a:ea typeface="微軟正黑體" pitchFamily="34" charset="-120"/>
              </a:rPr>
              <a:t>五專</a:t>
            </a:r>
          </a:p>
        </p:txBody>
      </p:sp>
      <p:graphicFrame>
        <p:nvGraphicFramePr>
          <p:cNvPr id="17" name="資料庫圖表 16"/>
          <p:cNvGraphicFramePr/>
          <p:nvPr>
            <p:extLst/>
          </p:nvPr>
        </p:nvGraphicFramePr>
        <p:xfrm>
          <a:off x="521550" y="1700808"/>
          <a:ext cx="8100900" cy="124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圓角矩形 31"/>
          <p:cNvSpPr/>
          <p:nvPr/>
        </p:nvSpPr>
        <p:spPr>
          <a:xfrm>
            <a:off x="2411760" y="3360272"/>
            <a:ext cx="1890210" cy="351000"/>
          </a:xfrm>
          <a:prstGeom prst="roundRect">
            <a:avLst/>
          </a:prstGeom>
          <a:solidFill>
            <a:srgbClr val="FF99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標楷體" panose="03000509000000000000" pitchFamily="65" charset="-120"/>
                <a:ea typeface="標楷體" panose="03000509000000000000" pitchFamily="65" charset="-120"/>
              </a:rPr>
              <a:t>全國一區</a:t>
            </a:r>
          </a:p>
        </p:txBody>
      </p:sp>
      <p:sp>
        <p:nvSpPr>
          <p:cNvPr id="33" name="圓角矩形 32"/>
          <p:cNvSpPr/>
          <p:nvPr/>
        </p:nvSpPr>
        <p:spPr>
          <a:xfrm>
            <a:off x="4842030" y="3360272"/>
            <a:ext cx="1890210" cy="351000"/>
          </a:xfrm>
          <a:prstGeom prst="roundRect">
            <a:avLst/>
          </a:prstGeom>
          <a:solidFill>
            <a:srgbClr val="FF99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標楷體" panose="03000509000000000000" pitchFamily="65" charset="-120"/>
                <a:ea typeface="標楷體" panose="03000509000000000000" pitchFamily="65" charset="-120"/>
              </a:rPr>
              <a:t>北中南三區</a:t>
            </a:r>
          </a:p>
        </p:txBody>
      </p:sp>
      <p:sp>
        <p:nvSpPr>
          <p:cNvPr id="36" name="圓角矩形 35"/>
          <p:cNvSpPr/>
          <p:nvPr/>
        </p:nvSpPr>
        <p:spPr>
          <a:xfrm>
            <a:off x="2411760" y="3765750"/>
            <a:ext cx="1890210" cy="351000"/>
          </a:xfrm>
          <a:prstGeom prst="round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FF"/>
                </a:solidFill>
                <a:latin typeface="標楷體" panose="03000509000000000000" pitchFamily="65" charset="-120"/>
                <a:ea typeface="標楷體" panose="03000509000000000000" pitchFamily="65" charset="-120"/>
              </a:rPr>
              <a:t>國中畢業生</a:t>
            </a:r>
            <a:r>
              <a:rPr lang="en-US" altLang="zh-TW" b="1" dirty="0">
                <a:solidFill>
                  <a:srgbClr val="0000FF"/>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同等學力</a:t>
            </a:r>
          </a:p>
        </p:txBody>
      </p:sp>
      <p:sp>
        <p:nvSpPr>
          <p:cNvPr id="37" name="圓角矩形 36"/>
          <p:cNvSpPr/>
          <p:nvPr/>
        </p:nvSpPr>
        <p:spPr>
          <a:xfrm>
            <a:off x="4842030" y="3765750"/>
            <a:ext cx="1890210" cy="351000"/>
          </a:xfrm>
          <a:prstGeom prst="round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FF"/>
                </a:solidFill>
                <a:latin typeface="標楷體" panose="03000509000000000000" pitchFamily="65" charset="-120"/>
                <a:ea typeface="標楷體" panose="03000509000000000000" pitchFamily="65" charset="-120"/>
              </a:rPr>
              <a:t>國中畢業生</a:t>
            </a:r>
            <a:r>
              <a:rPr lang="en-US" altLang="zh-TW" b="1" dirty="0">
                <a:solidFill>
                  <a:srgbClr val="0000FF"/>
                </a:solidFill>
                <a:latin typeface="標楷體" panose="03000509000000000000" pitchFamily="65" charset="-120"/>
                <a:ea typeface="標楷體" panose="03000509000000000000" pitchFamily="65" charset="-120"/>
              </a:rPr>
              <a:t>/</a:t>
            </a:r>
            <a:r>
              <a:rPr lang="zh-TW" altLang="en-US" b="1" dirty="0">
                <a:solidFill>
                  <a:srgbClr val="0000FF"/>
                </a:solidFill>
                <a:latin typeface="標楷體" panose="03000509000000000000" pitchFamily="65" charset="-120"/>
                <a:ea typeface="標楷體" panose="03000509000000000000" pitchFamily="65" charset="-120"/>
              </a:rPr>
              <a:t>同等學力</a:t>
            </a:r>
          </a:p>
        </p:txBody>
      </p:sp>
      <p:sp>
        <p:nvSpPr>
          <p:cNvPr id="38" name="圓角矩形 37"/>
          <p:cNvSpPr/>
          <p:nvPr/>
        </p:nvSpPr>
        <p:spPr>
          <a:xfrm>
            <a:off x="2411760" y="4684707"/>
            <a:ext cx="1890210" cy="351000"/>
          </a:xfrm>
          <a:prstGeom prst="round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FF"/>
                </a:solidFill>
                <a:latin typeface="標楷體" panose="03000509000000000000" pitchFamily="65" charset="-120"/>
                <a:ea typeface="標楷體" panose="03000509000000000000" pitchFamily="65" charset="-120"/>
              </a:rPr>
              <a:t>委員會統一分發</a:t>
            </a:r>
          </a:p>
        </p:txBody>
      </p:sp>
      <p:sp>
        <p:nvSpPr>
          <p:cNvPr id="39" name="圓角矩形 38"/>
          <p:cNvSpPr/>
          <p:nvPr/>
        </p:nvSpPr>
        <p:spPr>
          <a:xfrm>
            <a:off x="4842030" y="4653136"/>
            <a:ext cx="1890210" cy="351000"/>
          </a:xfrm>
          <a:prstGeom prst="round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FF"/>
                </a:solidFill>
                <a:latin typeface="標楷體" panose="03000509000000000000" pitchFamily="65" charset="-120"/>
                <a:ea typeface="標楷體" panose="03000509000000000000" pitchFamily="65" charset="-120"/>
              </a:rPr>
              <a:t>現場登記分發報到</a:t>
            </a:r>
          </a:p>
        </p:txBody>
      </p:sp>
      <p:sp>
        <p:nvSpPr>
          <p:cNvPr id="40" name="圓角矩形 39"/>
          <p:cNvSpPr/>
          <p:nvPr/>
        </p:nvSpPr>
        <p:spPr>
          <a:xfrm>
            <a:off x="2411760" y="4171229"/>
            <a:ext cx="1890210" cy="459000"/>
          </a:xfrm>
          <a:prstGeom prst="roundRect">
            <a:avLst/>
          </a:prstGeom>
          <a:solidFill>
            <a:srgbClr val="FF99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標楷體" panose="03000509000000000000" pitchFamily="65" charset="-120"/>
                <a:ea typeface="標楷體" panose="03000509000000000000" pitchFamily="65" charset="-120"/>
              </a:rPr>
              <a:t>網路選填</a:t>
            </a:r>
            <a:br>
              <a:rPr lang="en-US" altLang="zh-TW" b="1" dirty="0">
                <a:solidFill>
                  <a:srgbClr val="FF0000"/>
                </a:solidFill>
                <a:latin typeface="標楷體" panose="03000509000000000000" pitchFamily="65" charset="-120"/>
                <a:ea typeface="標楷體" panose="03000509000000000000" pitchFamily="65" charset="-120"/>
              </a:rPr>
            </a:br>
            <a:r>
              <a:rPr lang="zh-TW" altLang="en-US" b="1" dirty="0">
                <a:solidFill>
                  <a:srgbClr val="FF0000"/>
                </a:solidFill>
                <a:latin typeface="標楷體" panose="03000509000000000000" pitchFamily="65" charset="-120"/>
                <a:ea typeface="標楷體" panose="03000509000000000000" pitchFamily="65" charset="-120"/>
              </a:rPr>
              <a:t>至多</a:t>
            </a:r>
            <a:r>
              <a:rPr lang="en-US" altLang="zh-TW" b="1" dirty="0">
                <a:solidFill>
                  <a:srgbClr val="FF0000"/>
                </a:solidFill>
                <a:latin typeface="標楷體" panose="03000509000000000000" pitchFamily="65" charset="-120"/>
                <a:ea typeface="標楷體" panose="03000509000000000000" pitchFamily="65" charset="-120"/>
              </a:rPr>
              <a:t>30</a:t>
            </a:r>
            <a:r>
              <a:rPr lang="zh-TW" altLang="en-US" b="1" dirty="0">
                <a:solidFill>
                  <a:srgbClr val="FF0000"/>
                </a:solidFill>
                <a:latin typeface="標楷體" panose="03000509000000000000" pitchFamily="65" charset="-120"/>
                <a:ea typeface="標楷體" panose="03000509000000000000" pitchFamily="65" charset="-120"/>
              </a:rPr>
              <a:t>個志願</a:t>
            </a:r>
          </a:p>
        </p:txBody>
      </p:sp>
      <p:sp>
        <p:nvSpPr>
          <p:cNvPr id="41" name="圓角矩形 40"/>
          <p:cNvSpPr/>
          <p:nvPr/>
        </p:nvSpPr>
        <p:spPr>
          <a:xfrm>
            <a:off x="4842030" y="4171229"/>
            <a:ext cx="1890210" cy="459000"/>
          </a:xfrm>
          <a:prstGeom prst="roundRect">
            <a:avLst/>
          </a:prstGeom>
          <a:solidFill>
            <a:srgbClr val="FF99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標楷體" panose="03000509000000000000" pitchFamily="65" charset="-120"/>
                <a:ea typeface="標楷體" panose="03000509000000000000" pitchFamily="65" charset="-120"/>
              </a:rPr>
              <a:t>一區限報一校</a:t>
            </a:r>
            <a:br>
              <a:rPr lang="en-US" altLang="zh-TW" b="1" dirty="0">
                <a:solidFill>
                  <a:srgbClr val="FF0000"/>
                </a:solidFill>
                <a:latin typeface="標楷體" panose="03000509000000000000" pitchFamily="65" charset="-120"/>
                <a:ea typeface="標楷體" panose="03000509000000000000" pitchFamily="65" charset="-120"/>
              </a:rPr>
            </a:b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暫不選科</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46" name="圓角矩形 45"/>
          <p:cNvSpPr/>
          <p:nvPr/>
        </p:nvSpPr>
        <p:spPr>
          <a:xfrm>
            <a:off x="2411760" y="2954793"/>
            <a:ext cx="1890210" cy="351000"/>
          </a:xfrm>
          <a:prstGeom prst="roundRect">
            <a:avLst/>
          </a:prstGeom>
          <a:solidFill>
            <a:srgbClr val="FFFF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0000FF"/>
                </a:solidFill>
                <a:latin typeface="標楷體" panose="03000509000000000000" pitchFamily="65" charset="-120"/>
                <a:ea typeface="標楷體" panose="03000509000000000000" pitchFamily="65" charset="-120"/>
              </a:rPr>
              <a:t>70%</a:t>
            </a:r>
            <a:endParaRPr lang="zh-TW" altLang="en-US" b="1" dirty="0">
              <a:solidFill>
                <a:srgbClr val="0000FF"/>
              </a:solidFill>
              <a:latin typeface="標楷體" panose="03000509000000000000" pitchFamily="65" charset="-120"/>
              <a:ea typeface="標楷體" panose="03000509000000000000" pitchFamily="65" charset="-120"/>
            </a:endParaRPr>
          </a:p>
        </p:txBody>
      </p:sp>
      <p:sp>
        <p:nvSpPr>
          <p:cNvPr id="47" name="圓角矩形 46"/>
          <p:cNvSpPr/>
          <p:nvPr/>
        </p:nvSpPr>
        <p:spPr>
          <a:xfrm>
            <a:off x="4842030" y="2954793"/>
            <a:ext cx="1890210" cy="351000"/>
          </a:xfrm>
          <a:prstGeom prst="roundRect">
            <a:avLst/>
          </a:prstGeom>
          <a:solidFill>
            <a:srgbClr val="FFFF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0000FF"/>
                </a:solidFill>
                <a:latin typeface="標楷體" panose="03000509000000000000" pitchFamily="65" charset="-120"/>
                <a:ea typeface="標楷體" panose="03000509000000000000" pitchFamily="65" charset="-120"/>
              </a:rPr>
              <a:t>30%</a:t>
            </a:r>
            <a:endParaRPr lang="zh-TW" altLang="en-US" b="1" dirty="0">
              <a:solidFill>
                <a:srgbClr val="0000FF"/>
              </a:solidFill>
              <a:latin typeface="標楷體" panose="03000509000000000000" pitchFamily="65" charset="-120"/>
              <a:ea typeface="標楷體" panose="03000509000000000000" pitchFamily="65" charset="-120"/>
            </a:endParaRPr>
          </a:p>
        </p:txBody>
      </p:sp>
      <p:sp>
        <p:nvSpPr>
          <p:cNvPr id="48" name="圓角矩形 47"/>
          <p:cNvSpPr/>
          <p:nvPr/>
        </p:nvSpPr>
        <p:spPr>
          <a:xfrm>
            <a:off x="539552" y="3360272"/>
            <a:ext cx="1350150" cy="351000"/>
          </a:xfrm>
          <a:prstGeom prst="roundRect">
            <a:avLst/>
          </a:prstGeom>
          <a:solidFill>
            <a:srgbClr val="FF99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標楷體" panose="03000509000000000000" pitchFamily="65" charset="-120"/>
                <a:ea typeface="標楷體" panose="03000509000000000000" pitchFamily="65" charset="-120"/>
              </a:rPr>
              <a:t>實施範圍</a:t>
            </a:r>
          </a:p>
        </p:txBody>
      </p:sp>
      <p:sp>
        <p:nvSpPr>
          <p:cNvPr id="49" name="圓角矩形 48"/>
          <p:cNvSpPr/>
          <p:nvPr/>
        </p:nvSpPr>
        <p:spPr>
          <a:xfrm>
            <a:off x="539552" y="3765750"/>
            <a:ext cx="1350150" cy="351000"/>
          </a:xfrm>
          <a:prstGeom prst="round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FF"/>
                </a:solidFill>
                <a:latin typeface="標楷體" panose="03000509000000000000" pitchFamily="65" charset="-120"/>
                <a:ea typeface="標楷體" panose="03000509000000000000" pitchFamily="65" charset="-120"/>
              </a:rPr>
              <a:t>報名資格</a:t>
            </a:r>
          </a:p>
        </p:txBody>
      </p:sp>
      <p:sp>
        <p:nvSpPr>
          <p:cNvPr id="50" name="圓角矩形 49"/>
          <p:cNvSpPr/>
          <p:nvPr/>
        </p:nvSpPr>
        <p:spPr>
          <a:xfrm>
            <a:off x="539552" y="4684707"/>
            <a:ext cx="1350150" cy="351000"/>
          </a:xfrm>
          <a:prstGeom prst="roundRect">
            <a:avLst/>
          </a:prstGeom>
          <a:solidFill>
            <a:srgbClr val="FFFF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FF"/>
                </a:solidFill>
                <a:latin typeface="標楷體" panose="03000509000000000000" pitchFamily="65" charset="-120"/>
                <a:ea typeface="標楷體" panose="03000509000000000000" pitchFamily="65" charset="-120"/>
              </a:rPr>
              <a:t>錄取方式</a:t>
            </a:r>
          </a:p>
        </p:txBody>
      </p:sp>
      <p:sp>
        <p:nvSpPr>
          <p:cNvPr id="51" name="圓角矩形 50"/>
          <p:cNvSpPr/>
          <p:nvPr/>
        </p:nvSpPr>
        <p:spPr>
          <a:xfrm>
            <a:off x="539552" y="4171229"/>
            <a:ext cx="1350150" cy="459000"/>
          </a:xfrm>
          <a:prstGeom prst="roundRect">
            <a:avLst/>
          </a:prstGeom>
          <a:solidFill>
            <a:srgbClr val="FF996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標楷體" panose="03000509000000000000" pitchFamily="65" charset="-120"/>
                <a:ea typeface="標楷體" panose="03000509000000000000" pitchFamily="65" charset="-120"/>
              </a:rPr>
              <a:t>志願選填</a:t>
            </a:r>
          </a:p>
        </p:txBody>
      </p:sp>
      <p:sp>
        <p:nvSpPr>
          <p:cNvPr id="54" name="圓角矩形 53"/>
          <p:cNvSpPr/>
          <p:nvPr/>
        </p:nvSpPr>
        <p:spPr>
          <a:xfrm>
            <a:off x="539552" y="2954793"/>
            <a:ext cx="1350150" cy="351000"/>
          </a:xfrm>
          <a:prstGeom prst="roundRect">
            <a:avLst/>
          </a:prstGeom>
          <a:solidFill>
            <a:srgbClr val="FFFF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FF"/>
                </a:solidFill>
                <a:latin typeface="標楷體" panose="03000509000000000000" pitchFamily="65" charset="-120"/>
                <a:ea typeface="標楷體" panose="03000509000000000000" pitchFamily="65" charset="-120"/>
              </a:rPr>
              <a:t>招生名額</a:t>
            </a:r>
          </a:p>
        </p:txBody>
      </p:sp>
      <p:cxnSp>
        <p:nvCxnSpPr>
          <p:cNvPr id="56" name="直線接點 55"/>
          <p:cNvCxnSpPr/>
          <p:nvPr/>
        </p:nvCxnSpPr>
        <p:spPr>
          <a:xfrm>
            <a:off x="467544" y="2848517"/>
            <a:ext cx="826291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202" name="群組 201"/>
          <p:cNvGrpSpPr/>
          <p:nvPr/>
        </p:nvGrpSpPr>
        <p:grpSpPr>
          <a:xfrm>
            <a:off x="7030304" y="3413624"/>
            <a:ext cx="1941392" cy="1974209"/>
            <a:chOff x="9148097" y="2781766"/>
            <a:chExt cx="4238557" cy="4310204"/>
          </a:xfrm>
        </p:grpSpPr>
        <p:sp>
          <p:nvSpPr>
            <p:cNvPr id="189" name="Freeform 22"/>
            <p:cNvSpPr>
              <a:spLocks/>
            </p:cNvSpPr>
            <p:nvPr/>
          </p:nvSpPr>
          <p:spPr bwMode="auto">
            <a:xfrm>
              <a:off x="11239163" y="2781766"/>
              <a:ext cx="925643" cy="724835"/>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0" name="Freeform 23"/>
            <p:cNvSpPr>
              <a:spLocks/>
            </p:cNvSpPr>
            <p:nvPr/>
          </p:nvSpPr>
          <p:spPr bwMode="auto">
            <a:xfrm>
              <a:off x="10131922" y="2977525"/>
              <a:ext cx="786355" cy="580220"/>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1" name="Freeform 24"/>
            <p:cNvSpPr>
              <a:spLocks/>
            </p:cNvSpPr>
            <p:nvPr/>
          </p:nvSpPr>
          <p:spPr bwMode="auto">
            <a:xfrm>
              <a:off x="9855112" y="3316133"/>
              <a:ext cx="2796319" cy="3775837"/>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rgbClr val="CC6600"/>
            </a:solidFill>
            <a:ln>
              <a:noFill/>
            </a:ln>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2" name="Freeform 25"/>
            <p:cNvSpPr>
              <a:spLocks/>
            </p:cNvSpPr>
            <p:nvPr/>
          </p:nvSpPr>
          <p:spPr bwMode="auto">
            <a:xfrm>
              <a:off x="10456337" y="3529527"/>
              <a:ext cx="252127" cy="414443"/>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3" name="Freeform 26"/>
            <p:cNvSpPr>
              <a:spLocks/>
            </p:cNvSpPr>
            <p:nvPr/>
          </p:nvSpPr>
          <p:spPr bwMode="auto">
            <a:xfrm>
              <a:off x="9148097" y="4097401"/>
              <a:ext cx="846301" cy="537895"/>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4" name="Freeform 27"/>
            <p:cNvSpPr>
              <a:spLocks/>
            </p:cNvSpPr>
            <p:nvPr/>
          </p:nvSpPr>
          <p:spPr bwMode="auto">
            <a:xfrm>
              <a:off x="9858637" y="4499497"/>
              <a:ext cx="238023" cy="373880"/>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5" name="Freeform 28"/>
            <p:cNvSpPr>
              <a:spLocks/>
            </p:cNvSpPr>
            <p:nvPr/>
          </p:nvSpPr>
          <p:spPr bwMode="auto">
            <a:xfrm>
              <a:off x="9347331" y="5271947"/>
              <a:ext cx="673515" cy="90119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6" name="Freeform 29"/>
            <p:cNvSpPr>
              <a:spLocks/>
            </p:cNvSpPr>
            <p:nvPr/>
          </p:nvSpPr>
          <p:spPr bwMode="auto">
            <a:xfrm>
              <a:off x="11080482" y="4111510"/>
              <a:ext cx="264469" cy="202813"/>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7" name="Freeform 30"/>
            <p:cNvSpPr>
              <a:spLocks/>
            </p:cNvSpPr>
            <p:nvPr/>
          </p:nvSpPr>
          <p:spPr bwMode="auto">
            <a:xfrm>
              <a:off x="11251507" y="3642396"/>
              <a:ext cx="479571" cy="335081"/>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8" name="Freeform 31"/>
            <p:cNvSpPr>
              <a:spLocks/>
            </p:cNvSpPr>
            <p:nvPr/>
          </p:nvSpPr>
          <p:spPr bwMode="auto">
            <a:xfrm>
              <a:off x="12044913" y="3541872"/>
              <a:ext cx="666463" cy="456769"/>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199" name="Freeform 32"/>
            <p:cNvSpPr>
              <a:spLocks/>
            </p:cNvSpPr>
            <p:nvPr/>
          </p:nvSpPr>
          <p:spPr bwMode="auto">
            <a:xfrm>
              <a:off x="12455723" y="4056838"/>
              <a:ext cx="930931" cy="55553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200" name="Freeform 33"/>
            <p:cNvSpPr>
              <a:spLocks/>
            </p:cNvSpPr>
            <p:nvPr/>
          </p:nvSpPr>
          <p:spPr bwMode="auto">
            <a:xfrm>
              <a:off x="12471589" y="4637057"/>
              <a:ext cx="162208" cy="239848"/>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sp>
          <p:nvSpPr>
            <p:cNvPr id="201" name="Freeform 34"/>
            <p:cNvSpPr>
              <a:spLocks/>
            </p:cNvSpPr>
            <p:nvPr/>
          </p:nvSpPr>
          <p:spPr bwMode="auto">
            <a:xfrm>
              <a:off x="12358749" y="5465942"/>
              <a:ext cx="573016" cy="88532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a:extLst>
              <a:ext uri="{91240B29-F687-4f45-9708-019B960494DF}">
                <a14:hiddenLine xmlns:a14="http://schemas.microsoft.com/office/drawing/2010/main" xmlns="" xmlns:lc="http://schemas.openxmlformats.org/drawingml/2006/lockedCanvas"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bg-BG" sz="900" dirty="0">
                <a:solidFill>
                  <a:prstClr val="black"/>
                </a:solidFill>
                <a:latin typeface="Calibri Light"/>
                <a:ea typeface="微软雅黑" panose="020B0503020204020204" pitchFamily="34" charset="-122"/>
              </a:endParaRPr>
            </a:p>
          </p:txBody>
        </p:sp>
      </p:grpSp>
      <p:sp>
        <p:nvSpPr>
          <p:cNvPr id="2" name="五角星形 1"/>
          <p:cNvSpPr/>
          <p:nvPr/>
        </p:nvSpPr>
        <p:spPr>
          <a:xfrm>
            <a:off x="2487935" y="3380393"/>
            <a:ext cx="288894" cy="288894"/>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2" name="五角星形 41"/>
          <p:cNvSpPr/>
          <p:nvPr/>
        </p:nvSpPr>
        <p:spPr>
          <a:xfrm>
            <a:off x="4886800" y="3380393"/>
            <a:ext cx="288894" cy="288894"/>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3" name="五角星形 42"/>
          <p:cNvSpPr/>
          <p:nvPr/>
        </p:nvSpPr>
        <p:spPr>
          <a:xfrm>
            <a:off x="2487935" y="4248878"/>
            <a:ext cx="288894" cy="288894"/>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4" name="五角星形 43"/>
          <p:cNvSpPr/>
          <p:nvPr/>
        </p:nvSpPr>
        <p:spPr>
          <a:xfrm>
            <a:off x="4886800" y="4248878"/>
            <a:ext cx="288894" cy="288894"/>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45" name="五角星形 44"/>
          <p:cNvSpPr/>
          <p:nvPr/>
        </p:nvSpPr>
        <p:spPr>
          <a:xfrm>
            <a:off x="1839522" y="4653136"/>
            <a:ext cx="288894" cy="288894"/>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2" name="五角星形 51"/>
          <p:cNvSpPr/>
          <p:nvPr/>
        </p:nvSpPr>
        <p:spPr>
          <a:xfrm>
            <a:off x="4716016" y="4653136"/>
            <a:ext cx="288894" cy="288894"/>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E71FB77F-DC6F-4A8E-9887-5FE834C31B50}"/>
              </a:ext>
            </a:extLst>
          </p:cNvPr>
          <p:cNvSpPr/>
          <p:nvPr/>
        </p:nvSpPr>
        <p:spPr>
          <a:xfrm>
            <a:off x="2768243" y="4976268"/>
            <a:ext cx="1177245" cy="692497"/>
          </a:xfrm>
          <a:prstGeom prst="rect">
            <a:avLst/>
          </a:prstGeom>
          <a:noFill/>
        </p:spPr>
        <p:txBody>
          <a:bodyPr wrap="none" lIns="68580" tIns="34290" rIns="68580" bIns="34290">
            <a:spAutoFit/>
          </a:bodyPr>
          <a:lstStyle/>
          <a:p>
            <a:pPr algn="ctr"/>
            <a:r>
              <a:rPr lang="zh-TW" altLang="en-US" sz="4050" dirty="0">
                <a:ln w="0"/>
                <a:solidFill>
                  <a:schemeClr val="accent1"/>
                </a:solidFill>
                <a:effectLst>
                  <a:outerShdw blurRad="38100" dist="25400" dir="5400000" algn="ctr" rotWithShape="0">
                    <a:srgbClr val="6E747A">
                      <a:alpha val="43000"/>
                    </a:srgbClr>
                  </a:outerShdw>
                </a:effectLst>
                <a:latin typeface="王漢宗顏楷體繁" panose="02000500000000000000" pitchFamily="2" charset="-120"/>
                <a:ea typeface="王漢宗顏楷體繁" panose="02000500000000000000" pitchFamily="2" charset="-120"/>
              </a:rPr>
              <a:t>科系</a:t>
            </a:r>
          </a:p>
        </p:txBody>
      </p:sp>
      <p:sp>
        <p:nvSpPr>
          <p:cNvPr id="53" name="矩形 52">
            <a:extLst>
              <a:ext uri="{FF2B5EF4-FFF2-40B4-BE49-F238E27FC236}">
                <a16:creationId xmlns:a16="http://schemas.microsoft.com/office/drawing/2014/main" id="{9E7A9C3A-9113-40A3-9EB6-C71D479A725F}"/>
              </a:ext>
            </a:extLst>
          </p:cNvPr>
          <p:cNvSpPr/>
          <p:nvPr/>
        </p:nvSpPr>
        <p:spPr>
          <a:xfrm>
            <a:off x="5208970" y="4958820"/>
            <a:ext cx="1177245" cy="692497"/>
          </a:xfrm>
          <a:prstGeom prst="rect">
            <a:avLst/>
          </a:prstGeom>
          <a:noFill/>
        </p:spPr>
        <p:txBody>
          <a:bodyPr wrap="none" lIns="68580" tIns="34290" rIns="68580" bIns="34290">
            <a:spAutoFit/>
          </a:bodyPr>
          <a:lstStyle/>
          <a:p>
            <a:pPr algn="ctr"/>
            <a:r>
              <a:rPr lang="zh-TW" altLang="en-US" sz="4050" dirty="0">
                <a:ln w="0"/>
                <a:solidFill>
                  <a:schemeClr val="accent1"/>
                </a:solidFill>
                <a:effectLst>
                  <a:outerShdw blurRad="38100" dist="25400" dir="5400000" algn="ctr" rotWithShape="0">
                    <a:srgbClr val="6E747A">
                      <a:alpha val="43000"/>
                    </a:srgbClr>
                  </a:outerShdw>
                </a:effectLst>
                <a:latin typeface="王漢宗顏楷體繁" panose="02000500000000000000" pitchFamily="2" charset="-120"/>
                <a:ea typeface="王漢宗顏楷體繁" panose="02000500000000000000" pitchFamily="2" charset="-120"/>
              </a:rPr>
              <a:t>學校</a:t>
            </a:r>
          </a:p>
        </p:txBody>
      </p:sp>
    </p:spTree>
    <p:extLst>
      <p:ext uri="{BB962C8B-B14F-4D97-AF65-F5344CB8AC3E}">
        <p14:creationId xmlns:p14="http://schemas.microsoft.com/office/powerpoint/2010/main" val="129217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417137" y="620688"/>
            <a:ext cx="8321511" cy="857250"/>
          </a:xfrm>
          <a:noFill/>
          <a:ln w="9525">
            <a:noFill/>
            <a:miter lim="800000"/>
            <a:headEnd/>
            <a:tailEnd/>
          </a:ln>
        </p:spPr>
        <p:txBody>
          <a:bodyPr anchor="ctr"/>
          <a:lstStyle/>
          <a:p>
            <a:pPr algn="ctr"/>
            <a:r>
              <a:rPr lang="zh-TW" altLang="en-US" sz="3300" dirty="0">
                <a:solidFill>
                  <a:srgbClr val="FF0000"/>
                </a:solidFill>
                <a:cs typeface="+mn-cs"/>
              </a:rPr>
              <a:t>五專</a:t>
            </a:r>
            <a:r>
              <a:rPr lang="zh-TW" altLang="en-US" sz="3300" dirty="0">
                <a:solidFill>
                  <a:srgbClr val="FF0000"/>
                </a:solidFill>
                <a:highlight>
                  <a:srgbClr val="FFFF00"/>
                </a:highlight>
                <a:cs typeface="+mn-cs"/>
              </a:rPr>
              <a:t>優</a:t>
            </a:r>
            <a:r>
              <a:rPr lang="zh-TW" altLang="en-US" sz="3300" dirty="0">
                <a:solidFill>
                  <a:srgbClr val="FF0000"/>
                </a:solidFill>
                <a:cs typeface="+mn-cs"/>
              </a:rPr>
              <a:t>免</a:t>
            </a:r>
            <a:r>
              <a:rPr lang="en-US" altLang="zh-TW" sz="3300" dirty="0">
                <a:solidFill>
                  <a:srgbClr val="FF0000"/>
                </a:solidFill>
                <a:cs typeface="+mn-cs"/>
              </a:rPr>
              <a:t>-</a:t>
            </a:r>
            <a:r>
              <a:rPr lang="zh-TW" altLang="en-US" sz="3300" dirty="0">
                <a:solidFill>
                  <a:srgbClr val="FF0000"/>
                </a:solidFill>
                <a:cs typeface="+mn-cs"/>
              </a:rPr>
              <a:t>超額比序項目積分對照表</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979215397"/>
              </p:ext>
            </p:extLst>
          </p:nvPr>
        </p:nvGraphicFramePr>
        <p:xfrm>
          <a:off x="417138" y="1360412"/>
          <a:ext cx="8403335" cy="4948908"/>
        </p:xfrm>
        <a:graphic>
          <a:graphicData uri="http://schemas.openxmlformats.org/drawingml/2006/table">
            <a:tbl>
              <a:tblPr firstRow="1" bandRow="1">
                <a:tableStyleId>{00A15C55-8517-42AA-B614-E9B94910E393}</a:tableStyleId>
              </a:tblPr>
              <a:tblGrid>
                <a:gridCol w="1395630">
                  <a:extLst>
                    <a:ext uri="{9D8B030D-6E8A-4147-A177-3AD203B41FA5}">
                      <a16:colId xmlns:a16="http://schemas.microsoft.com/office/drawing/2014/main" val="20000"/>
                    </a:ext>
                  </a:extLst>
                </a:gridCol>
                <a:gridCol w="1400802">
                  <a:extLst>
                    <a:ext uri="{9D8B030D-6E8A-4147-A177-3AD203B41FA5}">
                      <a16:colId xmlns:a16="http://schemas.microsoft.com/office/drawing/2014/main" val="20001"/>
                    </a:ext>
                  </a:extLst>
                </a:gridCol>
                <a:gridCol w="1236045">
                  <a:extLst>
                    <a:ext uri="{9D8B030D-6E8A-4147-A177-3AD203B41FA5}">
                      <a16:colId xmlns:a16="http://schemas.microsoft.com/office/drawing/2014/main" val="20002"/>
                    </a:ext>
                  </a:extLst>
                </a:gridCol>
                <a:gridCol w="939779">
                  <a:extLst>
                    <a:ext uri="{9D8B030D-6E8A-4147-A177-3AD203B41FA5}">
                      <a16:colId xmlns:a16="http://schemas.microsoft.com/office/drawing/2014/main" val="20003"/>
                    </a:ext>
                  </a:extLst>
                </a:gridCol>
                <a:gridCol w="2074605">
                  <a:extLst>
                    <a:ext uri="{9D8B030D-6E8A-4147-A177-3AD203B41FA5}">
                      <a16:colId xmlns:a16="http://schemas.microsoft.com/office/drawing/2014/main" val="20004"/>
                    </a:ext>
                  </a:extLst>
                </a:gridCol>
                <a:gridCol w="1356474">
                  <a:extLst>
                    <a:ext uri="{9D8B030D-6E8A-4147-A177-3AD203B41FA5}">
                      <a16:colId xmlns:a16="http://schemas.microsoft.com/office/drawing/2014/main" val="20005"/>
                    </a:ext>
                  </a:extLst>
                </a:gridCol>
              </a:tblGrid>
              <a:tr h="582638">
                <a:tc>
                  <a:txBody>
                    <a:bodyPr/>
                    <a:lstStyle/>
                    <a:p>
                      <a:pPr algn="ctr"/>
                      <a:r>
                        <a:rPr lang="zh-TW" altLang="en-US" sz="2400" dirty="0">
                          <a:latin typeface="標楷體" panose="03000509000000000000" pitchFamily="65" charset="-120"/>
                          <a:ea typeface="標楷體" panose="03000509000000000000" pitchFamily="65" charset="-120"/>
                        </a:rPr>
                        <a:t>主項目</a:t>
                      </a:r>
                      <a:endParaRPr lang="zh-TW" altLang="en-US" sz="2400" b="1"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分項目</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單項</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積分上限</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積分</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上限</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主項目</a:t>
                      </a:r>
                      <a:endParaRPr lang="zh-TW" altLang="en-US" sz="2400" b="1"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積分上限</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6874">
                <a:tc rowSpan="4">
                  <a:txBody>
                    <a:bodyPr/>
                    <a:lstStyle/>
                    <a:p>
                      <a:pPr algn="ctr"/>
                      <a:r>
                        <a:rPr lang="zh-TW" altLang="en-US" sz="2400" dirty="0">
                          <a:latin typeface="標楷體" panose="03000509000000000000" pitchFamily="65" charset="-120"/>
                          <a:ea typeface="標楷體" panose="03000509000000000000" pitchFamily="65" charset="-120"/>
                        </a:rPr>
                        <a:t>多元學習</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表現</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rowSpan="2">
                  <a:txBody>
                    <a:bodyPr/>
                    <a:lstStyle/>
                    <a:p>
                      <a:pPr marL="0" algn="ctr" defTabSz="914400" rtl="0" eaLnBrk="1" latinLnBrk="0" hangingPunct="1"/>
                      <a:r>
                        <a:rPr lang="zh-TW" altLang="en-US" sz="2400" kern="1200" dirty="0">
                          <a:latin typeface="標楷體" panose="03000509000000000000" pitchFamily="65" charset="-120"/>
                          <a:ea typeface="標楷體" panose="03000509000000000000" pitchFamily="65" charset="-120"/>
                        </a:rPr>
                        <a:t>競賽</a:t>
                      </a:r>
                      <a:endParaRPr lang="zh-TW" altLang="en-US" sz="2400" kern="1200" dirty="0">
                        <a:solidFill>
                          <a:schemeClr val="dk1"/>
                        </a:solidFill>
                        <a:latin typeface="標楷體" panose="03000509000000000000" pitchFamily="65" charset="-120"/>
                        <a:ea typeface="標楷體" panose="03000509000000000000" pitchFamily="65" charset="-120"/>
                        <a:cs typeface="+mn-cs"/>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4">
                  <a:txBody>
                    <a:bodyPr/>
                    <a:lstStyle/>
                    <a:p>
                      <a:pPr algn="ct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a:txBody>
                    <a:bodyPr/>
                    <a:lstStyle/>
                    <a:p>
                      <a:pPr algn="ctr"/>
                      <a:r>
                        <a:rPr lang="zh-TW" altLang="en-US" sz="2400" dirty="0">
                          <a:latin typeface="標楷體" panose="03000509000000000000" pitchFamily="65" charset="-120"/>
                          <a:ea typeface="標楷體" panose="03000509000000000000" pitchFamily="65" charset="-120"/>
                        </a:rPr>
                        <a:t>技藝優良</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1"/>
                  </a:ext>
                </a:extLst>
              </a:tr>
              <a:tr h="16078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標楷體" panose="03000509000000000000" pitchFamily="65" charset="-120"/>
                          <a:ea typeface="標楷體" panose="03000509000000000000" pitchFamily="65" charset="-120"/>
                        </a:rPr>
                        <a:t>弱勢身分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2"/>
                  </a:ext>
                </a:extLst>
              </a:tr>
              <a:tr h="206090">
                <a:tc vMerge="1">
                  <a:txBody>
                    <a:bodyPr/>
                    <a:lstStyle/>
                    <a:p>
                      <a:endParaRPr lang="zh-TW" altLang="en-US"/>
                    </a:p>
                  </a:txBody>
                  <a:tcPr/>
                </a:tc>
                <a:tc rowSpan="2">
                  <a:txBody>
                    <a:bodyPr/>
                    <a:lstStyle/>
                    <a:p>
                      <a:pPr marL="0" algn="ctr" defTabSz="914400" rtl="0" eaLnBrk="1" latinLnBrk="0" hangingPunct="1"/>
                      <a:r>
                        <a:rPr lang="zh-TW" altLang="en-US" sz="2400" kern="1200" dirty="0">
                          <a:latin typeface="標楷體" panose="03000509000000000000" pitchFamily="65" charset="-120"/>
                          <a:ea typeface="標楷體" panose="03000509000000000000" pitchFamily="65" charset="-120"/>
                        </a:rPr>
                        <a:t>服務學習</a:t>
                      </a:r>
                      <a:endParaRPr lang="zh-TW" altLang="en-US" sz="2400" kern="1200" dirty="0">
                        <a:solidFill>
                          <a:schemeClr val="dk1"/>
                        </a:solidFill>
                        <a:latin typeface="標楷體" panose="03000509000000000000" pitchFamily="65" charset="-120"/>
                        <a:ea typeface="標楷體" panose="03000509000000000000" pitchFamily="65" charset="-120"/>
                        <a:cs typeface="+mn-cs"/>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6687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標楷體" panose="03000509000000000000" pitchFamily="65" charset="-120"/>
                          <a:ea typeface="標楷體" panose="03000509000000000000" pitchFamily="65" charset="-120"/>
                        </a:rPr>
                        <a:t>均衡學習</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21</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4"/>
                  </a:ext>
                </a:extLst>
              </a:tr>
              <a:tr h="1219663">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標楷體" panose="03000509000000000000" pitchFamily="65" charset="-120"/>
                          <a:ea typeface="標楷體" panose="03000509000000000000" pitchFamily="65" charset="-120"/>
                        </a:rPr>
                        <a:t>國中教育</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會考</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a:txBody>
                    <a:bodyPr/>
                    <a:lstStyle/>
                    <a:p>
                      <a:pPr marL="87313" indent="0" algn="ctr"/>
                      <a:r>
                        <a:rPr lang="zh-TW" altLang="en-US" sz="2400" dirty="0">
                          <a:latin typeface="標楷體" panose="03000509000000000000" pitchFamily="65" charset="-120"/>
                          <a:ea typeface="標楷體" panose="03000509000000000000" pitchFamily="65" charset="-120"/>
                        </a:rPr>
                        <a:t>國文</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數學</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英語</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自然</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社會</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zh-TW" altLang="en-US" sz="2400" dirty="0">
                          <a:latin typeface="標楷體" panose="03000509000000000000" pitchFamily="65" charset="-120"/>
                          <a:ea typeface="標楷體" panose="03000509000000000000" pitchFamily="65" charset="-120"/>
                        </a:rPr>
                        <a:t>各科</a:t>
                      </a:r>
                      <a:endParaRPr lang="en-US" altLang="zh-TW" sz="2400" dirty="0">
                        <a:latin typeface="標楷體" panose="03000509000000000000" pitchFamily="65" charset="-120"/>
                        <a:ea typeface="標楷體" panose="03000509000000000000" pitchFamily="65" charset="-120"/>
                      </a:endParaRPr>
                    </a:p>
                    <a:p>
                      <a:pPr algn="ctr"/>
                      <a:r>
                        <a:rPr lang="en-US" altLang="zh-TW" sz="2400" dirty="0">
                          <a:latin typeface="標楷體" panose="03000509000000000000" pitchFamily="65" charset="-120"/>
                          <a:ea typeface="標楷體" panose="03000509000000000000" pitchFamily="65" charset="-120"/>
                        </a:rPr>
                        <a:t>6.4</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32</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zh-TW" altLang="en-US" sz="2400" dirty="0">
                          <a:latin typeface="標楷體" panose="03000509000000000000" pitchFamily="65" charset="-120"/>
                          <a:ea typeface="標楷體" panose="03000509000000000000" pitchFamily="65" charset="-120"/>
                        </a:rPr>
                        <a:t>志願序</a:t>
                      </a:r>
                      <a:r>
                        <a:rPr lang="en-US" altLang="zh-TW" sz="2400" dirty="0">
                          <a:latin typeface="標楷體" panose="03000509000000000000" pitchFamily="65" charset="-120"/>
                          <a:ea typeface="標楷體" panose="03000509000000000000" pitchFamily="65" charset="-120"/>
                        </a:rPr>
                        <a:t>(1~30)</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26</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5"/>
                  </a:ext>
                </a:extLst>
              </a:tr>
              <a:tr h="582638">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400" dirty="0">
                          <a:latin typeface="標楷體" panose="03000509000000000000" pitchFamily="65" charset="-120"/>
                          <a:ea typeface="標楷體" panose="03000509000000000000" pitchFamily="65" charset="-120"/>
                        </a:rPr>
                        <a:t>寫作測驗</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a:txBody>
                    <a:bodyPr/>
                    <a:lstStyle/>
                    <a:p>
                      <a:pPr algn="ctr"/>
                      <a:r>
                        <a:rPr lang="zh-TW" altLang="en-US" sz="2400" dirty="0">
                          <a:latin typeface="標楷體" panose="03000509000000000000" pitchFamily="65" charset="-120"/>
                          <a:ea typeface="標楷體" panose="03000509000000000000" pitchFamily="65" charset="-120"/>
                        </a:rPr>
                        <a:t>總積分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101</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1" marB="34291"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6"/>
                  </a:ext>
                </a:extLst>
              </a:tr>
            </a:tbl>
          </a:graphicData>
        </a:graphic>
      </p:graphicFrame>
      <p:sp>
        <p:nvSpPr>
          <p:cNvPr id="4" name="橢圓 3"/>
          <p:cNvSpPr/>
          <p:nvPr/>
        </p:nvSpPr>
        <p:spPr>
          <a:xfrm>
            <a:off x="5887682" y="2623580"/>
            <a:ext cx="1487276" cy="3013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圖說文字 5"/>
          <p:cNvSpPr/>
          <p:nvPr/>
        </p:nvSpPr>
        <p:spPr>
          <a:xfrm>
            <a:off x="0" y="6048542"/>
            <a:ext cx="2184662" cy="809458"/>
          </a:xfrm>
          <a:prstGeom prst="wedgeRoundRectCallout">
            <a:avLst>
              <a:gd name="adj1" fmla="val 27387"/>
              <a:gd name="adj2" fmla="val -624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50" dirty="0">
                <a:latin typeface="標楷體" panose="03000509000000000000" pitchFamily="65" charset="-120"/>
                <a:ea typeface="標楷體" panose="03000509000000000000" pitchFamily="65" charset="-120"/>
              </a:rPr>
              <a:t>護理科</a:t>
            </a:r>
            <a:r>
              <a:rPr lang="en-US" altLang="zh-TW" sz="1650" dirty="0">
                <a:latin typeface="標楷體" panose="03000509000000000000" pitchFamily="65" charset="-120"/>
                <a:ea typeface="標楷體" panose="03000509000000000000" pitchFamily="65" charset="-120"/>
              </a:rPr>
              <a:t>.</a:t>
            </a:r>
            <a:r>
              <a:rPr lang="zh-TW" altLang="en-US" sz="1650" dirty="0">
                <a:latin typeface="標楷體" panose="03000509000000000000" pitchFamily="65" charset="-120"/>
                <a:ea typeface="標楷體" panose="03000509000000000000" pitchFamily="65" charset="-120"/>
              </a:rPr>
              <a:t>護理助產科</a:t>
            </a:r>
            <a:r>
              <a:rPr lang="en-US" altLang="zh-TW" sz="1650" dirty="0">
                <a:latin typeface="標楷體" panose="03000509000000000000" pitchFamily="65" charset="-120"/>
                <a:ea typeface="標楷體" panose="03000509000000000000" pitchFamily="65" charset="-120"/>
              </a:rPr>
              <a:t>.</a:t>
            </a:r>
            <a:br>
              <a:rPr lang="en-US" altLang="zh-TW" sz="1650" dirty="0">
                <a:latin typeface="標楷體" panose="03000509000000000000" pitchFamily="65" charset="-120"/>
                <a:ea typeface="標楷體" panose="03000509000000000000" pitchFamily="65" charset="-120"/>
              </a:rPr>
            </a:br>
            <a:r>
              <a:rPr lang="zh-TW" altLang="en-US" sz="1650" dirty="0">
                <a:latin typeface="標楷體" panose="03000509000000000000" pitchFamily="65" charset="-120"/>
                <a:ea typeface="標楷體" panose="03000509000000000000" pitchFamily="65" charset="-120"/>
              </a:rPr>
              <a:t>國立五專</a:t>
            </a:r>
            <a:r>
              <a:rPr lang="en-US" altLang="zh-TW" sz="1650" dirty="0">
                <a:latin typeface="標楷體" panose="03000509000000000000" pitchFamily="65" charset="-120"/>
                <a:ea typeface="標楷體" panose="03000509000000000000" pitchFamily="65" charset="-120"/>
              </a:rPr>
              <a:t>-</a:t>
            </a:r>
            <a:r>
              <a:rPr lang="zh-TW" altLang="en-US" sz="1650" dirty="0">
                <a:latin typeface="標楷體" panose="03000509000000000000" pitchFamily="65" charset="-120"/>
                <a:ea typeface="標楷體" panose="03000509000000000000" pitchFamily="65" charset="-120"/>
              </a:rPr>
              <a:t>必採計</a:t>
            </a:r>
            <a:endParaRPr lang="en-US" altLang="zh-TW" sz="1650" dirty="0">
              <a:latin typeface="標楷體" panose="03000509000000000000" pitchFamily="65" charset="-120"/>
              <a:ea typeface="標楷體" panose="03000509000000000000" pitchFamily="65" charset="-120"/>
            </a:endParaRPr>
          </a:p>
        </p:txBody>
      </p:sp>
      <p:sp>
        <p:nvSpPr>
          <p:cNvPr id="8" name="橢圓 7"/>
          <p:cNvSpPr/>
          <p:nvPr/>
        </p:nvSpPr>
        <p:spPr>
          <a:xfrm>
            <a:off x="1763688" y="3321782"/>
            <a:ext cx="1487276" cy="3013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751234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4"/>
          <p:cNvGraphicFramePr>
            <a:graphicFrameLocks/>
          </p:cNvGraphicFramePr>
          <p:nvPr>
            <p:extLst>
              <p:ext uri="{D42A27DB-BD31-4B8C-83A1-F6EECF244321}">
                <p14:modId xmlns:p14="http://schemas.microsoft.com/office/powerpoint/2010/main" val="4022848859"/>
              </p:ext>
            </p:extLst>
          </p:nvPr>
        </p:nvGraphicFramePr>
        <p:xfrm>
          <a:off x="539551" y="2115730"/>
          <a:ext cx="8187312" cy="3771718"/>
        </p:xfrm>
        <a:graphic>
          <a:graphicData uri="http://schemas.openxmlformats.org/drawingml/2006/table">
            <a:tbl>
              <a:tblPr firstRow="1" bandRow="1">
                <a:tableStyleId>{00A15C55-8517-42AA-B614-E9B94910E393}</a:tableStyleId>
              </a:tblPr>
              <a:tblGrid>
                <a:gridCol w="1156499">
                  <a:extLst>
                    <a:ext uri="{9D8B030D-6E8A-4147-A177-3AD203B41FA5}">
                      <a16:colId xmlns:a16="http://schemas.microsoft.com/office/drawing/2014/main" val="20000"/>
                    </a:ext>
                  </a:extLst>
                </a:gridCol>
                <a:gridCol w="1576035">
                  <a:extLst>
                    <a:ext uri="{9D8B030D-6E8A-4147-A177-3AD203B41FA5}">
                      <a16:colId xmlns:a16="http://schemas.microsoft.com/office/drawing/2014/main" val="20001"/>
                    </a:ext>
                  </a:extLst>
                </a:gridCol>
                <a:gridCol w="931294">
                  <a:extLst>
                    <a:ext uri="{9D8B030D-6E8A-4147-A177-3AD203B41FA5}">
                      <a16:colId xmlns:a16="http://schemas.microsoft.com/office/drawing/2014/main" val="20002"/>
                    </a:ext>
                  </a:extLst>
                </a:gridCol>
                <a:gridCol w="931294">
                  <a:extLst>
                    <a:ext uri="{9D8B030D-6E8A-4147-A177-3AD203B41FA5}">
                      <a16:colId xmlns:a16="http://schemas.microsoft.com/office/drawing/2014/main" val="20003"/>
                    </a:ext>
                  </a:extLst>
                </a:gridCol>
                <a:gridCol w="2650603">
                  <a:extLst>
                    <a:ext uri="{9D8B030D-6E8A-4147-A177-3AD203B41FA5}">
                      <a16:colId xmlns:a16="http://schemas.microsoft.com/office/drawing/2014/main" val="20004"/>
                    </a:ext>
                  </a:extLst>
                </a:gridCol>
                <a:gridCol w="941587">
                  <a:extLst>
                    <a:ext uri="{9D8B030D-6E8A-4147-A177-3AD203B41FA5}">
                      <a16:colId xmlns:a16="http://schemas.microsoft.com/office/drawing/2014/main" val="20005"/>
                    </a:ext>
                  </a:extLst>
                </a:gridCol>
              </a:tblGrid>
              <a:tr h="1028657">
                <a:tc>
                  <a:txBody>
                    <a:bodyPr/>
                    <a:lstStyle/>
                    <a:p>
                      <a:pPr algn="ctr"/>
                      <a:r>
                        <a:rPr lang="zh-TW" altLang="en-US" sz="2400" spc="-300" dirty="0">
                          <a:latin typeface="標楷體" panose="03000509000000000000" pitchFamily="65" charset="-120"/>
                          <a:ea typeface="標楷體" panose="03000509000000000000" pitchFamily="65" charset="-120"/>
                        </a:rPr>
                        <a:t>主項目</a:t>
                      </a:r>
                      <a:endParaRPr lang="zh-TW" altLang="en-US" sz="2400" spc="-3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分項目</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單項積分上限</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積分上限</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主項目</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latin typeface="標楷體" panose="03000509000000000000" pitchFamily="65" charset="-120"/>
                          <a:ea typeface="標楷體" panose="03000509000000000000" pitchFamily="65" charset="-120"/>
                        </a:rPr>
                        <a:t>積分上限</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1445">
                <a:tc rowSpan="8">
                  <a:txBody>
                    <a:bodyPr/>
                    <a:lstStyle/>
                    <a:p>
                      <a:pPr algn="ctr"/>
                      <a:r>
                        <a:rPr lang="zh-TW" altLang="en-US" sz="2400" dirty="0">
                          <a:latin typeface="標楷體" panose="03000509000000000000" pitchFamily="65" charset="-120"/>
                          <a:ea typeface="標楷體" panose="03000509000000000000" pitchFamily="65" charset="-120"/>
                        </a:rPr>
                        <a:t>多元</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學習</a:t>
                      </a:r>
                      <a:endParaRPr lang="en-US" altLang="zh-TW" sz="2400" dirty="0">
                        <a:latin typeface="標楷體" panose="03000509000000000000" pitchFamily="65" charset="-120"/>
                        <a:ea typeface="標楷體" panose="03000509000000000000" pitchFamily="65" charset="-120"/>
                      </a:endParaRPr>
                    </a:p>
                    <a:p>
                      <a:pPr algn="ctr"/>
                      <a:r>
                        <a:rPr lang="zh-TW" altLang="en-US" sz="2400" dirty="0">
                          <a:latin typeface="標楷體" panose="03000509000000000000" pitchFamily="65" charset="-120"/>
                          <a:ea typeface="標楷體" panose="03000509000000000000" pitchFamily="65" charset="-120"/>
                        </a:rPr>
                        <a:t>表現</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zh-TW" altLang="en-US" sz="2400" dirty="0">
                          <a:latin typeface="標楷體" panose="03000509000000000000" pitchFamily="65" charset="-120"/>
                          <a:ea typeface="標楷體" panose="03000509000000000000" pitchFamily="65" charset="-120"/>
                        </a:rPr>
                        <a:t>競賽</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8">
                  <a:txBody>
                    <a:bodyPr/>
                    <a:lstStyle/>
                    <a:p>
                      <a:pPr algn="ctr"/>
                      <a:r>
                        <a:rPr lang="en-US" altLang="zh-TW" sz="2400" dirty="0">
                          <a:latin typeface="標楷體" panose="03000509000000000000" pitchFamily="65" charset="-120"/>
                          <a:ea typeface="標楷體" panose="03000509000000000000" pitchFamily="65" charset="-120"/>
                        </a:rPr>
                        <a:t>16</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zh-TW" altLang="en-US" sz="2400" dirty="0">
                          <a:latin typeface="標楷體" panose="03000509000000000000" pitchFamily="65" charset="-120"/>
                          <a:ea typeface="標楷體" panose="03000509000000000000" pitchFamily="65" charset="-120"/>
                        </a:rPr>
                        <a:t>技藝優良</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1"/>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pPr algn="ctr"/>
                      <a:r>
                        <a:rPr lang="zh-TW" altLang="en-US" sz="2400" dirty="0">
                          <a:latin typeface="標楷體" panose="03000509000000000000" pitchFamily="65" charset="-120"/>
                          <a:ea typeface="標楷體" panose="03000509000000000000" pitchFamily="65" charset="-120"/>
                        </a:rPr>
                        <a:t>弱勢身分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2"/>
                  </a:ext>
                </a:extLst>
              </a:tr>
              <a:tr h="278117">
                <a:tc vMerge="1">
                  <a:txBody>
                    <a:bodyPr/>
                    <a:lstStyle/>
                    <a:p>
                      <a:endParaRPr lang="zh-TW" altLang="en-US"/>
                    </a:p>
                  </a:txBody>
                  <a:tcPr/>
                </a:tc>
                <a:tc rowSpan="2">
                  <a:txBody>
                    <a:bodyPr/>
                    <a:lstStyle/>
                    <a:p>
                      <a:pPr algn="ctr"/>
                      <a:r>
                        <a:rPr lang="zh-TW" altLang="en-US" sz="2400" dirty="0">
                          <a:latin typeface="標楷體" panose="03000509000000000000" pitchFamily="65" charset="-120"/>
                          <a:ea typeface="標楷體" panose="03000509000000000000" pitchFamily="65" charset="-120"/>
                        </a:rPr>
                        <a:t>服務學習</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pPr algn="ctr"/>
                      <a:r>
                        <a:rPr lang="zh-TW" altLang="en-US" sz="2400" dirty="0">
                          <a:latin typeface="標楷體" panose="03000509000000000000" pitchFamily="65" charset="-120"/>
                          <a:ea typeface="標楷體" panose="03000509000000000000" pitchFamily="65" charset="-120"/>
                        </a:rPr>
                        <a:t>均衡學習</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4"/>
                  </a:ext>
                </a:extLst>
              </a:tr>
              <a:tr h="278117">
                <a:tc vMerge="1">
                  <a:txBody>
                    <a:bodyPr/>
                    <a:lstStyle/>
                    <a:p>
                      <a:endParaRPr lang="zh-TW" altLang="en-US"/>
                    </a:p>
                  </a:txBody>
                  <a:tcPr/>
                </a:tc>
                <a:tc rowSpan="2">
                  <a:txBody>
                    <a:bodyPr/>
                    <a:lstStyle/>
                    <a:p>
                      <a:pPr algn="ctr"/>
                      <a:r>
                        <a:rPr lang="zh-TW" altLang="en-US" sz="2400" dirty="0">
                          <a:latin typeface="標楷體" panose="03000509000000000000" pitchFamily="65" charset="-120"/>
                          <a:ea typeface="標楷體" panose="03000509000000000000" pitchFamily="65" charset="-120"/>
                        </a:rPr>
                        <a:t>日常生活表現評量</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33144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pPr algn="ctr"/>
                      <a:r>
                        <a:rPr lang="zh-TW" altLang="en-US" sz="2400" dirty="0">
                          <a:latin typeface="標楷體" panose="03000509000000000000" pitchFamily="65" charset="-120"/>
                          <a:ea typeface="標楷體" panose="03000509000000000000" pitchFamily="65" charset="-120"/>
                        </a:rPr>
                        <a:t>適性輔導</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6"/>
                  </a:ext>
                </a:extLst>
              </a:tr>
              <a:tr h="33144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pPr algn="ctr"/>
                      <a:r>
                        <a:rPr lang="zh-TW" altLang="en-US" sz="2400" dirty="0">
                          <a:latin typeface="標楷體" panose="03000509000000000000" pitchFamily="65" charset="-120"/>
                          <a:ea typeface="標楷體" panose="03000509000000000000" pitchFamily="65" charset="-120"/>
                        </a:rPr>
                        <a:t>體適能</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rowSpan="2">
                  <a:txBody>
                    <a:bodyPr/>
                    <a:lstStyle/>
                    <a:p>
                      <a:pPr algn="ct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vMerge="1">
                  <a:txBody>
                    <a:bodyPr/>
                    <a:lstStyle/>
                    <a:p>
                      <a:pPr algn="ctr"/>
                      <a:endParaRPr lang="zh-TW" altLang="en-US" sz="2800" dirty="0"/>
                    </a:p>
                  </a:txBody>
                  <a:tcPr anchor="ctr"/>
                </a:tc>
                <a:tc>
                  <a:txBody>
                    <a:bodyPr/>
                    <a:lstStyle/>
                    <a:p>
                      <a:pPr algn="ctr"/>
                      <a:r>
                        <a:rPr lang="zh-TW" altLang="en-US" sz="2400" dirty="0">
                          <a:latin typeface="標楷體" panose="03000509000000000000" pitchFamily="65" charset="-120"/>
                          <a:ea typeface="標楷體" panose="03000509000000000000" pitchFamily="65" charset="-120"/>
                        </a:rPr>
                        <a:t>國中教育會考</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7"/>
                  </a:ext>
                </a:extLst>
              </a:tr>
              <a:tr h="33144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pPr algn="ctr"/>
                      <a:r>
                        <a:rPr lang="zh-TW" altLang="en-US" sz="2400" dirty="0">
                          <a:latin typeface="標楷體" panose="03000509000000000000" pitchFamily="65" charset="-120"/>
                          <a:ea typeface="標楷體" panose="03000509000000000000" pitchFamily="65" charset="-120"/>
                        </a:rPr>
                        <a:t>其他</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tc>
                  <a:txBody>
                    <a:bodyPr/>
                    <a:lstStyle/>
                    <a:p>
                      <a:pPr algn="ct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分</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77" marB="342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EE7"/>
                    </a:solidFill>
                  </a:tcPr>
                </a:tc>
                <a:extLst>
                  <a:ext uri="{0D108BD9-81ED-4DB2-BD59-A6C34878D82A}">
                    <a16:rowId xmlns:a16="http://schemas.microsoft.com/office/drawing/2014/main" val="10008"/>
                  </a:ext>
                </a:extLst>
              </a:tr>
            </a:tbl>
          </a:graphicData>
        </a:graphic>
      </p:graphicFrame>
      <p:sp>
        <p:nvSpPr>
          <p:cNvPr id="3" name="標題 1"/>
          <p:cNvSpPr txBox="1">
            <a:spLocks/>
          </p:cNvSpPr>
          <p:nvPr/>
        </p:nvSpPr>
        <p:spPr>
          <a:xfrm>
            <a:off x="417137" y="1258481"/>
            <a:ext cx="8321511" cy="857250"/>
          </a:xfrm>
          <a:prstGeom prst="rect">
            <a:avLst/>
          </a:prstGeom>
          <a:noFill/>
          <a:ln w="9525">
            <a:noFill/>
            <a:miter lim="800000"/>
            <a:headEnd/>
            <a:tailEnd/>
          </a:ln>
        </p:spPr>
        <p:txBody>
          <a:bodyPr anchor="ctr"/>
          <a:lstStyle>
            <a:lvl1pPr algn="l" rtl="0" eaLnBrk="0" fontAlgn="base" hangingPunct="0">
              <a:spcBef>
                <a:spcPct val="0"/>
              </a:spcBef>
              <a:spcAft>
                <a:spcPct val="0"/>
              </a:spcAft>
              <a:defRPr sz="2400" b="1" kern="1200">
                <a:solidFill>
                  <a:schemeClr val="tx1"/>
                </a:solidFill>
                <a:latin typeface="华文细黑" pitchFamily="2" charset="-122"/>
                <a:ea typeface="华文细黑" pitchFamily="2" charset="-122"/>
                <a:cs typeface="华文细黑"/>
              </a:defRPr>
            </a:lvl1pPr>
            <a:lvl2pPr algn="l" rtl="0" eaLnBrk="0" fontAlgn="base" hangingPunct="0">
              <a:spcBef>
                <a:spcPct val="0"/>
              </a:spcBef>
              <a:spcAft>
                <a:spcPct val="0"/>
              </a:spcAft>
              <a:defRPr sz="2400" b="1">
                <a:solidFill>
                  <a:schemeClr val="tx1"/>
                </a:solidFill>
                <a:latin typeface="华文细黑" pitchFamily="2" charset="-122"/>
                <a:ea typeface="华文细黑" pitchFamily="2" charset="-122"/>
                <a:cs typeface="华文细黑"/>
              </a:defRPr>
            </a:lvl2pPr>
            <a:lvl3pPr algn="l" rtl="0" eaLnBrk="0" fontAlgn="base" hangingPunct="0">
              <a:spcBef>
                <a:spcPct val="0"/>
              </a:spcBef>
              <a:spcAft>
                <a:spcPct val="0"/>
              </a:spcAft>
              <a:defRPr sz="2400" b="1">
                <a:solidFill>
                  <a:schemeClr val="tx1"/>
                </a:solidFill>
                <a:latin typeface="华文细黑" pitchFamily="2" charset="-122"/>
                <a:ea typeface="华文细黑" pitchFamily="2" charset="-122"/>
                <a:cs typeface="华文细黑"/>
              </a:defRPr>
            </a:lvl3pPr>
            <a:lvl4pPr algn="l" rtl="0" eaLnBrk="0" fontAlgn="base" hangingPunct="0">
              <a:spcBef>
                <a:spcPct val="0"/>
              </a:spcBef>
              <a:spcAft>
                <a:spcPct val="0"/>
              </a:spcAft>
              <a:defRPr sz="2400" b="1">
                <a:solidFill>
                  <a:schemeClr val="tx1"/>
                </a:solidFill>
                <a:latin typeface="华文细黑" pitchFamily="2" charset="-122"/>
                <a:ea typeface="华文细黑" pitchFamily="2" charset="-122"/>
                <a:cs typeface="华文细黑"/>
              </a:defRPr>
            </a:lvl4pPr>
            <a:lvl5pPr algn="l" rtl="0" eaLnBrk="0" fontAlgn="base" hangingPunct="0">
              <a:spcBef>
                <a:spcPct val="0"/>
              </a:spcBef>
              <a:spcAft>
                <a:spcPct val="0"/>
              </a:spcAft>
              <a:defRPr sz="2400" b="1">
                <a:solidFill>
                  <a:schemeClr val="tx1"/>
                </a:solidFill>
                <a:latin typeface="华文细黑" pitchFamily="2" charset="-122"/>
                <a:ea typeface="华文细黑" pitchFamily="2" charset="-122"/>
                <a:cs typeface="华文细黑"/>
              </a:defRPr>
            </a:lvl5pPr>
            <a:lvl6pPr marL="457200" algn="l" rtl="0" fontAlgn="base">
              <a:spcBef>
                <a:spcPct val="0"/>
              </a:spcBef>
              <a:spcAft>
                <a:spcPct val="0"/>
              </a:spcAft>
              <a:defRPr sz="4400" b="1">
                <a:solidFill>
                  <a:schemeClr val="tx1"/>
                </a:solidFill>
                <a:latin typeface="华文细黑" pitchFamily="2" charset="-122"/>
                <a:ea typeface="华文细黑" pitchFamily="2" charset="-122"/>
              </a:defRPr>
            </a:lvl6pPr>
            <a:lvl7pPr marL="914400" algn="l" rtl="0" fontAlgn="base">
              <a:spcBef>
                <a:spcPct val="0"/>
              </a:spcBef>
              <a:spcAft>
                <a:spcPct val="0"/>
              </a:spcAft>
              <a:defRPr sz="4400" b="1">
                <a:solidFill>
                  <a:schemeClr val="tx1"/>
                </a:solidFill>
                <a:latin typeface="华文细黑" pitchFamily="2" charset="-122"/>
                <a:ea typeface="华文细黑" pitchFamily="2" charset="-122"/>
              </a:defRPr>
            </a:lvl7pPr>
            <a:lvl8pPr marL="1371600" algn="l" rtl="0" fontAlgn="base">
              <a:spcBef>
                <a:spcPct val="0"/>
              </a:spcBef>
              <a:spcAft>
                <a:spcPct val="0"/>
              </a:spcAft>
              <a:defRPr sz="4400" b="1">
                <a:solidFill>
                  <a:schemeClr val="tx1"/>
                </a:solidFill>
                <a:latin typeface="华文细黑" pitchFamily="2" charset="-122"/>
                <a:ea typeface="华文细黑" pitchFamily="2" charset="-122"/>
              </a:defRPr>
            </a:lvl8pPr>
            <a:lvl9pPr marL="1828800" algn="l" rtl="0" fontAlgn="base">
              <a:spcBef>
                <a:spcPct val="0"/>
              </a:spcBef>
              <a:spcAft>
                <a:spcPct val="0"/>
              </a:spcAft>
              <a:defRPr sz="4400" b="1">
                <a:solidFill>
                  <a:schemeClr val="tx1"/>
                </a:solidFill>
                <a:latin typeface="华文细黑" pitchFamily="2" charset="-122"/>
                <a:ea typeface="华文细黑" pitchFamily="2" charset="-122"/>
              </a:defRPr>
            </a:lvl9pPr>
          </a:lstStyle>
          <a:p>
            <a:pPr algn="ctr"/>
            <a:r>
              <a:rPr kumimoji="0" lang="zh-TW" altLang="en-US" sz="3300" dirty="0">
                <a:solidFill>
                  <a:srgbClr val="FF0000"/>
                </a:solidFill>
                <a:latin typeface="微軟正黑體" pitchFamily="34" charset="-120"/>
                <a:ea typeface="微軟正黑體" pitchFamily="34" charset="-120"/>
                <a:cs typeface="+mn-cs"/>
              </a:rPr>
              <a:t>五專</a:t>
            </a:r>
            <a:r>
              <a:rPr kumimoji="0" lang="zh-TW" altLang="en-US" sz="3300" dirty="0">
                <a:solidFill>
                  <a:srgbClr val="FF0000"/>
                </a:solidFill>
                <a:highlight>
                  <a:srgbClr val="00FF00"/>
                </a:highlight>
                <a:latin typeface="微軟正黑體" pitchFamily="34" charset="-120"/>
                <a:ea typeface="微軟正黑體" pitchFamily="34" charset="-120"/>
                <a:cs typeface="+mn-cs"/>
              </a:rPr>
              <a:t>聯</a:t>
            </a:r>
            <a:r>
              <a:rPr kumimoji="0" lang="zh-TW" altLang="en-US" sz="3300" dirty="0">
                <a:solidFill>
                  <a:srgbClr val="FF0000"/>
                </a:solidFill>
                <a:latin typeface="微軟正黑體" pitchFamily="34" charset="-120"/>
                <a:ea typeface="微軟正黑體" pitchFamily="34" charset="-120"/>
                <a:cs typeface="+mn-cs"/>
              </a:rPr>
              <a:t>免</a:t>
            </a:r>
            <a:r>
              <a:rPr kumimoji="0" lang="en-US" altLang="zh-TW" sz="3300" dirty="0">
                <a:solidFill>
                  <a:srgbClr val="FF0000"/>
                </a:solidFill>
                <a:latin typeface="微軟正黑體" pitchFamily="34" charset="-120"/>
                <a:ea typeface="微軟正黑體" pitchFamily="34" charset="-120"/>
                <a:cs typeface="+mn-cs"/>
              </a:rPr>
              <a:t>-</a:t>
            </a:r>
            <a:r>
              <a:rPr kumimoji="0" lang="zh-TW" altLang="en-US" sz="3300" dirty="0">
                <a:solidFill>
                  <a:srgbClr val="FF0000"/>
                </a:solidFill>
                <a:latin typeface="微軟正黑體" pitchFamily="34" charset="-120"/>
                <a:ea typeface="微軟正黑體" pitchFamily="34" charset="-120"/>
                <a:cs typeface="+mn-cs"/>
              </a:rPr>
              <a:t>超額比序項目積分對照表</a:t>
            </a:r>
          </a:p>
        </p:txBody>
      </p:sp>
      <p:sp>
        <p:nvSpPr>
          <p:cNvPr id="8" name="橢圓 7"/>
          <p:cNvSpPr/>
          <p:nvPr/>
        </p:nvSpPr>
        <p:spPr>
          <a:xfrm>
            <a:off x="1691680" y="3831445"/>
            <a:ext cx="1487276" cy="3531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677012" y="3363897"/>
            <a:ext cx="1487276" cy="3531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1835696" y="5270598"/>
            <a:ext cx="1487276" cy="3531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75841251"/>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35C788-2243-4679-830D-8CABB801F3D1}"/>
              </a:ext>
            </a:extLst>
          </p:cNvPr>
          <p:cNvSpPr>
            <a:spLocks noGrp="1"/>
          </p:cNvSpPr>
          <p:nvPr>
            <p:ph type="title"/>
          </p:nvPr>
        </p:nvSpPr>
        <p:spPr/>
        <p:txBody>
          <a:bodyPr/>
          <a:lstStyle/>
          <a:p>
            <a:r>
              <a:rPr lang="en-US" altLang="zh-TW" dirty="0"/>
              <a:t>113</a:t>
            </a:r>
            <a:r>
              <a:rPr lang="zh-TW" altLang="en-US" dirty="0"/>
              <a:t>技藝課程</a:t>
            </a:r>
          </a:p>
        </p:txBody>
      </p:sp>
      <p:sp>
        <p:nvSpPr>
          <p:cNvPr id="3" name="內容版面配置區 2">
            <a:extLst>
              <a:ext uri="{FF2B5EF4-FFF2-40B4-BE49-F238E27FC236}">
                <a16:creationId xmlns:a16="http://schemas.microsoft.com/office/drawing/2014/main" id="{95C42496-8273-46C2-86B8-793A7D9E0E0F}"/>
              </a:ext>
            </a:extLst>
          </p:cNvPr>
          <p:cNvSpPr>
            <a:spLocks noGrp="1"/>
          </p:cNvSpPr>
          <p:nvPr>
            <p:ph idx="1"/>
          </p:nvPr>
        </p:nvSpPr>
        <p:spPr/>
        <p:txBody>
          <a:bodyPr/>
          <a:lstStyle/>
          <a:p>
            <a:r>
              <a:rPr lang="zh-TW" altLang="en-US" sz="4400" dirty="0"/>
              <a:t>上學期：水電、設計</a:t>
            </a:r>
            <a:endParaRPr lang="en-US" altLang="zh-TW" sz="4400" dirty="0"/>
          </a:p>
          <a:p>
            <a:r>
              <a:rPr lang="zh-TW" altLang="en-US" sz="4400" dirty="0"/>
              <a:t>下學期：餐飲、</a:t>
            </a:r>
            <a:r>
              <a:rPr lang="zh-TW" altLang="en-US" sz="4400" dirty="0">
                <a:solidFill>
                  <a:srgbClr val="FF0000"/>
                </a:solidFill>
              </a:rPr>
              <a:t>醫療</a:t>
            </a:r>
            <a:endParaRPr lang="en-US" altLang="zh-TW" sz="4400" dirty="0">
              <a:solidFill>
                <a:srgbClr val="FF0000"/>
              </a:solidFill>
            </a:endParaRPr>
          </a:p>
          <a:p>
            <a:r>
              <a:rPr lang="zh-TW" altLang="en-US" sz="4400" dirty="0"/>
              <a:t>上課時間：週四下午</a:t>
            </a:r>
            <a:r>
              <a:rPr lang="en-US" altLang="zh-TW" sz="4400" dirty="0"/>
              <a:t>/</a:t>
            </a:r>
            <a:r>
              <a:rPr lang="zh-TW" altLang="en-US" sz="4400" dirty="0"/>
              <a:t>學期</a:t>
            </a:r>
            <a:endParaRPr lang="en-US" altLang="zh-TW" sz="4400" dirty="0"/>
          </a:p>
          <a:p>
            <a:r>
              <a:rPr lang="zh-TW" altLang="en-US" sz="4400" dirty="0"/>
              <a:t>只要有上課，分數達標可</a:t>
            </a:r>
            <a:r>
              <a:rPr lang="zh-TW" altLang="en-US" sz="4400" dirty="0">
                <a:solidFill>
                  <a:srgbClr val="FF0000"/>
                </a:solidFill>
              </a:rPr>
              <a:t>加分</a:t>
            </a:r>
          </a:p>
        </p:txBody>
      </p:sp>
    </p:spTree>
    <p:extLst>
      <p:ext uri="{BB962C8B-B14F-4D97-AF65-F5344CB8AC3E}">
        <p14:creationId xmlns:p14="http://schemas.microsoft.com/office/powerpoint/2010/main" val="178974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E7C0EA-F84B-4040-9538-AAB09A467D6A}"/>
              </a:ext>
            </a:extLst>
          </p:cNvPr>
          <p:cNvSpPr>
            <a:spLocks noGrp="1"/>
          </p:cNvSpPr>
          <p:nvPr>
            <p:ph type="title"/>
          </p:nvPr>
        </p:nvSpPr>
        <p:spPr/>
        <p:txBody>
          <a:bodyPr/>
          <a:lstStyle/>
          <a:p>
            <a:r>
              <a:rPr lang="en-US" altLang="zh-TW" dirty="0"/>
              <a:t>113</a:t>
            </a:r>
            <a:r>
              <a:rPr lang="zh-TW" altLang="en-US" dirty="0"/>
              <a:t>技藝課程</a:t>
            </a:r>
            <a:r>
              <a:rPr lang="en-US" altLang="zh-TW" dirty="0"/>
              <a:t>-</a:t>
            </a:r>
            <a:r>
              <a:rPr lang="zh-TW" altLang="en-US" dirty="0">
                <a:solidFill>
                  <a:srgbClr val="FF0000"/>
                </a:solidFill>
              </a:rPr>
              <a:t>醫療</a:t>
            </a:r>
            <a:endParaRPr lang="zh-TW" altLang="en-US" dirty="0"/>
          </a:p>
        </p:txBody>
      </p:sp>
      <p:sp>
        <p:nvSpPr>
          <p:cNvPr id="3" name="內容版面配置區 2">
            <a:extLst>
              <a:ext uri="{FF2B5EF4-FFF2-40B4-BE49-F238E27FC236}">
                <a16:creationId xmlns:a16="http://schemas.microsoft.com/office/drawing/2014/main" id="{FAE02288-E46A-4F40-8EFC-67015E59FCFB}"/>
              </a:ext>
            </a:extLst>
          </p:cNvPr>
          <p:cNvSpPr>
            <a:spLocks noGrp="1"/>
          </p:cNvSpPr>
          <p:nvPr>
            <p:ph idx="1"/>
          </p:nvPr>
        </p:nvSpPr>
        <p:spPr/>
        <p:txBody>
          <a:bodyPr/>
          <a:lstStyle/>
          <a:p>
            <a:r>
              <a:rPr lang="zh-TW" altLang="en-US" dirty="0"/>
              <a:t>技藝程醫護職群上課內容</a:t>
            </a:r>
          </a:p>
          <a:p>
            <a:r>
              <a:rPr lang="zh-TW" altLang="en-US" dirty="0"/>
              <a:t>護理基本工作</a:t>
            </a:r>
          </a:p>
          <a:p>
            <a:r>
              <a:rPr lang="zh-TW" altLang="en-US" dirty="0"/>
              <a:t>急救照護</a:t>
            </a:r>
          </a:p>
          <a:p>
            <a:r>
              <a:rPr lang="zh-TW" altLang="en-US" dirty="0"/>
              <a:t>婦兒及高齡照護</a:t>
            </a:r>
          </a:p>
          <a:p>
            <a:r>
              <a:rPr lang="zh-TW" altLang="en-US" dirty="0"/>
              <a:t>醫檢實務</a:t>
            </a:r>
          </a:p>
          <a:p>
            <a:r>
              <a:rPr lang="zh-TW" altLang="en-US" dirty="0"/>
              <a:t>口腔衞生及牙體實務</a:t>
            </a:r>
          </a:p>
          <a:p>
            <a:r>
              <a:rPr lang="zh-TW" altLang="en-US" dirty="0"/>
              <a:t>復健實務</a:t>
            </a:r>
          </a:p>
          <a:p>
            <a:r>
              <a:rPr lang="zh-TW" altLang="en-US" dirty="0"/>
              <a:t>視光實務</a:t>
            </a:r>
          </a:p>
        </p:txBody>
      </p:sp>
      <p:pic>
        <p:nvPicPr>
          <p:cNvPr id="5" name="圖片 4">
            <a:extLst>
              <a:ext uri="{FF2B5EF4-FFF2-40B4-BE49-F238E27FC236}">
                <a16:creationId xmlns:a16="http://schemas.microsoft.com/office/drawing/2014/main" id="{257AB1F6-B7A6-4461-847A-B50ECC7A8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092" y="4221088"/>
            <a:ext cx="3109926" cy="2331919"/>
          </a:xfrm>
          <a:prstGeom prst="rect">
            <a:avLst/>
          </a:prstGeom>
        </p:spPr>
      </p:pic>
      <p:pic>
        <p:nvPicPr>
          <p:cNvPr id="8" name="圖片 7">
            <a:extLst>
              <a:ext uri="{FF2B5EF4-FFF2-40B4-BE49-F238E27FC236}">
                <a16:creationId xmlns:a16="http://schemas.microsoft.com/office/drawing/2014/main" id="{17EDF8F1-9576-49DA-831C-6E9BF87E5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092" y="1600200"/>
            <a:ext cx="3109926" cy="2331918"/>
          </a:xfrm>
          <a:prstGeom prst="rect">
            <a:avLst/>
          </a:prstGeom>
        </p:spPr>
      </p:pic>
    </p:spTree>
    <p:extLst>
      <p:ext uri="{BB962C8B-B14F-4D97-AF65-F5344CB8AC3E}">
        <p14:creationId xmlns:p14="http://schemas.microsoft.com/office/powerpoint/2010/main" val="169011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93" name="Google Shape;393;p13"/>
          <p:cNvGrpSpPr/>
          <p:nvPr/>
        </p:nvGrpSpPr>
        <p:grpSpPr>
          <a:xfrm>
            <a:off x="514350" y="756114"/>
            <a:ext cx="8071988" cy="1114761"/>
            <a:chOff x="-1" y="-2661220"/>
            <a:chExt cx="18219240" cy="6327867"/>
          </a:xfrm>
        </p:grpSpPr>
        <p:sp>
          <p:nvSpPr>
            <p:cNvPr id="394" name="Google Shape;394;p13"/>
            <p:cNvSpPr txBox="1"/>
            <p:nvPr/>
          </p:nvSpPr>
          <p:spPr>
            <a:xfrm>
              <a:off x="-1" y="1622569"/>
              <a:ext cx="11079163" cy="2044078"/>
            </a:xfrm>
            <a:prstGeom prst="rect">
              <a:avLst/>
            </a:prstGeom>
            <a:noFill/>
            <a:ln>
              <a:noFill/>
            </a:ln>
          </p:spPr>
          <p:txBody>
            <a:bodyPr spcFirstLastPara="1" wrap="square" lIns="0" tIns="0" rIns="0" bIns="0" anchor="t" anchorCtr="0">
              <a:spAutoFit/>
            </a:bodyPr>
            <a:lstStyle/>
            <a:p>
              <a:pPr>
                <a:lnSpc>
                  <a:spcPct val="130000"/>
                </a:lnSpc>
                <a:spcBef>
                  <a:spcPts val="0"/>
                </a:spcBef>
                <a:spcAft>
                  <a:spcPts val="0"/>
                </a:spcAft>
              </a:pPr>
              <a:endParaRPr dirty="0"/>
            </a:p>
          </p:txBody>
        </p:sp>
        <p:sp>
          <p:nvSpPr>
            <p:cNvPr id="395" name="Google Shape;395;p13"/>
            <p:cNvSpPr txBox="1"/>
            <p:nvPr/>
          </p:nvSpPr>
          <p:spPr>
            <a:xfrm>
              <a:off x="-1" y="-2661220"/>
              <a:ext cx="18219240" cy="3930913"/>
            </a:xfrm>
            <a:prstGeom prst="rect">
              <a:avLst/>
            </a:prstGeom>
            <a:noFill/>
            <a:ln>
              <a:noFill/>
            </a:ln>
          </p:spPr>
          <p:txBody>
            <a:bodyPr spcFirstLastPara="1" wrap="square" lIns="0" tIns="0" rIns="0" bIns="0" anchor="t" anchorCtr="0">
              <a:spAutoFit/>
            </a:bodyPr>
            <a:lstStyle/>
            <a:p>
              <a:pPr lvl="0">
                <a:lnSpc>
                  <a:spcPct val="120000"/>
                </a:lnSpc>
              </a:pPr>
              <a:r>
                <a:rPr lang="zh-TW" altLang="en-US" sz="3750" dirty="0">
                  <a:solidFill>
                    <a:srgbClr val="351B65"/>
                  </a:solidFill>
                  <a:latin typeface="微軟正黑體" panose="020B0604030504040204" pitchFamily="34" charset="-120"/>
                  <a:ea typeface="微軟正黑體" panose="020B0604030504040204" pitchFamily="34" charset="-120"/>
                  <a:cs typeface="Raleway Black"/>
                  <a:sym typeface="Raleway Black"/>
                </a:rPr>
                <a:t>技藝技能優良學生甄審入學</a:t>
              </a:r>
            </a:p>
          </p:txBody>
        </p:sp>
      </p:grpSp>
      <p:grpSp>
        <p:nvGrpSpPr>
          <p:cNvPr id="60" name="Google Shape;480;p15"/>
          <p:cNvGrpSpPr/>
          <p:nvPr/>
        </p:nvGrpSpPr>
        <p:grpSpPr>
          <a:xfrm>
            <a:off x="-321345" y="5502016"/>
            <a:ext cx="9773335" cy="1005818"/>
            <a:chOff x="0" y="0"/>
            <a:chExt cx="26062226" cy="2682180"/>
          </a:xfrm>
        </p:grpSpPr>
        <p:grpSp>
          <p:nvGrpSpPr>
            <p:cNvPr id="61" name="Google Shape;481;p15"/>
            <p:cNvGrpSpPr/>
            <p:nvPr/>
          </p:nvGrpSpPr>
          <p:grpSpPr>
            <a:xfrm>
              <a:off x="2290846" y="1341090"/>
              <a:ext cx="1532674" cy="1341090"/>
              <a:chOff x="0" y="0"/>
              <a:chExt cx="812800" cy="711200"/>
            </a:xfrm>
          </p:grpSpPr>
          <p:sp>
            <p:nvSpPr>
              <p:cNvPr id="162" name="Google Shape;48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63" name="Google Shape;483;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62" name="Google Shape;484;p15"/>
            <p:cNvGrpSpPr/>
            <p:nvPr/>
          </p:nvGrpSpPr>
          <p:grpSpPr>
            <a:xfrm>
              <a:off x="3824135" y="1341090"/>
              <a:ext cx="1532674" cy="1341090"/>
              <a:chOff x="0" y="0"/>
              <a:chExt cx="812800" cy="711200"/>
            </a:xfrm>
          </p:grpSpPr>
          <p:sp>
            <p:nvSpPr>
              <p:cNvPr id="160" name="Google Shape;48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61" name="Google Shape;486;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63" name="Google Shape;487;p15"/>
            <p:cNvGrpSpPr/>
            <p:nvPr/>
          </p:nvGrpSpPr>
          <p:grpSpPr>
            <a:xfrm>
              <a:off x="757556" y="1341090"/>
              <a:ext cx="1532674" cy="1341090"/>
              <a:chOff x="0" y="0"/>
              <a:chExt cx="812800" cy="711200"/>
            </a:xfrm>
          </p:grpSpPr>
          <p:sp>
            <p:nvSpPr>
              <p:cNvPr id="158" name="Google Shape;48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9" name="Google Shape;489;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64" name="Google Shape;490;p15"/>
            <p:cNvGrpSpPr/>
            <p:nvPr/>
          </p:nvGrpSpPr>
          <p:grpSpPr>
            <a:xfrm>
              <a:off x="8423387" y="1341090"/>
              <a:ext cx="1532674" cy="1341090"/>
              <a:chOff x="0" y="0"/>
              <a:chExt cx="812800" cy="711200"/>
            </a:xfrm>
          </p:grpSpPr>
          <p:sp>
            <p:nvSpPr>
              <p:cNvPr id="156" name="Google Shape;49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7" name="Google Shape;492;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65" name="Google Shape;493;p15"/>
            <p:cNvGrpSpPr/>
            <p:nvPr/>
          </p:nvGrpSpPr>
          <p:grpSpPr>
            <a:xfrm>
              <a:off x="9956677" y="1341090"/>
              <a:ext cx="1532674" cy="1341090"/>
              <a:chOff x="0" y="0"/>
              <a:chExt cx="812800" cy="711200"/>
            </a:xfrm>
          </p:grpSpPr>
          <p:sp>
            <p:nvSpPr>
              <p:cNvPr id="154" name="Google Shape;49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5" name="Google Shape;495;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66" name="Google Shape;496;p15"/>
            <p:cNvGrpSpPr/>
            <p:nvPr/>
          </p:nvGrpSpPr>
          <p:grpSpPr>
            <a:xfrm>
              <a:off x="6890098" y="1341090"/>
              <a:ext cx="1532674" cy="1341090"/>
              <a:chOff x="0" y="0"/>
              <a:chExt cx="812800" cy="711200"/>
            </a:xfrm>
          </p:grpSpPr>
          <p:sp>
            <p:nvSpPr>
              <p:cNvPr id="152" name="Google Shape;49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53" name="Google Shape;498;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67" name="Google Shape;499;p15"/>
            <p:cNvGrpSpPr/>
            <p:nvPr/>
          </p:nvGrpSpPr>
          <p:grpSpPr>
            <a:xfrm>
              <a:off x="5356809" y="1341090"/>
              <a:ext cx="1532674" cy="1341090"/>
              <a:chOff x="0" y="0"/>
              <a:chExt cx="812800" cy="711200"/>
            </a:xfrm>
          </p:grpSpPr>
          <p:sp>
            <p:nvSpPr>
              <p:cNvPr id="150" name="Google Shape;50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51" name="Google Shape;501;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68" name="Google Shape;502;p15"/>
            <p:cNvGrpSpPr/>
            <p:nvPr/>
          </p:nvGrpSpPr>
          <p:grpSpPr>
            <a:xfrm>
              <a:off x="11489351" y="1341090"/>
              <a:ext cx="1532674" cy="1341090"/>
              <a:chOff x="0" y="0"/>
              <a:chExt cx="812800" cy="711200"/>
            </a:xfrm>
          </p:grpSpPr>
          <p:sp>
            <p:nvSpPr>
              <p:cNvPr id="148" name="Google Shape;50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9" name="Google Shape;504;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73" name="Google Shape;505;p15"/>
            <p:cNvGrpSpPr/>
            <p:nvPr/>
          </p:nvGrpSpPr>
          <p:grpSpPr>
            <a:xfrm>
              <a:off x="3066579" y="0"/>
              <a:ext cx="1532674" cy="1341090"/>
              <a:chOff x="0" y="0"/>
              <a:chExt cx="812800" cy="711200"/>
            </a:xfrm>
          </p:grpSpPr>
          <p:sp>
            <p:nvSpPr>
              <p:cNvPr id="146" name="Google Shape;50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7" name="Google Shape;507;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74" name="Google Shape;508;p15"/>
            <p:cNvGrpSpPr/>
            <p:nvPr/>
          </p:nvGrpSpPr>
          <p:grpSpPr>
            <a:xfrm>
              <a:off x="4599868" y="0"/>
              <a:ext cx="1532674" cy="1341090"/>
              <a:chOff x="0" y="0"/>
              <a:chExt cx="812800" cy="711200"/>
            </a:xfrm>
          </p:grpSpPr>
          <p:sp>
            <p:nvSpPr>
              <p:cNvPr id="144" name="Google Shape;50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5" name="Google Shape;510;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75" name="Google Shape;511;p15"/>
            <p:cNvGrpSpPr/>
            <p:nvPr/>
          </p:nvGrpSpPr>
          <p:grpSpPr>
            <a:xfrm>
              <a:off x="1533289" y="0"/>
              <a:ext cx="1532674" cy="1341090"/>
              <a:chOff x="0" y="0"/>
              <a:chExt cx="812800" cy="711200"/>
            </a:xfrm>
          </p:grpSpPr>
          <p:sp>
            <p:nvSpPr>
              <p:cNvPr id="142" name="Google Shape;51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43" name="Google Shape;513;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76" name="Google Shape;514;p15"/>
            <p:cNvGrpSpPr/>
            <p:nvPr/>
          </p:nvGrpSpPr>
          <p:grpSpPr>
            <a:xfrm>
              <a:off x="0" y="0"/>
              <a:ext cx="1532674" cy="1341090"/>
              <a:chOff x="0" y="0"/>
              <a:chExt cx="812800" cy="711200"/>
            </a:xfrm>
          </p:grpSpPr>
          <p:sp>
            <p:nvSpPr>
              <p:cNvPr id="140" name="Google Shape;51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41" name="Google Shape;516;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77" name="Google Shape;517;p15"/>
            <p:cNvGrpSpPr/>
            <p:nvPr/>
          </p:nvGrpSpPr>
          <p:grpSpPr>
            <a:xfrm>
              <a:off x="9199120" y="0"/>
              <a:ext cx="1532674" cy="1341090"/>
              <a:chOff x="0" y="0"/>
              <a:chExt cx="812800" cy="711200"/>
            </a:xfrm>
          </p:grpSpPr>
          <p:sp>
            <p:nvSpPr>
              <p:cNvPr id="138" name="Google Shape;51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9" name="Google Shape;519;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78" name="Google Shape;520;p15"/>
            <p:cNvGrpSpPr/>
            <p:nvPr/>
          </p:nvGrpSpPr>
          <p:grpSpPr>
            <a:xfrm>
              <a:off x="10732410" y="0"/>
              <a:ext cx="1532674" cy="1341090"/>
              <a:chOff x="0" y="0"/>
              <a:chExt cx="812800" cy="711200"/>
            </a:xfrm>
          </p:grpSpPr>
          <p:sp>
            <p:nvSpPr>
              <p:cNvPr id="136" name="Google Shape;52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7" name="Google Shape;522;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79" name="Google Shape;523;p15"/>
            <p:cNvGrpSpPr/>
            <p:nvPr/>
          </p:nvGrpSpPr>
          <p:grpSpPr>
            <a:xfrm>
              <a:off x="7665831" y="0"/>
              <a:ext cx="1532674" cy="1341090"/>
              <a:chOff x="0" y="0"/>
              <a:chExt cx="812800" cy="711200"/>
            </a:xfrm>
          </p:grpSpPr>
          <p:sp>
            <p:nvSpPr>
              <p:cNvPr id="134" name="Google Shape;52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35" name="Google Shape;525;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0" name="Google Shape;526;p15"/>
            <p:cNvGrpSpPr/>
            <p:nvPr/>
          </p:nvGrpSpPr>
          <p:grpSpPr>
            <a:xfrm>
              <a:off x="6132542" y="0"/>
              <a:ext cx="1532674" cy="1341090"/>
              <a:chOff x="0" y="0"/>
              <a:chExt cx="812800" cy="711200"/>
            </a:xfrm>
          </p:grpSpPr>
          <p:sp>
            <p:nvSpPr>
              <p:cNvPr id="132" name="Google Shape;52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3" name="Google Shape;528;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1" name="Google Shape;529;p15"/>
            <p:cNvGrpSpPr/>
            <p:nvPr/>
          </p:nvGrpSpPr>
          <p:grpSpPr>
            <a:xfrm>
              <a:off x="12265084" y="0"/>
              <a:ext cx="1532674" cy="1341090"/>
              <a:chOff x="0" y="0"/>
              <a:chExt cx="812800" cy="711200"/>
            </a:xfrm>
          </p:grpSpPr>
          <p:sp>
            <p:nvSpPr>
              <p:cNvPr id="130" name="Google Shape;53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31" name="Google Shape;531;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2" name="Google Shape;532;p15"/>
            <p:cNvGrpSpPr/>
            <p:nvPr/>
          </p:nvGrpSpPr>
          <p:grpSpPr>
            <a:xfrm>
              <a:off x="14555314" y="1341090"/>
              <a:ext cx="1532674" cy="1341090"/>
              <a:chOff x="0" y="0"/>
              <a:chExt cx="812800" cy="711200"/>
            </a:xfrm>
          </p:grpSpPr>
          <p:sp>
            <p:nvSpPr>
              <p:cNvPr id="128" name="Google Shape;53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9" name="Google Shape;534;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3" name="Google Shape;535;p15"/>
            <p:cNvGrpSpPr/>
            <p:nvPr/>
          </p:nvGrpSpPr>
          <p:grpSpPr>
            <a:xfrm>
              <a:off x="16088603" y="1341090"/>
              <a:ext cx="1532674" cy="1341090"/>
              <a:chOff x="0" y="0"/>
              <a:chExt cx="812800" cy="711200"/>
            </a:xfrm>
          </p:grpSpPr>
          <p:sp>
            <p:nvSpPr>
              <p:cNvPr id="126" name="Google Shape;53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7" name="Google Shape;537;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4" name="Google Shape;538;p15"/>
            <p:cNvGrpSpPr/>
            <p:nvPr/>
          </p:nvGrpSpPr>
          <p:grpSpPr>
            <a:xfrm>
              <a:off x="20687856" y="1341090"/>
              <a:ext cx="1532674" cy="1341090"/>
              <a:chOff x="0" y="0"/>
              <a:chExt cx="812800" cy="711200"/>
            </a:xfrm>
          </p:grpSpPr>
          <p:sp>
            <p:nvSpPr>
              <p:cNvPr id="124" name="Google Shape;53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25" name="Google Shape;540;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5" name="Google Shape;541;p15"/>
            <p:cNvGrpSpPr/>
            <p:nvPr/>
          </p:nvGrpSpPr>
          <p:grpSpPr>
            <a:xfrm>
              <a:off x="22221145" y="1341090"/>
              <a:ext cx="1532674" cy="1341090"/>
              <a:chOff x="0" y="0"/>
              <a:chExt cx="812800" cy="711200"/>
            </a:xfrm>
          </p:grpSpPr>
          <p:sp>
            <p:nvSpPr>
              <p:cNvPr id="122" name="Google Shape;54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3" name="Google Shape;543;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6" name="Google Shape;544;p15"/>
            <p:cNvGrpSpPr/>
            <p:nvPr/>
          </p:nvGrpSpPr>
          <p:grpSpPr>
            <a:xfrm>
              <a:off x="19154567" y="1341090"/>
              <a:ext cx="1532674" cy="1341090"/>
              <a:chOff x="0" y="0"/>
              <a:chExt cx="812800" cy="711200"/>
            </a:xfrm>
          </p:grpSpPr>
          <p:sp>
            <p:nvSpPr>
              <p:cNvPr id="120" name="Google Shape;54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21" name="Google Shape;546;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7" name="Google Shape;547;p15"/>
            <p:cNvGrpSpPr/>
            <p:nvPr/>
          </p:nvGrpSpPr>
          <p:grpSpPr>
            <a:xfrm>
              <a:off x="17621277" y="1341090"/>
              <a:ext cx="1532674" cy="1341090"/>
              <a:chOff x="0" y="0"/>
              <a:chExt cx="812800" cy="711200"/>
            </a:xfrm>
          </p:grpSpPr>
          <p:sp>
            <p:nvSpPr>
              <p:cNvPr id="118" name="Google Shape;54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9" name="Google Shape;549;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8" name="Google Shape;550;p15"/>
            <p:cNvGrpSpPr/>
            <p:nvPr/>
          </p:nvGrpSpPr>
          <p:grpSpPr>
            <a:xfrm>
              <a:off x="23753819" y="1341090"/>
              <a:ext cx="1532674" cy="1341090"/>
              <a:chOff x="0" y="0"/>
              <a:chExt cx="812800" cy="711200"/>
            </a:xfrm>
          </p:grpSpPr>
          <p:sp>
            <p:nvSpPr>
              <p:cNvPr id="116" name="Google Shape;551;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7" name="Google Shape;552;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89" name="Google Shape;553;p15"/>
            <p:cNvGrpSpPr/>
            <p:nvPr/>
          </p:nvGrpSpPr>
          <p:grpSpPr>
            <a:xfrm>
              <a:off x="15331047" y="0"/>
              <a:ext cx="1532674" cy="1341090"/>
              <a:chOff x="0" y="0"/>
              <a:chExt cx="812800" cy="711200"/>
            </a:xfrm>
          </p:grpSpPr>
          <p:sp>
            <p:nvSpPr>
              <p:cNvPr id="114" name="Google Shape;554;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15" name="Google Shape;555;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0" name="Google Shape;556;p15"/>
            <p:cNvGrpSpPr/>
            <p:nvPr/>
          </p:nvGrpSpPr>
          <p:grpSpPr>
            <a:xfrm>
              <a:off x="16864336" y="0"/>
              <a:ext cx="1532674" cy="1341090"/>
              <a:chOff x="0" y="0"/>
              <a:chExt cx="812800" cy="711200"/>
            </a:xfrm>
          </p:grpSpPr>
          <p:sp>
            <p:nvSpPr>
              <p:cNvPr id="112" name="Google Shape;557;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3" name="Google Shape;558;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1" name="Google Shape;559;p15"/>
            <p:cNvGrpSpPr/>
            <p:nvPr/>
          </p:nvGrpSpPr>
          <p:grpSpPr>
            <a:xfrm>
              <a:off x="13797758" y="0"/>
              <a:ext cx="1532674" cy="1341090"/>
              <a:chOff x="0" y="0"/>
              <a:chExt cx="812800" cy="711200"/>
            </a:xfrm>
          </p:grpSpPr>
          <p:sp>
            <p:nvSpPr>
              <p:cNvPr id="110" name="Google Shape;560;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11" name="Google Shape;561;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2" name="Google Shape;562;p15"/>
            <p:cNvGrpSpPr/>
            <p:nvPr/>
          </p:nvGrpSpPr>
          <p:grpSpPr>
            <a:xfrm>
              <a:off x="21463589" y="0"/>
              <a:ext cx="1532674" cy="1341090"/>
              <a:chOff x="0" y="0"/>
              <a:chExt cx="812800" cy="711200"/>
            </a:xfrm>
          </p:grpSpPr>
          <p:sp>
            <p:nvSpPr>
              <p:cNvPr id="108" name="Google Shape;563;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9" name="Google Shape;564;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3" name="Google Shape;565;p15"/>
            <p:cNvGrpSpPr/>
            <p:nvPr/>
          </p:nvGrpSpPr>
          <p:grpSpPr>
            <a:xfrm>
              <a:off x="22996878" y="0"/>
              <a:ext cx="1532674" cy="1341090"/>
              <a:chOff x="0" y="0"/>
              <a:chExt cx="812800" cy="711200"/>
            </a:xfrm>
          </p:grpSpPr>
          <p:sp>
            <p:nvSpPr>
              <p:cNvPr id="106" name="Google Shape;566;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7" name="Google Shape;567;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4" name="Google Shape;568;p15"/>
            <p:cNvGrpSpPr/>
            <p:nvPr/>
          </p:nvGrpSpPr>
          <p:grpSpPr>
            <a:xfrm>
              <a:off x="19930300" y="0"/>
              <a:ext cx="1532674" cy="1341090"/>
              <a:chOff x="0" y="0"/>
              <a:chExt cx="812800" cy="711200"/>
            </a:xfrm>
          </p:grpSpPr>
          <p:sp>
            <p:nvSpPr>
              <p:cNvPr id="104" name="Google Shape;569;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00B1D2"/>
              </a:solidFill>
              <a:ln>
                <a:noFill/>
              </a:ln>
            </p:spPr>
          </p:sp>
          <p:sp>
            <p:nvSpPr>
              <p:cNvPr id="105" name="Google Shape;570;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5" name="Google Shape;571;p15"/>
            <p:cNvGrpSpPr/>
            <p:nvPr/>
          </p:nvGrpSpPr>
          <p:grpSpPr>
            <a:xfrm>
              <a:off x="18397010" y="0"/>
              <a:ext cx="1532674" cy="1341090"/>
              <a:chOff x="0" y="0"/>
              <a:chExt cx="812800" cy="711200"/>
            </a:xfrm>
          </p:grpSpPr>
          <p:sp>
            <p:nvSpPr>
              <p:cNvPr id="102" name="Google Shape;572;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3" name="Google Shape;573;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6" name="Google Shape;574;p15"/>
            <p:cNvGrpSpPr/>
            <p:nvPr/>
          </p:nvGrpSpPr>
          <p:grpSpPr>
            <a:xfrm>
              <a:off x="24529552" y="0"/>
              <a:ext cx="1532674" cy="1341090"/>
              <a:chOff x="0" y="0"/>
              <a:chExt cx="812800" cy="711200"/>
            </a:xfrm>
          </p:grpSpPr>
          <p:sp>
            <p:nvSpPr>
              <p:cNvPr id="100" name="Google Shape;575;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101" name="Google Shape;576;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nvGrpSpPr>
            <p:cNvPr id="97" name="Google Shape;577;p15"/>
            <p:cNvGrpSpPr/>
            <p:nvPr/>
          </p:nvGrpSpPr>
          <p:grpSpPr>
            <a:xfrm>
              <a:off x="13031421" y="1341090"/>
              <a:ext cx="1532674" cy="1341090"/>
              <a:chOff x="0" y="0"/>
              <a:chExt cx="812800" cy="711200"/>
            </a:xfrm>
          </p:grpSpPr>
          <p:sp>
            <p:nvSpPr>
              <p:cNvPr id="98" name="Google Shape;578;p15"/>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EBC1D"/>
              </a:solidFill>
              <a:ln>
                <a:noFill/>
              </a:ln>
            </p:spPr>
          </p:sp>
          <p:sp>
            <p:nvSpPr>
              <p:cNvPr id="99" name="Google Shape;579;p15"/>
              <p:cNvSpPr txBox="1"/>
              <p:nvPr/>
            </p:nvSpPr>
            <p:spPr>
              <a:xfrm>
                <a:off x="127000" y="263525"/>
                <a:ext cx="558800" cy="396875"/>
              </a:xfrm>
              <a:prstGeom prst="rect">
                <a:avLst/>
              </a:prstGeom>
              <a:noFill/>
              <a:ln>
                <a:noFill/>
              </a:ln>
            </p:spPr>
            <p:txBody>
              <a:bodyPr spcFirstLastPara="1" wrap="square" lIns="25400" tIns="25400" rIns="25400" bIns="25400" anchor="ctr" anchorCtr="0">
                <a:noAutofit/>
              </a:bodyPr>
              <a:lstStyle/>
              <a:p>
                <a:pPr algn="ctr">
                  <a:lnSpc>
                    <a:spcPct val="174444"/>
                  </a:lnSpc>
                  <a:spcBef>
                    <a:spcPts val="0"/>
                  </a:spcBef>
                  <a:spcAft>
                    <a:spcPts val="0"/>
                  </a:spcAft>
                </a:pPr>
                <a:endParaRPr sz="900">
                  <a:solidFill>
                    <a:schemeClr val="dk1"/>
                  </a:solidFill>
                  <a:latin typeface="Calibri"/>
                  <a:ea typeface="Calibri"/>
                  <a:cs typeface="Calibri"/>
                  <a:sym typeface="Calibri"/>
                </a:endParaRPr>
              </a:p>
            </p:txBody>
          </p:sp>
        </p:grpSp>
      </p:grpSp>
      <p:grpSp>
        <p:nvGrpSpPr>
          <p:cNvPr id="165" name="群組 164"/>
          <p:cNvGrpSpPr/>
          <p:nvPr/>
        </p:nvGrpSpPr>
        <p:grpSpPr>
          <a:xfrm>
            <a:off x="6300293" y="4971506"/>
            <a:ext cx="2742609" cy="442674"/>
            <a:chOff x="12573269" y="8401647"/>
            <a:chExt cx="5485218" cy="885347"/>
          </a:xfrm>
        </p:grpSpPr>
        <p:sp>
          <p:nvSpPr>
            <p:cNvPr id="166" name="文字方塊 165"/>
            <p:cNvSpPr txBox="1"/>
            <p:nvPr/>
          </p:nvSpPr>
          <p:spPr>
            <a:xfrm>
              <a:off x="12573269" y="8401647"/>
              <a:ext cx="5485218" cy="885347"/>
            </a:xfrm>
            <a:prstGeom prst="roundRect">
              <a:avLst/>
            </a:prstGeom>
            <a:solidFill>
              <a:schemeClr val="accent3">
                <a:lumMod val="60000"/>
                <a:lumOff val="40000"/>
              </a:schemeClr>
            </a:solidFill>
          </p:spPr>
          <p:txBody>
            <a:bodyPr wrap="square" rtlCol="0" anchor="ctr" anchorCtr="0">
              <a:spAutoFit/>
            </a:bodyPr>
            <a:lstStyle/>
            <a:p>
              <a:pPr algn="r"/>
              <a:r>
                <a:rPr lang="zh-TW" altLang="en-US" sz="2000" b="1" dirty="0">
                  <a:solidFill>
                    <a:srgbClr val="282D6C"/>
                  </a:solidFill>
                  <a:latin typeface="微軟正黑體" panose="020B0604030504040204" pitchFamily="34" charset="-120"/>
                  <a:ea typeface="微軟正黑體" panose="020B0604030504040204" pitchFamily="34" charset="-120"/>
                </a:rPr>
                <a:t>不採計在校學科成績</a:t>
              </a:r>
            </a:p>
          </p:txBody>
        </p:sp>
        <p:sp>
          <p:nvSpPr>
            <p:cNvPr id="167" name="Google Shape;1213;p27"/>
            <p:cNvSpPr/>
            <p:nvPr/>
          </p:nvSpPr>
          <p:spPr>
            <a:xfrm>
              <a:off x="12752878" y="8481817"/>
              <a:ext cx="466262" cy="713461"/>
            </a:xfrm>
            <a:custGeom>
              <a:avLst/>
              <a:gdLst/>
              <a:ahLst/>
              <a:cxnLst/>
              <a:rect l="l" t="t" r="r" b="b"/>
              <a:pathLst>
                <a:path w="621683" h="951282" extrusionOk="0">
                  <a:moveTo>
                    <a:pt x="206572" y="867283"/>
                  </a:moveTo>
                  <a:lnTo>
                    <a:pt x="410205" y="867283"/>
                  </a:lnTo>
                  <a:lnTo>
                    <a:pt x="410205" y="944807"/>
                  </a:lnTo>
                  <a:cubicBezTo>
                    <a:pt x="410205" y="948383"/>
                    <a:pt x="407286" y="951283"/>
                    <a:pt x="403711" y="951283"/>
                  </a:cubicBezTo>
                  <a:lnTo>
                    <a:pt x="213067" y="951283"/>
                  </a:lnTo>
                  <a:cubicBezTo>
                    <a:pt x="209492" y="951283"/>
                    <a:pt x="206572" y="948383"/>
                    <a:pt x="206572" y="944807"/>
                  </a:cubicBezTo>
                  <a:lnTo>
                    <a:pt x="206572" y="867283"/>
                  </a:lnTo>
                  <a:close/>
                  <a:moveTo>
                    <a:pt x="464246" y="801518"/>
                  </a:moveTo>
                  <a:lnTo>
                    <a:pt x="157437" y="801518"/>
                  </a:lnTo>
                  <a:cubicBezTo>
                    <a:pt x="157576" y="806067"/>
                    <a:pt x="157655" y="810615"/>
                    <a:pt x="157655" y="815144"/>
                  </a:cubicBezTo>
                  <a:cubicBezTo>
                    <a:pt x="157655" y="829107"/>
                    <a:pt x="156881" y="839952"/>
                    <a:pt x="156106" y="847421"/>
                  </a:cubicBezTo>
                  <a:lnTo>
                    <a:pt x="196562" y="847421"/>
                  </a:lnTo>
                  <a:cubicBezTo>
                    <a:pt x="196582" y="847421"/>
                    <a:pt x="196622" y="847421"/>
                    <a:pt x="196642" y="847421"/>
                  </a:cubicBezTo>
                  <a:lnTo>
                    <a:pt x="420136" y="847421"/>
                  </a:lnTo>
                  <a:cubicBezTo>
                    <a:pt x="420155" y="847421"/>
                    <a:pt x="420195" y="847421"/>
                    <a:pt x="420215" y="847421"/>
                  </a:cubicBezTo>
                  <a:lnTo>
                    <a:pt x="465577" y="847421"/>
                  </a:lnTo>
                  <a:cubicBezTo>
                    <a:pt x="464803" y="839952"/>
                    <a:pt x="464028" y="829107"/>
                    <a:pt x="464028" y="815144"/>
                  </a:cubicBezTo>
                  <a:cubicBezTo>
                    <a:pt x="464028" y="810615"/>
                    <a:pt x="464107" y="806067"/>
                    <a:pt x="464246" y="801518"/>
                  </a:cubicBezTo>
                  <a:close/>
                  <a:moveTo>
                    <a:pt x="156404" y="781655"/>
                  </a:moveTo>
                  <a:lnTo>
                    <a:pt x="465279" y="781655"/>
                  </a:lnTo>
                  <a:cubicBezTo>
                    <a:pt x="466252" y="768030"/>
                    <a:pt x="467841" y="754285"/>
                    <a:pt x="470006" y="740440"/>
                  </a:cubicBezTo>
                  <a:lnTo>
                    <a:pt x="151677" y="740440"/>
                  </a:lnTo>
                  <a:cubicBezTo>
                    <a:pt x="153842" y="754285"/>
                    <a:pt x="155431" y="768030"/>
                    <a:pt x="156404" y="781655"/>
                  </a:cubicBezTo>
                  <a:close/>
                  <a:moveTo>
                    <a:pt x="313304" y="0"/>
                  </a:moveTo>
                  <a:lnTo>
                    <a:pt x="308379" y="0"/>
                  </a:lnTo>
                  <a:cubicBezTo>
                    <a:pt x="138350" y="0"/>
                    <a:pt x="0" y="138363"/>
                    <a:pt x="0" y="308427"/>
                  </a:cubicBezTo>
                  <a:cubicBezTo>
                    <a:pt x="0" y="384879"/>
                    <a:pt x="36306" y="453743"/>
                    <a:pt x="71400" y="520362"/>
                  </a:cubicBezTo>
                  <a:cubicBezTo>
                    <a:pt x="78828" y="534425"/>
                    <a:pt x="86494" y="548964"/>
                    <a:pt x="93664" y="563325"/>
                  </a:cubicBezTo>
                  <a:cubicBezTo>
                    <a:pt x="119602" y="615187"/>
                    <a:pt x="137973" y="668339"/>
                    <a:pt x="148182" y="720578"/>
                  </a:cubicBezTo>
                  <a:lnTo>
                    <a:pt x="300911" y="720578"/>
                  </a:lnTo>
                  <a:lnTo>
                    <a:pt x="300911" y="392605"/>
                  </a:lnTo>
                  <a:lnTo>
                    <a:pt x="205619" y="308408"/>
                  </a:lnTo>
                  <a:cubicBezTo>
                    <a:pt x="201508" y="304773"/>
                    <a:pt x="201111" y="298496"/>
                    <a:pt x="204745" y="294385"/>
                  </a:cubicBezTo>
                  <a:cubicBezTo>
                    <a:pt x="208380" y="290273"/>
                    <a:pt x="214656" y="289896"/>
                    <a:pt x="218767" y="293511"/>
                  </a:cubicBezTo>
                  <a:lnTo>
                    <a:pt x="308379" y="372703"/>
                  </a:lnTo>
                  <a:lnTo>
                    <a:pt x="398011" y="293511"/>
                  </a:lnTo>
                  <a:cubicBezTo>
                    <a:pt x="402122" y="289896"/>
                    <a:pt x="408398" y="290273"/>
                    <a:pt x="412032" y="294385"/>
                  </a:cubicBezTo>
                  <a:cubicBezTo>
                    <a:pt x="415667" y="298496"/>
                    <a:pt x="415270" y="304773"/>
                    <a:pt x="411159" y="308408"/>
                  </a:cubicBezTo>
                  <a:lnTo>
                    <a:pt x="320772" y="388256"/>
                  </a:lnTo>
                  <a:lnTo>
                    <a:pt x="320772" y="720578"/>
                  </a:lnTo>
                  <a:lnTo>
                    <a:pt x="472052" y="720578"/>
                  </a:lnTo>
                  <a:cubicBezTo>
                    <a:pt x="472548" y="720578"/>
                    <a:pt x="473005" y="720657"/>
                    <a:pt x="473482" y="720717"/>
                  </a:cubicBezTo>
                  <a:cubicBezTo>
                    <a:pt x="483690" y="668438"/>
                    <a:pt x="502042" y="615226"/>
                    <a:pt x="528020" y="563325"/>
                  </a:cubicBezTo>
                  <a:cubicBezTo>
                    <a:pt x="535189" y="548964"/>
                    <a:pt x="542856" y="534425"/>
                    <a:pt x="550284" y="520362"/>
                  </a:cubicBezTo>
                  <a:cubicBezTo>
                    <a:pt x="585378" y="453743"/>
                    <a:pt x="621683" y="384879"/>
                    <a:pt x="621683" y="308427"/>
                  </a:cubicBezTo>
                  <a:cubicBezTo>
                    <a:pt x="621683" y="138363"/>
                    <a:pt x="483333" y="0"/>
                    <a:pt x="313304" y="0"/>
                  </a:cubicBezTo>
                  <a:close/>
                </a:path>
              </a:pathLst>
            </a:custGeom>
            <a:solidFill>
              <a:srgbClr val="FEF6E0"/>
            </a:solidFill>
            <a:ln>
              <a:solidFill>
                <a:schemeClr val="tx1"/>
              </a:solidFill>
            </a:ln>
          </p:spPr>
          <p:txBody>
            <a:bodyPr spcFirstLastPara="1" wrap="square" lIns="45713" tIns="22850" rIns="45713" bIns="22850" anchor="ctr" anchorCtr="0">
              <a:noAutofit/>
            </a:bodyPr>
            <a:lstStyle/>
            <a:p>
              <a:pPr>
                <a:spcBef>
                  <a:spcPts val="0"/>
                </a:spcBef>
                <a:spcAft>
                  <a:spcPts val="0"/>
                </a:spcAft>
              </a:pPr>
              <a:endParaRPr sz="900">
                <a:solidFill>
                  <a:schemeClr val="dk1"/>
                </a:solidFill>
                <a:latin typeface="Calibri"/>
                <a:ea typeface="Calibri"/>
                <a:cs typeface="Calibri"/>
                <a:sym typeface="Calibri"/>
              </a:endParaRPr>
            </a:p>
          </p:txBody>
        </p:sp>
      </p:grpSp>
      <p:sp>
        <p:nvSpPr>
          <p:cNvPr id="168" name="文字版面配置區 1"/>
          <p:cNvSpPr>
            <a:spLocks noGrp="1"/>
          </p:cNvSpPr>
          <p:nvPr>
            <p:ph type="body" idx="1"/>
          </p:nvPr>
        </p:nvSpPr>
        <p:spPr>
          <a:xfrm>
            <a:off x="514350" y="1510777"/>
            <a:ext cx="8123959" cy="4043166"/>
          </a:xfrm>
        </p:spPr>
        <p:txBody>
          <a:bodyPr>
            <a:normAutofit/>
          </a:bodyPr>
          <a:lstStyle/>
          <a:p>
            <a:pPr>
              <a:buFont typeface="Wingdings" panose="05000000000000000000" pitchFamily="2" charset="2"/>
              <a:buChar char="l"/>
            </a:pPr>
            <a:r>
              <a:rPr lang="zh-TW" altLang="en-US" sz="2000" dirty="0"/>
              <a:t>參加技藝技能競賽、科學展覽、技術士證照、參加技藝教育課程、及</a:t>
            </a:r>
            <a:r>
              <a:rPr lang="zh-TW" altLang="en-US" sz="2000" dirty="0">
                <a:solidFill>
                  <a:srgbClr val="FF0000"/>
                </a:solidFill>
              </a:rPr>
              <a:t>生活科技創作</a:t>
            </a:r>
          </a:p>
          <a:p>
            <a:pPr>
              <a:buFont typeface="Wingdings" panose="05000000000000000000" pitchFamily="2" charset="2"/>
              <a:buChar char="l"/>
            </a:pPr>
            <a:r>
              <a:rPr lang="zh-TW" altLang="en-US" sz="2000" dirty="0"/>
              <a:t>依各項競賽等級採計積分</a:t>
            </a:r>
          </a:p>
          <a:p>
            <a:pPr>
              <a:buFont typeface="Wingdings" panose="05000000000000000000" pitchFamily="2" charset="2"/>
              <a:buChar char="l"/>
            </a:pPr>
            <a:r>
              <a:rPr lang="zh-TW" altLang="en-US" sz="2000" dirty="0"/>
              <a:t>競賽及技藝課程具有群科對應</a:t>
            </a:r>
            <a:endParaRPr lang="en-US" altLang="zh-TW" sz="2000" dirty="0"/>
          </a:p>
          <a:p>
            <a:pPr>
              <a:buFont typeface="Wingdings" panose="05000000000000000000" pitchFamily="2" charset="2"/>
              <a:buChar char="l"/>
            </a:pPr>
            <a:r>
              <a:rPr lang="zh-TW" altLang="en-US" sz="2000" dirty="0"/>
              <a:t>竹苗區各公私立專業群科每班開設</a:t>
            </a:r>
            <a:r>
              <a:rPr lang="en-US" altLang="zh-TW" sz="2000" dirty="0"/>
              <a:t>2</a:t>
            </a:r>
            <a:r>
              <a:rPr lang="zh-TW" altLang="en-US" sz="2000" dirty="0"/>
              <a:t>名</a:t>
            </a:r>
            <a:endParaRPr lang="en-US" altLang="zh-TW" sz="2000" dirty="0"/>
          </a:p>
          <a:p>
            <a:pPr>
              <a:buFont typeface="Wingdings" panose="05000000000000000000" pitchFamily="2" charset="2"/>
              <a:buChar char="l"/>
            </a:pPr>
            <a:r>
              <a:rPr lang="zh-TW" altLang="en-US" sz="2000" dirty="0"/>
              <a:t>超額時：依技藝技能得分核算基準項目順序</a:t>
            </a:r>
            <a:endParaRPr lang="en-US" altLang="zh-TW" sz="2000" dirty="0"/>
          </a:p>
          <a:p>
            <a:pPr marL="57150" indent="0">
              <a:buNone/>
            </a:pPr>
            <a:r>
              <a:rPr lang="zh-TW" altLang="en-US" sz="2000" dirty="0"/>
              <a:t>、競賽得獎名次、技術士證照、技藝教育成</a:t>
            </a:r>
            <a:endParaRPr lang="en-US" altLang="zh-TW" sz="2000" dirty="0"/>
          </a:p>
          <a:p>
            <a:pPr marL="57150" indent="0">
              <a:buNone/>
            </a:pPr>
            <a:r>
              <a:rPr lang="zh-TW" altLang="en-US" sz="2000" dirty="0"/>
              <a:t>績</a:t>
            </a:r>
            <a:r>
              <a:rPr lang="en-US" altLang="zh-TW" sz="2000" dirty="0"/>
              <a:t>PR</a:t>
            </a:r>
            <a:r>
              <a:rPr lang="zh-TW" altLang="en-US" sz="2000" dirty="0"/>
              <a:t>值、志願序進行同分參酌</a:t>
            </a:r>
          </a:p>
          <a:p>
            <a:pPr>
              <a:buFont typeface="Wingdings" panose="05000000000000000000" pitchFamily="2" charset="2"/>
              <a:buChar char="l"/>
            </a:pPr>
            <a:endParaRPr lang="en-US" altLang="zh-TW" sz="2000" dirty="0"/>
          </a:p>
          <a:p>
            <a:pPr>
              <a:buFont typeface="Wingdings" panose="05000000000000000000" pitchFamily="2" charset="2"/>
              <a:buChar char="l"/>
            </a:pPr>
            <a:endParaRPr lang="zh-TW" altLang="en-US" sz="2000" dirty="0"/>
          </a:p>
          <a:p>
            <a:pPr marL="57150" indent="0">
              <a:buNone/>
            </a:pPr>
            <a:endParaRPr lang="zh-TW" altLang="en-US" sz="2000" dirty="0">
              <a:solidFill>
                <a:srgbClr val="C00000"/>
              </a:solidFill>
            </a:endParaRPr>
          </a:p>
          <a:p>
            <a:pPr>
              <a:buFont typeface="Wingdings" panose="05000000000000000000" pitchFamily="2" charset="2"/>
              <a:buChar char="l"/>
            </a:pPr>
            <a:endParaRPr lang="zh-TW" altLang="en-US" sz="2000" dirty="0">
              <a:solidFill>
                <a:srgbClr val="C00000"/>
              </a:solidFill>
            </a:endParaRPr>
          </a:p>
          <a:p>
            <a:pPr>
              <a:buFont typeface="Wingdings" panose="05000000000000000000" pitchFamily="2" charset="2"/>
              <a:buChar char="l"/>
            </a:pPr>
            <a:endParaRPr lang="zh-TW" altLang="en-US" sz="2000" dirty="0"/>
          </a:p>
          <a:p>
            <a:pPr marL="314325" indent="-257175">
              <a:buFont typeface="+mj-lt"/>
              <a:buAutoNum type="arabicPeriod"/>
            </a:pPr>
            <a:endParaRPr lang="zh-TW" altLang="en-US"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zh-TW" altLang="en-US" dirty="0">
              <a:latin typeface="微軟正黑體" panose="020B0604030504040204" pitchFamily="34" charset="-120"/>
              <a:ea typeface="微軟正黑體" panose="020B0604030504040204" pitchFamily="34" charset="-120"/>
            </a:endParaRPr>
          </a:p>
          <a:p>
            <a:endParaRPr lang="zh-TW" altLang="en-US" dirty="0"/>
          </a:p>
        </p:txBody>
      </p:sp>
      <p:sp>
        <p:nvSpPr>
          <p:cNvPr id="170" name="Text Box 9"/>
          <p:cNvSpPr>
            <a:spLocks noChangeArrowheads="1"/>
          </p:cNvSpPr>
          <p:nvPr/>
        </p:nvSpPr>
        <p:spPr bwMode="auto">
          <a:xfrm>
            <a:off x="784649" y="4414750"/>
            <a:ext cx="2052546" cy="394266"/>
          </a:xfrm>
          <a:prstGeom prst="roundRect">
            <a:avLst/>
          </a:prstGeom>
          <a:solidFill>
            <a:srgbClr val="282D6C"/>
          </a:solidFill>
          <a:ln>
            <a:noFill/>
          </a:ln>
          <a:extLst/>
        </p:spPr>
        <p:txBody>
          <a:bodyPr anchor="ctr" anchorCtr="0"/>
          <a:lstStyle/>
          <a:p>
            <a:pPr algn="ctr" eaLnBrk="1" hangingPunct="1"/>
            <a:r>
              <a:rPr kumimoji="0" lang="zh-TW" altLang="en-US" sz="2000" b="1" dirty="0">
                <a:solidFill>
                  <a:srgbClr val="FEF6E0"/>
                </a:solidFill>
                <a:latin typeface="微軟正黑體" panose="020B0604030504040204" pitchFamily="34" charset="-120"/>
                <a:ea typeface="微軟正黑體" panose="020B0604030504040204" pitchFamily="34" charset="-120"/>
                <a:sym typeface="Microsoft YaHei" pitchFamily="34" charset="-122"/>
              </a:rPr>
              <a:t>不採計教育會考</a:t>
            </a:r>
            <a:endParaRPr kumimoji="0" lang="zh-CN" altLang="en-US" sz="2000" dirty="0">
              <a:solidFill>
                <a:srgbClr val="FEF6E0"/>
              </a:solidFill>
              <a:latin typeface="微軟正黑體" panose="020B0604030504040204" pitchFamily="34" charset="-120"/>
              <a:ea typeface="微軟正黑體" panose="020B0604030504040204" pitchFamily="34" charset="-120"/>
            </a:endParaRPr>
          </a:p>
        </p:txBody>
      </p:sp>
      <p:sp>
        <p:nvSpPr>
          <p:cNvPr id="176" name="MH_Other_2">
            <a:extLst>
              <a:ext uri="{FF2B5EF4-FFF2-40B4-BE49-F238E27FC236}">
                <a16:creationId xmlns:a16="http://schemas.microsoft.com/office/drawing/2014/main" id="{36521CA5-6D38-456C-AD50-BAD4A0028F80}"/>
              </a:ext>
            </a:extLst>
          </p:cNvPr>
          <p:cNvSpPr/>
          <p:nvPr>
            <p:custDataLst>
              <p:tags r:id="rId1"/>
            </p:custDataLst>
          </p:nvPr>
        </p:nvSpPr>
        <p:spPr>
          <a:xfrm>
            <a:off x="3005643" y="4457619"/>
            <a:ext cx="316730" cy="308527"/>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675">
              <a:solidFill>
                <a:schemeClr val="tx1"/>
              </a:solidFill>
            </a:endParaRPr>
          </a:p>
        </p:txBody>
      </p:sp>
      <p:sp>
        <p:nvSpPr>
          <p:cNvPr id="177" name="Text Box 9"/>
          <p:cNvSpPr>
            <a:spLocks noChangeArrowheads="1"/>
          </p:cNvSpPr>
          <p:nvPr/>
        </p:nvSpPr>
        <p:spPr bwMode="auto">
          <a:xfrm>
            <a:off x="3502214" y="4282597"/>
            <a:ext cx="2052546" cy="658571"/>
          </a:xfrm>
          <a:prstGeom prst="roundRect">
            <a:avLst/>
          </a:prstGeom>
          <a:solidFill>
            <a:srgbClr val="282D6C"/>
          </a:solidFill>
          <a:ln>
            <a:noFill/>
          </a:ln>
          <a:extLst/>
        </p:spPr>
        <p:txBody>
          <a:bodyPr anchor="ctr" anchorCtr="0"/>
          <a:lstStyle/>
          <a:p>
            <a:pPr algn="ctr" eaLnBrk="1" hangingPunct="1"/>
            <a:r>
              <a:rPr kumimoji="0" lang="zh-TW" altLang="en-US" sz="2000" b="1" dirty="0">
                <a:solidFill>
                  <a:srgbClr val="FEF6E0"/>
                </a:solidFill>
                <a:latin typeface="微軟正黑體" panose="020B0604030504040204" pitchFamily="34" charset="-120"/>
                <a:ea typeface="微軟正黑體" panose="020B0604030504040204" pitchFamily="34" charset="-120"/>
                <a:sym typeface="Microsoft YaHei" pitchFamily="34" charset="-122"/>
              </a:rPr>
              <a:t>相關競賽</a:t>
            </a:r>
            <a:endParaRPr kumimoji="0" lang="en-US" altLang="zh-TW" sz="2000" b="1" dirty="0">
              <a:solidFill>
                <a:srgbClr val="FEF6E0"/>
              </a:solidFill>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lang="zh-TW" altLang="en-US" sz="2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或課程成績</a:t>
            </a:r>
            <a:endParaRPr kumimoji="0" lang="zh-CN" altLang="en-US" sz="2000" dirty="0">
              <a:solidFill>
                <a:srgbClr val="FEF6E0"/>
              </a:solidFill>
              <a:latin typeface="微軟正黑體" panose="020B0604030504040204" pitchFamily="34" charset="-120"/>
              <a:ea typeface="微軟正黑體" panose="020B0604030504040204" pitchFamily="34" charset="-120"/>
            </a:endParaRPr>
          </a:p>
        </p:txBody>
      </p:sp>
      <p:sp>
        <p:nvSpPr>
          <p:cNvPr id="178" name="Text Box 9"/>
          <p:cNvSpPr>
            <a:spLocks noChangeArrowheads="1"/>
          </p:cNvSpPr>
          <p:nvPr/>
        </p:nvSpPr>
        <p:spPr bwMode="auto">
          <a:xfrm>
            <a:off x="6219779" y="4402179"/>
            <a:ext cx="1881611" cy="394266"/>
          </a:xfrm>
          <a:prstGeom prst="roundRect">
            <a:avLst/>
          </a:prstGeom>
          <a:solidFill>
            <a:srgbClr val="282D6C"/>
          </a:solidFill>
          <a:ln>
            <a:noFill/>
          </a:ln>
          <a:extLst/>
        </p:spPr>
        <p:txBody>
          <a:bodyPr anchor="ctr" anchorCtr="0"/>
          <a:lstStyle/>
          <a:p>
            <a:pPr algn="ctr" eaLnBrk="1" hangingPunct="1"/>
            <a:r>
              <a:rPr kumimoji="0" lang="zh-TW" altLang="en-US" sz="2000" b="1" dirty="0">
                <a:solidFill>
                  <a:srgbClr val="FEF6E0"/>
                </a:solidFill>
                <a:latin typeface="微軟正黑體" panose="020B0604030504040204" pitchFamily="34" charset="-120"/>
                <a:ea typeface="微軟正黑體" panose="020B0604030504040204" pitchFamily="34" charset="-120"/>
                <a:sym typeface="Microsoft YaHei" pitchFamily="34" charset="-122"/>
              </a:rPr>
              <a:t>技優甄審入學</a:t>
            </a:r>
            <a:endParaRPr kumimoji="0" lang="zh-CN" altLang="en-US" sz="2000" dirty="0">
              <a:solidFill>
                <a:srgbClr val="FEF6E0"/>
              </a:solidFill>
              <a:latin typeface="微軟正黑體" panose="020B0604030504040204" pitchFamily="34" charset="-120"/>
              <a:ea typeface="微軟正黑體" panose="020B0604030504040204" pitchFamily="34" charset="-120"/>
            </a:endParaRPr>
          </a:p>
        </p:txBody>
      </p:sp>
      <p:sp>
        <p:nvSpPr>
          <p:cNvPr id="179" name="MH_Other_2">
            <a:extLst>
              <a:ext uri="{FF2B5EF4-FFF2-40B4-BE49-F238E27FC236}">
                <a16:creationId xmlns:a16="http://schemas.microsoft.com/office/drawing/2014/main" id="{36521CA5-6D38-456C-AD50-BAD4A0028F80}"/>
              </a:ext>
            </a:extLst>
          </p:cNvPr>
          <p:cNvSpPr/>
          <p:nvPr>
            <p:custDataLst>
              <p:tags r:id="rId2"/>
            </p:custDataLst>
          </p:nvPr>
        </p:nvSpPr>
        <p:spPr>
          <a:xfrm>
            <a:off x="5725485" y="4447877"/>
            <a:ext cx="316730" cy="308527"/>
          </a:xfrm>
          <a:prstGeom prst="chevron">
            <a:avLst/>
          </a:prstGeom>
          <a:solidFill>
            <a:srgbClr val="282D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675">
              <a:solidFill>
                <a:schemeClr val="tx1"/>
              </a:solidFill>
            </a:endParaRPr>
          </a:p>
        </p:txBody>
      </p:sp>
      <p:sp>
        <p:nvSpPr>
          <p:cNvPr id="181" name="Rectangle 28"/>
          <p:cNvSpPr>
            <a:spLocks noChangeArrowheads="1"/>
          </p:cNvSpPr>
          <p:nvPr/>
        </p:nvSpPr>
        <p:spPr bwMode="auto">
          <a:xfrm>
            <a:off x="722571" y="4962571"/>
            <a:ext cx="5161280" cy="507831"/>
          </a:xfrm>
          <a:prstGeom prst="rect">
            <a:avLst/>
          </a:prstGeom>
          <a:noFill/>
          <a:ln>
            <a:noFill/>
          </a:ln>
        </p:spPr>
        <p:txBody>
          <a:bodyPr wrap="square">
            <a:spAutoFit/>
          </a:bodyPr>
          <a:lstStyle>
            <a:lvl1pPr eaLnBrk="0" hangingPunct="0">
              <a:defRPr kumimoji="1">
                <a:solidFill>
                  <a:schemeClr val="tx1"/>
                </a:solidFill>
                <a:latin typeface="Arial" panose="020B0604020202020204" pitchFamily="34" charset="0"/>
                <a:ea typeface="SimSun" panose="02010600030101010101" pitchFamily="2" charset="-122"/>
              </a:defRPr>
            </a:lvl1pPr>
            <a:lvl2pPr marL="742950" indent="-285750" eaLnBrk="0" hangingPunct="0">
              <a:defRPr kumimoji="1">
                <a:solidFill>
                  <a:schemeClr val="tx1"/>
                </a:solidFill>
                <a:latin typeface="Arial" panose="020B0604020202020204" pitchFamily="34" charset="0"/>
                <a:ea typeface="SimSun" panose="02010600030101010101" pitchFamily="2" charset="-122"/>
              </a:defRPr>
            </a:lvl2pPr>
            <a:lvl3pPr marL="1143000" indent="-228600" eaLnBrk="0" hangingPunct="0">
              <a:defRPr kumimoji="1">
                <a:solidFill>
                  <a:schemeClr val="tx1"/>
                </a:solidFill>
                <a:latin typeface="Arial" panose="020B0604020202020204" pitchFamily="34" charset="0"/>
                <a:ea typeface="SimSun" panose="02010600030101010101" pitchFamily="2" charset="-122"/>
              </a:defRPr>
            </a:lvl3pPr>
            <a:lvl4pPr marL="1600200" indent="-228600" eaLnBrk="0" hangingPunct="0">
              <a:defRPr kumimoji="1">
                <a:solidFill>
                  <a:schemeClr val="tx1"/>
                </a:solidFill>
                <a:latin typeface="Arial" panose="020B0604020202020204" pitchFamily="34" charset="0"/>
                <a:ea typeface="SimSun" panose="02010600030101010101" pitchFamily="2" charset="-122"/>
              </a:defRPr>
            </a:lvl4pPr>
            <a:lvl5pPr marL="2057400" indent="-228600" eaLnBrk="0" hangingPunct="0">
              <a:defRPr kumimoji="1">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9pPr>
          </a:lstStyle>
          <a:p>
            <a:r>
              <a:rPr lang="zh-TW" altLang="zh-TW" sz="900" b="1" dirty="0">
                <a:solidFill>
                  <a:srgbClr val="000099"/>
                </a:solidFill>
                <a:latin typeface="微軟正黑體" panose="020B0604030504040204" pitchFamily="34" charset="-120"/>
                <a:ea typeface="微軟正黑體" panose="020B0604030504040204" pitchFamily="34" charset="-120"/>
              </a:rPr>
              <a:t>竹苗區</a:t>
            </a:r>
            <a:r>
              <a:rPr lang="en-US" altLang="zh-TW" sz="900" b="1" dirty="0">
                <a:solidFill>
                  <a:srgbClr val="000099"/>
                </a:solidFill>
                <a:latin typeface="微軟正黑體" panose="020B0604030504040204" pitchFamily="34" charset="-120"/>
                <a:ea typeface="微軟正黑體" panose="020B0604030504040204" pitchFamily="34" charset="-120"/>
              </a:rPr>
              <a:t>109</a:t>
            </a:r>
            <a:r>
              <a:rPr lang="zh-TW" altLang="zh-TW" sz="900" b="1" dirty="0">
                <a:solidFill>
                  <a:srgbClr val="000099"/>
                </a:solidFill>
                <a:latin typeface="微軟正黑體" panose="020B0604030504040204" pitchFamily="34" charset="-120"/>
                <a:ea typeface="微軟正黑體" panose="020B0604030504040204" pitchFamily="34" charset="-120"/>
              </a:rPr>
              <a:t>學年度入學</a:t>
            </a:r>
            <a:r>
              <a:rPr lang="en-US" altLang="zh-TW" sz="900" b="1" dirty="0">
                <a:solidFill>
                  <a:srgbClr val="000099"/>
                </a:solidFill>
                <a:latin typeface="微軟正黑體" panose="020B0604030504040204" pitchFamily="34" charset="-120"/>
                <a:ea typeface="微軟正黑體" panose="020B0604030504040204" pitchFamily="34" charset="-120"/>
              </a:rPr>
              <a:t>7</a:t>
            </a:r>
            <a:r>
              <a:rPr lang="zh-TW" altLang="zh-TW" sz="900" b="1" dirty="0">
                <a:solidFill>
                  <a:srgbClr val="000099"/>
                </a:solidFill>
                <a:latin typeface="微軟正黑體" panose="020B0604030504040204" pitchFamily="34" charset="-120"/>
                <a:ea typeface="微軟正黑體" panose="020B0604030504040204" pitchFamily="34" charset="-120"/>
              </a:rPr>
              <a:t>年級新生參加三縣市政府舉辦之藝技能</a:t>
            </a:r>
            <a:r>
              <a:rPr lang="en-US" altLang="zh-TW" sz="900" b="1" dirty="0">
                <a:solidFill>
                  <a:srgbClr val="000099"/>
                </a:solidFill>
                <a:latin typeface="微軟正黑體" panose="020B0604030504040204" pitchFamily="34" charset="-120"/>
                <a:ea typeface="微軟正黑體" panose="020B0604030504040204" pitchFamily="34" charset="-120"/>
              </a:rPr>
              <a:t>-</a:t>
            </a:r>
            <a:r>
              <a:rPr lang="zh-TW" altLang="zh-TW" sz="900" b="1" dirty="0">
                <a:solidFill>
                  <a:srgbClr val="000099"/>
                </a:solidFill>
                <a:latin typeface="微軟正黑體" panose="020B0604030504040204" pitchFamily="34" charset="-120"/>
                <a:ea typeface="微軟正黑體" panose="020B0604030504040204" pitchFamily="34" charset="-120"/>
              </a:rPr>
              <a:t>生活科技競賽採計生活科技創作競賽</a:t>
            </a:r>
            <a:r>
              <a:rPr lang="en-US" altLang="zh-TW" sz="900" b="1" dirty="0">
                <a:solidFill>
                  <a:srgbClr val="000099"/>
                </a:solidFill>
                <a:latin typeface="微軟正黑體" panose="020B0604030504040204" pitchFamily="34" charset="-120"/>
                <a:ea typeface="微軟正黑體" panose="020B0604030504040204" pitchFamily="34" charset="-120"/>
              </a:rPr>
              <a:t>-</a:t>
            </a:r>
            <a:r>
              <a:rPr lang="zh-TW" altLang="zh-TW" sz="900" b="1" dirty="0">
                <a:solidFill>
                  <a:srgbClr val="000099"/>
                </a:solidFill>
                <a:latin typeface="微軟正黑體" panose="020B0604030504040204" pitchFamily="34" charset="-120"/>
                <a:ea typeface="微軟正黑體" panose="020B0604030504040204" pitchFamily="34" charset="-120"/>
              </a:rPr>
              <a:t>任務挑戰競賽組、科技教育創意實作競賽</a:t>
            </a:r>
            <a:r>
              <a:rPr lang="en-US" altLang="zh-TW" sz="900" b="1" dirty="0">
                <a:solidFill>
                  <a:srgbClr val="000099"/>
                </a:solidFill>
                <a:latin typeface="微軟正黑體" panose="020B0604030504040204" pitchFamily="34" charset="-120"/>
                <a:ea typeface="微軟正黑體" panose="020B0604030504040204" pitchFamily="34" charset="-120"/>
              </a:rPr>
              <a:t>-</a:t>
            </a:r>
            <a:r>
              <a:rPr lang="zh-TW" altLang="zh-TW" sz="900" b="1" dirty="0">
                <a:solidFill>
                  <a:srgbClr val="000099"/>
                </a:solidFill>
                <a:latin typeface="微軟正黑體" panose="020B0604030504040204" pitchFamily="34" charset="-120"/>
                <a:ea typeface="微軟正黑體" panose="020B0604030504040204" pitchFamily="34" charset="-120"/>
              </a:rPr>
              <a:t>生活科技組成績列為</a:t>
            </a:r>
            <a:r>
              <a:rPr lang="en-US" altLang="zh-TW" sz="900" b="1" dirty="0">
                <a:solidFill>
                  <a:srgbClr val="000099"/>
                </a:solidFill>
                <a:latin typeface="微軟正黑體" panose="020B0604030504040204" pitchFamily="34" charset="-120"/>
                <a:ea typeface="微軟正黑體" panose="020B0604030504040204" pitchFamily="34" charset="-120"/>
              </a:rPr>
              <a:t>112</a:t>
            </a:r>
            <a:r>
              <a:rPr lang="zh-TW" altLang="zh-TW" sz="900" b="1" dirty="0">
                <a:solidFill>
                  <a:srgbClr val="000099"/>
                </a:solidFill>
                <a:latin typeface="微軟正黑體" panose="020B0604030504040204" pitchFamily="34" charset="-120"/>
                <a:ea typeface="微軟正黑體" panose="020B0604030504040204" pitchFamily="34" charset="-120"/>
              </a:rPr>
              <a:t>學年度竹苗區國民中學技藝技能優良學生甄審入學高級中等學校入學專業群科入學積分採計</a:t>
            </a:r>
            <a:endParaRPr lang="en-US" altLang="zh-TW" sz="900" b="1" dirty="0">
              <a:solidFill>
                <a:srgbClr val="000099"/>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C209B07F-5DD8-4936-B71A-8282EE3426A1}"/>
              </a:ext>
            </a:extLst>
          </p:cNvPr>
          <p:cNvGraphicFramePr>
            <a:graphicFrameLocks noGrp="1"/>
          </p:cNvGraphicFramePr>
          <p:nvPr>
            <p:extLst>
              <p:ext uri="{D42A27DB-BD31-4B8C-83A1-F6EECF244321}">
                <p14:modId xmlns:p14="http://schemas.microsoft.com/office/powerpoint/2010/main" val="677688895"/>
              </p:ext>
            </p:extLst>
          </p:nvPr>
        </p:nvGraphicFramePr>
        <p:xfrm>
          <a:off x="6092586" y="1988840"/>
          <a:ext cx="2874456" cy="2280285"/>
        </p:xfrm>
        <a:graphic>
          <a:graphicData uri="http://schemas.openxmlformats.org/drawingml/2006/table">
            <a:tbl>
              <a:tblPr>
                <a:tableStyleId>{5C22544A-7EE6-4342-B048-85BDC9FD1C3A}</a:tableStyleId>
              </a:tblPr>
              <a:tblGrid>
                <a:gridCol w="927686">
                  <a:extLst>
                    <a:ext uri="{9D8B030D-6E8A-4147-A177-3AD203B41FA5}">
                      <a16:colId xmlns:a16="http://schemas.microsoft.com/office/drawing/2014/main" val="2087706190"/>
                    </a:ext>
                  </a:extLst>
                </a:gridCol>
                <a:gridCol w="1946770">
                  <a:extLst>
                    <a:ext uri="{9D8B030D-6E8A-4147-A177-3AD203B41FA5}">
                      <a16:colId xmlns:a16="http://schemas.microsoft.com/office/drawing/2014/main" val="1880267412"/>
                    </a:ext>
                  </a:extLst>
                </a:gridCol>
              </a:tblGrid>
              <a:tr h="234221">
                <a:tc rowSpan="7">
                  <a:txBody>
                    <a:bodyPr/>
                    <a:lstStyle/>
                    <a:p>
                      <a:pPr algn="ctr" fontAlgn="ctr"/>
                      <a:r>
                        <a:rPr lang="zh-TW" altLang="en-US" sz="1600" u="none" strike="noStrike" dirty="0">
                          <a:effectLst/>
                        </a:rPr>
                        <a:t>國立新竹高工</a:t>
                      </a:r>
                      <a:endParaRPr lang="zh-TW" altLang="en-US" sz="1600" b="0" i="0" u="none" strike="noStrike" dirty="0">
                        <a:solidFill>
                          <a:srgbClr val="000000"/>
                        </a:solidFill>
                        <a:effectLst/>
                        <a:latin typeface="PMingLiu" panose="02020500000000000000" pitchFamily="18" charset="-120"/>
                        <a:ea typeface="PMingLiu" panose="02020500000000000000" pitchFamily="18" charset="-120"/>
                      </a:endParaRPr>
                    </a:p>
                  </a:txBody>
                  <a:tcPr marL="9525" marR="9525" marT="9525" marB="0" anchor="ctr"/>
                </a:tc>
                <a:tc>
                  <a:txBody>
                    <a:bodyPr/>
                    <a:lstStyle/>
                    <a:p>
                      <a:pPr algn="ctr" fontAlgn="ctr"/>
                      <a:r>
                        <a:rPr lang="zh-TW" altLang="en-US" sz="1600" u="none" strike="noStrike">
                          <a:effectLst/>
                        </a:rPr>
                        <a:t>機械科</a:t>
                      </a:r>
                      <a:endParaRPr lang="zh-TW" altLang="en-US" sz="1600" b="0" i="0" u="none" strike="noStrike">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1971417905"/>
                  </a:ext>
                </a:extLst>
              </a:tr>
              <a:tr h="234221">
                <a:tc vMerge="1">
                  <a:txBody>
                    <a:bodyPr/>
                    <a:lstStyle/>
                    <a:p>
                      <a:endParaRPr lang="zh-TW" altLang="en-US"/>
                    </a:p>
                  </a:txBody>
                  <a:tcPr/>
                </a:tc>
                <a:tc>
                  <a:txBody>
                    <a:bodyPr/>
                    <a:lstStyle/>
                    <a:p>
                      <a:pPr algn="ctr" fontAlgn="ctr"/>
                      <a:r>
                        <a:rPr lang="zh-TW" altLang="en-US" sz="1600" u="none" strike="noStrike">
                          <a:effectLst/>
                        </a:rPr>
                        <a:t>板金科</a:t>
                      </a:r>
                      <a:endParaRPr lang="zh-TW" altLang="en-US" sz="1600" b="0" i="0" u="none" strike="noStrike">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2439386038"/>
                  </a:ext>
                </a:extLst>
              </a:tr>
              <a:tr h="234221">
                <a:tc vMerge="1">
                  <a:txBody>
                    <a:bodyPr/>
                    <a:lstStyle/>
                    <a:p>
                      <a:endParaRPr lang="zh-TW" altLang="en-US"/>
                    </a:p>
                  </a:txBody>
                  <a:tcPr/>
                </a:tc>
                <a:tc>
                  <a:txBody>
                    <a:bodyPr/>
                    <a:lstStyle/>
                    <a:p>
                      <a:pPr algn="ctr" fontAlgn="ctr"/>
                      <a:r>
                        <a:rPr lang="zh-TW" altLang="en-US" sz="1600" u="none" strike="noStrike">
                          <a:effectLst/>
                        </a:rPr>
                        <a:t>資訊科</a:t>
                      </a:r>
                      <a:endParaRPr lang="zh-TW" altLang="en-US" sz="1600" b="0" i="0" u="none" strike="noStrike">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2900107719"/>
                  </a:ext>
                </a:extLst>
              </a:tr>
              <a:tr h="234221">
                <a:tc vMerge="1">
                  <a:txBody>
                    <a:bodyPr/>
                    <a:lstStyle/>
                    <a:p>
                      <a:endParaRPr lang="zh-TW" altLang="en-US"/>
                    </a:p>
                  </a:txBody>
                  <a:tcPr/>
                </a:tc>
                <a:tc>
                  <a:txBody>
                    <a:bodyPr/>
                    <a:lstStyle/>
                    <a:p>
                      <a:pPr algn="ctr" fontAlgn="ctr"/>
                      <a:r>
                        <a:rPr lang="zh-TW" altLang="en-US" sz="1600" u="none" strike="noStrike">
                          <a:effectLst/>
                        </a:rPr>
                        <a:t>電機科</a:t>
                      </a:r>
                      <a:endParaRPr lang="zh-TW" altLang="en-US" sz="1600" b="0" i="0" u="none" strike="noStrike">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3518840552"/>
                  </a:ext>
                </a:extLst>
              </a:tr>
              <a:tr h="234221">
                <a:tc vMerge="1">
                  <a:txBody>
                    <a:bodyPr/>
                    <a:lstStyle/>
                    <a:p>
                      <a:endParaRPr lang="zh-TW" altLang="en-US"/>
                    </a:p>
                  </a:txBody>
                  <a:tcPr/>
                </a:tc>
                <a:tc>
                  <a:txBody>
                    <a:bodyPr/>
                    <a:lstStyle/>
                    <a:p>
                      <a:pPr algn="ctr" fontAlgn="ctr"/>
                      <a:r>
                        <a:rPr lang="zh-TW" altLang="en-US" sz="1600" u="none" strike="noStrike" dirty="0">
                          <a:effectLst/>
                        </a:rPr>
                        <a:t>化工科</a:t>
                      </a:r>
                      <a:endParaRPr lang="zh-TW" altLang="en-US" sz="1600" b="0" i="0" u="none" strike="noStrike" dirty="0">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2155178836"/>
                  </a:ext>
                </a:extLst>
              </a:tr>
              <a:tr h="234221">
                <a:tc vMerge="1">
                  <a:txBody>
                    <a:bodyPr/>
                    <a:lstStyle/>
                    <a:p>
                      <a:endParaRPr lang="zh-TW" altLang="en-US"/>
                    </a:p>
                  </a:txBody>
                  <a:tcPr/>
                </a:tc>
                <a:tc>
                  <a:txBody>
                    <a:bodyPr/>
                    <a:lstStyle/>
                    <a:p>
                      <a:pPr algn="ctr" fontAlgn="ctr"/>
                      <a:r>
                        <a:rPr lang="zh-TW" altLang="en-US" sz="1600" u="none" strike="noStrike" dirty="0">
                          <a:effectLst/>
                        </a:rPr>
                        <a:t>製圖科</a:t>
                      </a:r>
                      <a:endParaRPr lang="zh-TW" altLang="en-US" sz="1600" b="0" i="0" u="none" strike="noStrike" dirty="0">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366364081"/>
                  </a:ext>
                </a:extLst>
              </a:tr>
              <a:tr h="234221">
                <a:tc vMerge="1">
                  <a:txBody>
                    <a:bodyPr/>
                    <a:lstStyle/>
                    <a:p>
                      <a:endParaRPr lang="zh-TW" altLang="en-US"/>
                    </a:p>
                  </a:txBody>
                  <a:tcPr/>
                </a:tc>
                <a:tc>
                  <a:txBody>
                    <a:bodyPr/>
                    <a:lstStyle/>
                    <a:p>
                      <a:pPr algn="ctr" fontAlgn="ctr"/>
                      <a:r>
                        <a:rPr lang="zh-TW" altLang="en-US" sz="1600" u="none" strike="noStrike" dirty="0">
                          <a:effectLst/>
                        </a:rPr>
                        <a:t>室內空間設計科</a:t>
                      </a:r>
                      <a:endParaRPr lang="zh-TW" altLang="en-US" sz="1600" b="0" i="0" u="none" strike="noStrike" dirty="0">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2785608668"/>
                  </a:ext>
                </a:extLst>
              </a:tr>
              <a:tr h="234221">
                <a:tc rowSpan="2">
                  <a:txBody>
                    <a:bodyPr/>
                    <a:lstStyle/>
                    <a:p>
                      <a:pPr algn="ctr" fontAlgn="ctr"/>
                      <a:r>
                        <a:rPr lang="zh-TW" altLang="en-US" sz="1600" u="none" strike="noStrike">
                          <a:effectLst/>
                        </a:rPr>
                        <a:t>國立竹北高中</a:t>
                      </a:r>
                      <a:endParaRPr lang="zh-TW" altLang="en-US" sz="1600" b="0" i="0" u="none" strike="noStrike">
                        <a:solidFill>
                          <a:srgbClr val="000000"/>
                        </a:solidFill>
                        <a:effectLst/>
                        <a:latin typeface="PMingLiu" panose="02020500000000000000" pitchFamily="18" charset="-120"/>
                        <a:ea typeface="PMingLiu" panose="02020500000000000000" pitchFamily="18" charset="-120"/>
                      </a:endParaRPr>
                    </a:p>
                  </a:txBody>
                  <a:tcPr marL="9525" marR="9525" marT="9525" marB="0" anchor="ctr"/>
                </a:tc>
                <a:tc>
                  <a:txBody>
                    <a:bodyPr/>
                    <a:lstStyle/>
                    <a:p>
                      <a:pPr algn="ctr" fontAlgn="ctr"/>
                      <a:r>
                        <a:rPr lang="zh-TW" altLang="en-US" sz="1600" u="none" strike="noStrike" dirty="0">
                          <a:effectLst/>
                        </a:rPr>
                        <a:t>商業經營科</a:t>
                      </a:r>
                      <a:endParaRPr lang="zh-TW" altLang="en-US" sz="1600" b="0" i="0" u="none" strike="noStrike" dirty="0">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1296935891"/>
                  </a:ext>
                </a:extLst>
              </a:tr>
              <a:tr h="234221">
                <a:tc vMerge="1">
                  <a:txBody>
                    <a:bodyPr/>
                    <a:lstStyle/>
                    <a:p>
                      <a:endParaRPr lang="zh-TW" altLang="en-US"/>
                    </a:p>
                  </a:txBody>
                  <a:tcPr/>
                </a:tc>
                <a:tc>
                  <a:txBody>
                    <a:bodyPr/>
                    <a:lstStyle/>
                    <a:p>
                      <a:pPr algn="ctr" fontAlgn="ctr"/>
                      <a:r>
                        <a:rPr lang="zh-TW" altLang="en-US" sz="1600" u="none" strike="noStrike" dirty="0">
                          <a:effectLst/>
                        </a:rPr>
                        <a:t>資訊科</a:t>
                      </a:r>
                      <a:endParaRPr lang="zh-TW" altLang="en-US" sz="1600" b="0" i="0" u="none" strike="noStrike" dirty="0">
                        <a:solidFill>
                          <a:srgbClr val="000000"/>
                        </a:solidFill>
                        <a:effectLst/>
                        <a:latin typeface="PMingLiu" panose="02020500000000000000" pitchFamily="18" charset="-120"/>
                        <a:ea typeface="PMingLiu" panose="02020500000000000000" pitchFamily="18" charset="-120"/>
                      </a:endParaRPr>
                    </a:p>
                  </a:txBody>
                  <a:tcPr marL="9525" marR="9525" marT="9525" marB="0" anchor="ctr"/>
                </a:tc>
                <a:extLst>
                  <a:ext uri="{0D108BD9-81ED-4DB2-BD59-A6C34878D82A}">
                    <a16:rowId xmlns:a16="http://schemas.microsoft.com/office/drawing/2014/main" val="2800917079"/>
                  </a:ext>
                </a:extLst>
              </a:tr>
            </a:tbl>
          </a:graphicData>
        </a:graphic>
      </p:graphicFrame>
    </p:spTree>
    <p:extLst>
      <p:ext uri="{BB962C8B-B14F-4D97-AF65-F5344CB8AC3E}">
        <p14:creationId xmlns:p14="http://schemas.microsoft.com/office/powerpoint/2010/main" val="35759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250"/>
                                        <p:tgtEl>
                                          <p:spTgt spid="17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79"/>
                                        </p:tgtEl>
                                        <p:attrNameLst>
                                          <p:attrName>style.visibility</p:attrName>
                                        </p:attrNameLst>
                                      </p:cBhvr>
                                      <p:to>
                                        <p:strVal val="visible"/>
                                      </p:to>
                                    </p:set>
                                    <p:animEffect transition="in" filter="fade">
                                      <p:cBhvr>
                                        <p:cTn id="11" dur="2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標題 1"/>
          <p:cNvSpPr>
            <a:spLocks noGrp="1"/>
          </p:cNvSpPr>
          <p:nvPr>
            <p:ph idx="1"/>
          </p:nvPr>
        </p:nvSpPr>
        <p:spPr>
          <a:xfrm>
            <a:off x="457200" y="2888457"/>
            <a:ext cx="8229600" cy="2683669"/>
          </a:xfrm>
        </p:spPr>
        <p:txBody>
          <a:bodyPr/>
          <a:lstStyle/>
          <a:p>
            <a:pPr algn="ctr" eaLnBrk="1" hangingPunct="1">
              <a:spcBef>
                <a:spcPct val="0"/>
              </a:spcBef>
              <a:buSzTx/>
              <a:buFontTx/>
              <a:buNone/>
            </a:pPr>
            <a:r>
              <a:rPr lang="zh-TW" altLang="en-US" sz="4500" b="1" dirty="0">
                <a:solidFill>
                  <a:srgbClr val="FF0000"/>
                </a:solidFill>
              </a:rPr>
              <a:t>竹苗區免試入學</a:t>
            </a:r>
            <a:r>
              <a:rPr lang="zh-TW" altLang="zh-TW" sz="4500" b="1" dirty="0">
                <a:solidFill>
                  <a:srgbClr val="FF0000"/>
                </a:solidFill>
              </a:rPr>
              <a:t>管道</a:t>
            </a:r>
            <a:endParaRPr lang="zh-TW" altLang="en-US" sz="4500" b="1" dirty="0">
              <a:solidFill>
                <a:srgbClr val="FF0000"/>
              </a:solidFill>
            </a:endParaRPr>
          </a:p>
        </p:txBody>
      </p:sp>
    </p:spTree>
    <p:extLst>
      <p:ext uri="{BB962C8B-B14F-4D97-AF65-F5344CB8AC3E}">
        <p14:creationId xmlns:p14="http://schemas.microsoft.com/office/powerpoint/2010/main" val="1526696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33D0B9-BDAC-4302-9D81-51F923C1ADA4}"/>
              </a:ext>
            </a:extLst>
          </p:cNvPr>
          <p:cNvSpPr>
            <a:spLocks noGrp="1"/>
          </p:cNvSpPr>
          <p:nvPr>
            <p:ph type="title"/>
          </p:nvPr>
        </p:nvSpPr>
        <p:spPr/>
        <p:txBody>
          <a:bodyPr/>
          <a:lstStyle/>
          <a:p>
            <a:r>
              <a:rPr lang="zh-TW" altLang="en-US" dirty="0"/>
              <a:t>入學方式</a:t>
            </a:r>
          </a:p>
        </p:txBody>
      </p:sp>
      <p:sp>
        <p:nvSpPr>
          <p:cNvPr id="3" name="內容版面配置區 2">
            <a:extLst>
              <a:ext uri="{FF2B5EF4-FFF2-40B4-BE49-F238E27FC236}">
                <a16:creationId xmlns:a16="http://schemas.microsoft.com/office/drawing/2014/main" id="{A5F407AA-E3AF-43E5-8065-E21A666736C8}"/>
              </a:ext>
            </a:extLst>
          </p:cNvPr>
          <p:cNvSpPr>
            <a:spLocks noGrp="1"/>
          </p:cNvSpPr>
          <p:nvPr>
            <p:ph idx="1"/>
          </p:nvPr>
        </p:nvSpPr>
        <p:spPr/>
        <p:txBody>
          <a:bodyPr/>
          <a:lstStyle/>
          <a:p>
            <a:r>
              <a:rPr lang="zh-TW" altLang="en-US" sz="5400" dirty="0">
                <a:solidFill>
                  <a:srgbClr val="FF0000"/>
                </a:solidFill>
              </a:rPr>
              <a:t>竹苗區免試入學</a:t>
            </a:r>
            <a:endParaRPr lang="en-US" altLang="zh-TW" sz="5400" dirty="0">
              <a:solidFill>
                <a:srgbClr val="FF0000"/>
              </a:solidFill>
            </a:endParaRPr>
          </a:p>
          <a:p>
            <a:r>
              <a:rPr lang="zh-TW" altLang="en-US" sz="5400" dirty="0"/>
              <a:t>竹苗區優先免試入學</a:t>
            </a:r>
            <a:endParaRPr lang="en-US" altLang="zh-TW" sz="5400" dirty="0"/>
          </a:p>
          <a:p>
            <a:r>
              <a:rPr lang="zh-TW" altLang="en-US" sz="5400" dirty="0"/>
              <a:t>竹苗區技優甄審免試入學</a:t>
            </a:r>
            <a:endParaRPr lang="en-US" altLang="zh-TW" sz="5400" dirty="0"/>
          </a:p>
          <a:p>
            <a:r>
              <a:rPr lang="zh-TW" altLang="en-US" sz="5400" dirty="0"/>
              <a:t>竹苗區實用技能</a:t>
            </a:r>
          </a:p>
        </p:txBody>
      </p:sp>
    </p:spTree>
    <p:extLst>
      <p:ext uri="{BB962C8B-B14F-4D97-AF65-F5344CB8AC3E}">
        <p14:creationId xmlns:p14="http://schemas.microsoft.com/office/powerpoint/2010/main" val="3606253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A5A92-58EE-4F37-97FB-DD761D94AFAF}"/>
              </a:ext>
            </a:extLst>
          </p:cNvPr>
          <p:cNvSpPr>
            <a:spLocks noGrp="1"/>
          </p:cNvSpPr>
          <p:nvPr>
            <p:ph type="title"/>
          </p:nvPr>
        </p:nvSpPr>
        <p:spPr>
          <a:xfrm>
            <a:off x="442367" y="631967"/>
            <a:ext cx="8259266" cy="945764"/>
          </a:xfrm>
        </p:spPr>
        <p:txBody>
          <a:bodyPr/>
          <a:lstStyle/>
          <a:p>
            <a:r>
              <a:rPr lang="zh-TW" altLang="en-US" dirty="0"/>
              <a:t>參考落點</a:t>
            </a:r>
          </a:p>
        </p:txBody>
      </p:sp>
      <p:sp>
        <p:nvSpPr>
          <p:cNvPr id="3" name="內容版面配置區 2">
            <a:extLst>
              <a:ext uri="{FF2B5EF4-FFF2-40B4-BE49-F238E27FC236}">
                <a16:creationId xmlns:a16="http://schemas.microsoft.com/office/drawing/2014/main" id="{4CA1E9B5-1F99-4D2F-839A-69CAFAA3BAB5}"/>
              </a:ext>
            </a:extLst>
          </p:cNvPr>
          <p:cNvSpPr>
            <a:spLocks noGrp="1"/>
          </p:cNvSpPr>
          <p:nvPr>
            <p:ph idx="1"/>
          </p:nvPr>
        </p:nvSpPr>
        <p:spPr>
          <a:xfrm>
            <a:off x="107504" y="1600200"/>
            <a:ext cx="8856984" cy="4525963"/>
          </a:xfrm>
        </p:spPr>
        <p:txBody>
          <a:bodyPr/>
          <a:lstStyle/>
          <a:p>
            <a:r>
              <a:rPr lang="en-US" altLang="zh-TW" sz="4400" dirty="0"/>
              <a:t>5A</a:t>
            </a:r>
            <a:r>
              <a:rPr lang="zh-TW" altLang="en-US" sz="4400" dirty="0"/>
              <a:t> </a:t>
            </a:r>
            <a:r>
              <a:rPr lang="en-US" altLang="zh-TW" sz="4400" dirty="0"/>
              <a:t>30</a:t>
            </a:r>
            <a:r>
              <a:rPr lang="zh-TW" altLang="en-US" sz="4400" dirty="0"/>
              <a:t>分</a:t>
            </a:r>
            <a:r>
              <a:rPr lang="en-US" altLang="zh-TW" sz="4400" dirty="0"/>
              <a:t>(</a:t>
            </a:r>
            <a:r>
              <a:rPr lang="zh-TW" altLang="en-US" sz="4400" dirty="0"/>
              <a:t>竹市</a:t>
            </a:r>
            <a:r>
              <a:rPr lang="en-US" altLang="zh-TW" sz="4400" dirty="0"/>
              <a:t>1002+</a:t>
            </a:r>
            <a:r>
              <a:rPr lang="zh-TW" altLang="en-US" sz="4400" dirty="0"/>
              <a:t>竹縣</a:t>
            </a:r>
            <a:r>
              <a:rPr lang="en-US" altLang="zh-TW" sz="4400" dirty="0"/>
              <a:t>711)</a:t>
            </a:r>
          </a:p>
          <a:p>
            <a:r>
              <a:rPr lang="zh-TW" altLang="en-US" sz="4400" dirty="0"/>
              <a:t>實中</a:t>
            </a:r>
            <a:r>
              <a:rPr lang="en-US" altLang="zh-TW" sz="4400" dirty="0"/>
              <a:t>5A10+</a:t>
            </a:r>
            <a:r>
              <a:rPr lang="zh-TW" altLang="en-US" sz="4400" dirty="0"/>
              <a:t>    </a:t>
            </a:r>
            <a:r>
              <a:rPr lang="en-US" altLang="zh-TW" sz="4400" dirty="0"/>
              <a:t>71</a:t>
            </a:r>
            <a:r>
              <a:rPr lang="zh-TW" altLang="en-US" sz="4400" dirty="0"/>
              <a:t>人</a:t>
            </a:r>
            <a:endParaRPr lang="en-US" altLang="zh-TW" sz="4400" dirty="0"/>
          </a:p>
          <a:p>
            <a:r>
              <a:rPr lang="zh-TW" altLang="en-US" sz="4400" dirty="0"/>
              <a:t>竹中</a:t>
            </a:r>
            <a:r>
              <a:rPr lang="en-US" altLang="zh-TW" sz="4400" dirty="0"/>
              <a:t>5A 6+</a:t>
            </a:r>
            <a:r>
              <a:rPr lang="zh-TW" altLang="en-US" sz="4400" dirty="0"/>
              <a:t>    </a:t>
            </a:r>
            <a:r>
              <a:rPr lang="en-US" altLang="zh-TW" sz="4400" dirty="0"/>
              <a:t>612</a:t>
            </a:r>
            <a:r>
              <a:rPr lang="zh-TW" altLang="en-US" sz="4400" dirty="0"/>
              <a:t>人  </a:t>
            </a:r>
            <a:endParaRPr lang="en-US" altLang="zh-TW" sz="4400" dirty="0"/>
          </a:p>
          <a:p>
            <a:r>
              <a:rPr lang="zh-TW" altLang="en-US" sz="4400" dirty="0"/>
              <a:t>竹女</a:t>
            </a:r>
            <a:r>
              <a:rPr lang="en-US" altLang="zh-TW" sz="4400" dirty="0"/>
              <a:t>5A 4+</a:t>
            </a:r>
            <a:r>
              <a:rPr lang="zh-TW" altLang="en-US" sz="4400" dirty="0"/>
              <a:t>    </a:t>
            </a:r>
            <a:r>
              <a:rPr lang="en-US" altLang="zh-TW" sz="4400" dirty="0"/>
              <a:t>616</a:t>
            </a:r>
            <a:r>
              <a:rPr lang="zh-TW" altLang="en-US" sz="4400" dirty="0"/>
              <a:t>人 </a:t>
            </a:r>
            <a:endParaRPr lang="en-US" altLang="zh-TW" sz="4400" dirty="0"/>
          </a:p>
          <a:p>
            <a:r>
              <a:rPr lang="zh-TW" altLang="en-US" sz="4400" dirty="0"/>
              <a:t>竹北</a:t>
            </a:r>
            <a:r>
              <a:rPr lang="en-US" altLang="zh-TW" sz="4400" dirty="0"/>
              <a:t>5A</a:t>
            </a:r>
          </a:p>
          <a:p>
            <a:r>
              <a:rPr lang="zh-TW" altLang="en-US" sz="2400" dirty="0"/>
              <a:t>免試入學竹苗區錄取學生總數計</a:t>
            </a:r>
            <a:r>
              <a:rPr lang="en-US" altLang="zh-TW" sz="2400" dirty="0"/>
              <a:t>10,780</a:t>
            </a:r>
            <a:r>
              <a:rPr lang="zh-TW" altLang="en-US" sz="2400" dirty="0"/>
              <a:t>人（其中一般生</a:t>
            </a:r>
            <a:r>
              <a:rPr lang="en-US" altLang="zh-TW" sz="2400" dirty="0"/>
              <a:t>10,234</a:t>
            </a:r>
            <a:r>
              <a:rPr lang="zh-TW" altLang="en-US" sz="2400" dirty="0"/>
              <a:t>人、原住民學生</a:t>
            </a:r>
            <a:r>
              <a:rPr lang="en-US" altLang="zh-TW" sz="2400" dirty="0"/>
              <a:t>277</a:t>
            </a:r>
            <a:r>
              <a:rPr lang="zh-TW" altLang="en-US" sz="2400" dirty="0"/>
              <a:t>人、身心障礙學生</a:t>
            </a:r>
            <a:r>
              <a:rPr lang="en-US" altLang="zh-TW" sz="2400" dirty="0"/>
              <a:t>268</a:t>
            </a:r>
            <a:r>
              <a:rPr lang="zh-TW" altLang="en-US" sz="2400" dirty="0"/>
              <a:t>人、僑生</a:t>
            </a:r>
            <a:r>
              <a:rPr lang="en-US" altLang="zh-TW" sz="2400" dirty="0"/>
              <a:t>1</a:t>
            </a:r>
            <a:r>
              <a:rPr lang="zh-TW" altLang="en-US" sz="2400" dirty="0"/>
              <a:t>人）</a:t>
            </a:r>
            <a:endParaRPr lang="zh-TW" altLang="en-US" sz="3600" dirty="0"/>
          </a:p>
        </p:txBody>
      </p:sp>
      <p:sp>
        <p:nvSpPr>
          <p:cNvPr id="4" name="文字方塊 3">
            <a:extLst>
              <a:ext uri="{FF2B5EF4-FFF2-40B4-BE49-F238E27FC236}">
                <a16:creationId xmlns:a16="http://schemas.microsoft.com/office/drawing/2014/main" id="{9D93F7D5-3D51-4097-A9FD-44117F5DCC18}"/>
              </a:ext>
            </a:extLst>
          </p:cNvPr>
          <p:cNvSpPr txBox="1"/>
          <p:nvPr/>
        </p:nvSpPr>
        <p:spPr>
          <a:xfrm>
            <a:off x="6156176" y="6226033"/>
            <a:ext cx="2723823" cy="369332"/>
          </a:xfrm>
          <a:prstGeom prst="rect">
            <a:avLst/>
          </a:prstGeom>
          <a:noFill/>
        </p:spPr>
        <p:txBody>
          <a:bodyPr wrap="none" rtlCol="0">
            <a:spAutoFit/>
          </a:bodyPr>
          <a:lstStyle/>
          <a:p>
            <a:r>
              <a:rPr lang="zh-TW" altLang="en-US" dirty="0"/>
              <a:t>資料來源：網路蒐集資料</a:t>
            </a:r>
          </a:p>
        </p:txBody>
      </p:sp>
    </p:spTree>
    <p:extLst>
      <p:ext uri="{BB962C8B-B14F-4D97-AF65-F5344CB8AC3E}">
        <p14:creationId xmlns:p14="http://schemas.microsoft.com/office/powerpoint/2010/main" val="237031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A5A92-58EE-4F37-97FB-DD761D94AFAF}"/>
              </a:ext>
            </a:extLst>
          </p:cNvPr>
          <p:cNvSpPr>
            <a:spLocks noGrp="1"/>
          </p:cNvSpPr>
          <p:nvPr>
            <p:ph type="title"/>
          </p:nvPr>
        </p:nvSpPr>
        <p:spPr/>
        <p:txBody>
          <a:bodyPr/>
          <a:lstStyle/>
          <a:p>
            <a:r>
              <a:rPr lang="zh-TW" altLang="en-US" dirty="0"/>
              <a:t>參考落點</a:t>
            </a:r>
          </a:p>
        </p:txBody>
      </p:sp>
      <p:sp>
        <p:nvSpPr>
          <p:cNvPr id="3" name="內容版面配置區 2">
            <a:extLst>
              <a:ext uri="{FF2B5EF4-FFF2-40B4-BE49-F238E27FC236}">
                <a16:creationId xmlns:a16="http://schemas.microsoft.com/office/drawing/2014/main" id="{4CA1E9B5-1F99-4D2F-839A-69CAFAA3BAB5}"/>
              </a:ext>
            </a:extLst>
          </p:cNvPr>
          <p:cNvSpPr>
            <a:spLocks noGrp="1"/>
          </p:cNvSpPr>
          <p:nvPr>
            <p:ph idx="1"/>
          </p:nvPr>
        </p:nvSpPr>
        <p:spPr/>
        <p:txBody>
          <a:bodyPr/>
          <a:lstStyle/>
          <a:p>
            <a:r>
              <a:rPr lang="en-US" altLang="zh-TW" sz="4000" dirty="0"/>
              <a:t>4A</a:t>
            </a:r>
            <a:r>
              <a:rPr lang="zh-TW" altLang="en-US" sz="4000" dirty="0"/>
              <a:t> </a:t>
            </a:r>
            <a:r>
              <a:rPr lang="en-US" altLang="zh-TW" sz="4000" dirty="0"/>
              <a:t>28</a:t>
            </a:r>
            <a:r>
              <a:rPr lang="zh-TW" altLang="en-US" sz="4000" dirty="0"/>
              <a:t>分</a:t>
            </a:r>
            <a:endParaRPr lang="en-US" altLang="zh-TW" sz="4000" dirty="0"/>
          </a:p>
          <a:p>
            <a:r>
              <a:rPr lang="zh-TW" altLang="en-US" sz="4000" dirty="0"/>
              <a:t>建功 </a:t>
            </a:r>
            <a:r>
              <a:rPr lang="en-US" altLang="zh-TW" sz="4000" dirty="0"/>
              <a:t>4A4+</a:t>
            </a:r>
            <a:r>
              <a:rPr lang="zh-TW" altLang="en-US" sz="4000" dirty="0"/>
              <a:t>↑</a:t>
            </a:r>
            <a:endParaRPr lang="en-US" altLang="zh-TW" sz="4000" dirty="0"/>
          </a:p>
          <a:p>
            <a:r>
              <a:rPr lang="zh-TW" altLang="en-US" sz="4000" dirty="0"/>
              <a:t>六家 </a:t>
            </a:r>
            <a:r>
              <a:rPr lang="en-US" altLang="zh-TW" sz="4000" dirty="0"/>
              <a:t>4A</a:t>
            </a:r>
            <a:r>
              <a:rPr lang="zh-TW" altLang="en-US" sz="4000" dirty="0"/>
              <a:t>↑</a:t>
            </a:r>
            <a:endParaRPr lang="en-US" altLang="zh-TW" sz="4000" dirty="0"/>
          </a:p>
          <a:p>
            <a:r>
              <a:rPr lang="zh-TW" altLang="en-US" sz="4000" dirty="0"/>
              <a:t>竹商 普通科 </a:t>
            </a:r>
            <a:r>
              <a:rPr lang="en-US" altLang="zh-TW" sz="4000" dirty="0"/>
              <a:t>3A2+</a:t>
            </a:r>
          </a:p>
          <a:p>
            <a:r>
              <a:rPr lang="zh-TW" altLang="en-US" sz="4000" dirty="0">
                <a:solidFill>
                  <a:srgbClr val="FF0000"/>
                </a:solidFill>
              </a:rPr>
              <a:t>竹北資訊</a:t>
            </a:r>
            <a:r>
              <a:rPr lang="en-US" altLang="zh-TW" sz="4000" dirty="0"/>
              <a:t>4A2+</a:t>
            </a:r>
          </a:p>
          <a:p>
            <a:r>
              <a:rPr lang="zh-TW" altLang="en-US" sz="4000" dirty="0">
                <a:solidFill>
                  <a:srgbClr val="FF0000"/>
                </a:solidFill>
              </a:rPr>
              <a:t>竹工電機</a:t>
            </a:r>
            <a:r>
              <a:rPr lang="en-US" altLang="zh-TW" sz="4000" dirty="0"/>
              <a:t>4A1+</a:t>
            </a:r>
            <a:endParaRPr lang="zh-TW" altLang="en-US" sz="4000" dirty="0"/>
          </a:p>
        </p:txBody>
      </p:sp>
      <p:sp>
        <p:nvSpPr>
          <p:cNvPr id="4" name="文字方塊 3">
            <a:extLst>
              <a:ext uri="{FF2B5EF4-FFF2-40B4-BE49-F238E27FC236}">
                <a16:creationId xmlns:a16="http://schemas.microsoft.com/office/drawing/2014/main" id="{FC619EAE-FB24-4686-A5F0-9CFEC27C2E4B}"/>
              </a:ext>
            </a:extLst>
          </p:cNvPr>
          <p:cNvSpPr txBox="1"/>
          <p:nvPr/>
        </p:nvSpPr>
        <p:spPr>
          <a:xfrm>
            <a:off x="5796136" y="5589240"/>
            <a:ext cx="2723823" cy="369332"/>
          </a:xfrm>
          <a:prstGeom prst="rect">
            <a:avLst/>
          </a:prstGeom>
          <a:noFill/>
        </p:spPr>
        <p:txBody>
          <a:bodyPr wrap="none" rtlCol="0">
            <a:spAutoFit/>
          </a:bodyPr>
          <a:lstStyle/>
          <a:p>
            <a:r>
              <a:rPr lang="zh-TW" altLang="en-US" dirty="0"/>
              <a:t>資料來源：網路蒐集資料</a:t>
            </a:r>
          </a:p>
        </p:txBody>
      </p:sp>
    </p:spTree>
    <p:extLst>
      <p:ext uri="{BB962C8B-B14F-4D97-AF65-F5344CB8AC3E}">
        <p14:creationId xmlns:p14="http://schemas.microsoft.com/office/powerpoint/2010/main" val="289063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16D29D-15AB-4BD8-AF44-4CB8DA876F5B}"/>
              </a:ext>
            </a:extLst>
          </p:cNvPr>
          <p:cNvSpPr>
            <a:spLocks noGrp="1"/>
          </p:cNvSpPr>
          <p:nvPr>
            <p:ph type="title"/>
          </p:nvPr>
        </p:nvSpPr>
        <p:spPr/>
        <p:txBody>
          <a:bodyPr/>
          <a:lstStyle/>
          <a:p>
            <a:endParaRPr lang="zh-TW" altLang="en-US"/>
          </a:p>
        </p:txBody>
      </p:sp>
      <p:pic>
        <p:nvPicPr>
          <p:cNvPr id="7" name="內容版面配置區 6">
            <a:extLst>
              <a:ext uri="{FF2B5EF4-FFF2-40B4-BE49-F238E27FC236}">
                <a16:creationId xmlns:a16="http://schemas.microsoft.com/office/drawing/2014/main" id="{9EC0A6DF-ED3F-47B2-A4C5-1F6627AE730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733" t="34090" r="55672" b="3861"/>
          <a:stretch/>
        </p:blipFill>
        <p:spPr>
          <a:xfrm rot="5400000">
            <a:off x="654989" y="-1069168"/>
            <a:ext cx="7769736" cy="8417214"/>
          </a:xfrm>
        </p:spPr>
      </p:pic>
    </p:spTree>
    <p:extLst>
      <p:ext uri="{BB962C8B-B14F-4D97-AF65-F5344CB8AC3E}">
        <p14:creationId xmlns:p14="http://schemas.microsoft.com/office/powerpoint/2010/main" val="309455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A5A92-58EE-4F37-97FB-DD761D94AFAF}"/>
              </a:ext>
            </a:extLst>
          </p:cNvPr>
          <p:cNvSpPr>
            <a:spLocks noGrp="1"/>
          </p:cNvSpPr>
          <p:nvPr>
            <p:ph type="title"/>
          </p:nvPr>
        </p:nvSpPr>
        <p:spPr/>
        <p:txBody>
          <a:bodyPr/>
          <a:lstStyle/>
          <a:p>
            <a:r>
              <a:rPr lang="zh-TW" altLang="en-US" dirty="0"/>
              <a:t>參考落點</a:t>
            </a:r>
          </a:p>
        </p:txBody>
      </p:sp>
      <p:sp>
        <p:nvSpPr>
          <p:cNvPr id="3" name="內容版面配置區 2">
            <a:extLst>
              <a:ext uri="{FF2B5EF4-FFF2-40B4-BE49-F238E27FC236}">
                <a16:creationId xmlns:a16="http://schemas.microsoft.com/office/drawing/2014/main" id="{4CA1E9B5-1F99-4D2F-839A-69CAFAA3BAB5}"/>
              </a:ext>
            </a:extLst>
          </p:cNvPr>
          <p:cNvSpPr>
            <a:spLocks noGrp="1"/>
          </p:cNvSpPr>
          <p:nvPr>
            <p:ph idx="1"/>
          </p:nvPr>
        </p:nvSpPr>
        <p:spPr/>
        <p:txBody>
          <a:bodyPr/>
          <a:lstStyle/>
          <a:p>
            <a:r>
              <a:rPr lang="en-US" altLang="zh-TW" sz="4800" dirty="0"/>
              <a:t>3A</a:t>
            </a:r>
            <a:r>
              <a:rPr lang="zh-TW" altLang="en-US" sz="4800" dirty="0"/>
              <a:t> </a:t>
            </a:r>
            <a:r>
              <a:rPr lang="en-US" altLang="zh-TW" sz="4800" dirty="0"/>
              <a:t>26</a:t>
            </a:r>
            <a:r>
              <a:rPr lang="zh-TW" altLang="en-US" sz="4800" dirty="0"/>
              <a:t>分</a:t>
            </a:r>
            <a:endParaRPr lang="en-US" altLang="zh-TW" sz="4800" dirty="0"/>
          </a:p>
          <a:p>
            <a:r>
              <a:rPr lang="zh-TW" altLang="en-US" sz="4800" dirty="0">
                <a:solidFill>
                  <a:srgbClr val="FF0000"/>
                </a:solidFill>
              </a:rPr>
              <a:t>竹工資訊化工</a:t>
            </a:r>
            <a:endParaRPr lang="en-US" altLang="zh-TW" sz="4800" dirty="0">
              <a:solidFill>
                <a:srgbClr val="FF0000"/>
              </a:solidFill>
            </a:endParaRPr>
          </a:p>
          <a:p>
            <a:r>
              <a:rPr lang="zh-TW" altLang="en-US" sz="4800" dirty="0"/>
              <a:t>義民</a:t>
            </a:r>
            <a:endParaRPr lang="en-US" altLang="zh-TW" sz="4800" dirty="0"/>
          </a:p>
          <a:p>
            <a:r>
              <a:rPr lang="zh-TW" altLang="en-US" sz="4800" dirty="0">
                <a:solidFill>
                  <a:srgbClr val="FF0000"/>
                </a:solidFill>
              </a:rPr>
              <a:t>竹北商經</a:t>
            </a:r>
            <a:endParaRPr lang="en-US" altLang="zh-TW" sz="4800" dirty="0">
              <a:solidFill>
                <a:srgbClr val="FF0000"/>
              </a:solidFill>
            </a:endParaRPr>
          </a:p>
          <a:p>
            <a:endParaRPr lang="zh-TW" altLang="en-US" sz="4800" dirty="0"/>
          </a:p>
        </p:txBody>
      </p:sp>
      <p:sp>
        <p:nvSpPr>
          <p:cNvPr id="4" name="文字方塊 3">
            <a:extLst>
              <a:ext uri="{FF2B5EF4-FFF2-40B4-BE49-F238E27FC236}">
                <a16:creationId xmlns:a16="http://schemas.microsoft.com/office/drawing/2014/main" id="{BBCA76CA-3E8E-4B81-A513-EC60AFDD7A55}"/>
              </a:ext>
            </a:extLst>
          </p:cNvPr>
          <p:cNvSpPr txBox="1"/>
          <p:nvPr/>
        </p:nvSpPr>
        <p:spPr>
          <a:xfrm>
            <a:off x="5796136" y="5589240"/>
            <a:ext cx="2723823" cy="369332"/>
          </a:xfrm>
          <a:prstGeom prst="rect">
            <a:avLst/>
          </a:prstGeom>
          <a:noFill/>
        </p:spPr>
        <p:txBody>
          <a:bodyPr wrap="none" rtlCol="0">
            <a:spAutoFit/>
          </a:bodyPr>
          <a:lstStyle/>
          <a:p>
            <a:r>
              <a:rPr lang="zh-TW" altLang="en-US" dirty="0"/>
              <a:t>資料來源：網路蒐集資料</a:t>
            </a:r>
          </a:p>
        </p:txBody>
      </p:sp>
    </p:spTree>
    <p:extLst>
      <p:ext uri="{BB962C8B-B14F-4D97-AF65-F5344CB8AC3E}">
        <p14:creationId xmlns:p14="http://schemas.microsoft.com/office/powerpoint/2010/main" val="2599857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A5A92-58EE-4F37-97FB-DD761D94AFAF}"/>
              </a:ext>
            </a:extLst>
          </p:cNvPr>
          <p:cNvSpPr>
            <a:spLocks noGrp="1"/>
          </p:cNvSpPr>
          <p:nvPr>
            <p:ph type="title"/>
          </p:nvPr>
        </p:nvSpPr>
        <p:spPr/>
        <p:txBody>
          <a:bodyPr/>
          <a:lstStyle/>
          <a:p>
            <a:r>
              <a:rPr lang="zh-TW" altLang="en-US" dirty="0"/>
              <a:t>參考落點</a:t>
            </a:r>
          </a:p>
        </p:txBody>
      </p:sp>
      <p:sp>
        <p:nvSpPr>
          <p:cNvPr id="3" name="內容版面配置區 2">
            <a:extLst>
              <a:ext uri="{FF2B5EF4-FFF2-40B4-BE49-F238E27FC236}">
                <a16:creationId xmlns:a16="http://schemas.microsoft.com/office/drawing/2014/main" id="{4CA1E9B5-1F99-4D2F-839A-69CAFAA3BAB5}"/>
              </a:ext>
            </a:extLst>
          </p:cNvPr>
          <p:cNvSpPr>
            <a:spLocks noGrp="1"/>
          </p:cNvSpPr>
          <p:nvPr>
            <p:ph idx="1"/>
          </p:nvPr>
        </p:nvSpPr>
        <p:spPr/>
        <p:txBody>
          <a:bodyPr/>
          <a:lstStyle/>
          <a:p>
            <a:r>
              <a:rPr lang="en-US" altLang="zh-TW" sz="4800" dirty="0"/>
              <a:t>2A</a:t>
            </a:r>
            <a:r>
              <a:rPr lang="zh-TW" altLang="en-US" sz="4800" dirty="0"/>
              <a:t> </a:t>
            </a:r>
            <a:r>
              <a:rPr lang="en-US" altLang="zh-TW" sz="4800" dirty="0"/>
              <a:t>24</a:t>
            </a:r>
            <a:r>
              <a:rPr lang="zh-TW" altLang="en-US" sz="4800" dirty="0"/>
              <a:t>分</a:t>
            </a:r>
            <a:endParaRPr lang="en-US" altLang="zh-TW" sz="4800" dirty="0"/>
          </a:p>
          <a:p>
            <a:r>
              <a:rPr lang="zh-TW" altLang="en-US" sz="4800" dirty="0">
                <a:solidFill>
                  <a:srgbClr val="FF0000"/>
                </a:solidFill>
              </a:rPr>
              <a:t>竹工機械</a:t>
            </a:r>
            <a:r>
              <a:rPr lang="en-US" altLang="zh-TW" sz="4800" dirty="0">
                <a:solidFill>
                  <a:srgbClr val="FF0000"/>
                </a:solidFill>
              </a:rPr>
              <a:t>.</a:t>
            </a:r>
            <a:r>
              <a:rPr lang="zh-TW" altLang="en-US" sz="4800" dirty="0">
                <a:solidFill>
                  <a:srgbClr val="FF0000"/>
                </a:solidFill>
              </a:rPr>
              <a:t>化工</a:t>
            </a:r>
            <a:r>
              <a:rPr lang="en-US" altLang="zh-TW" sz="4800" dirty="0">
                <a:solidFill>
                  <a:srgbClr val="FF0000"/>
                </a:solidFill>
              </a:rPr>
              <a:t>.</a:t>
            </a:r>
            <a:r>
              <a:rPr lang="zh-TW" altLang="en-US" sz="4800" dirty="0">
                <a:solidFill>
                  <a:srgbClr val="FF0000"/>
                </a:solidFill>
              </a:rPr>
              <a:t>室內設計</a:t>
            </a:r>
            <a:endParaRPr lang="en-US" altLang="zh-TW" sz="4800" dirty="0">
              <a:solidFill>
                <a:srgbClr val="FF0000"/>
              </a:solidFill>
            </a:endParaRPr>
          </a:p>
          <a:p>
            <a:r>
              <a:rPr lang="zh-TW" altLang="en-US" sz="4800" dirty="0"/>
              <a:t>曙光</a:t>
            </a:r>
            <a:endParaRPr lang="en-US" altLang="zh-TW" sz="4800" dirty="0"/>
          </a:p>
          <a:p>
            <a:r>
              <a:rPr lang="zh-TW" altLang="en-US" sz="4800" dirty="0">
                <a:solidFill>
                  <a:srgbClr val="FF0000"/>
                </a:solidFill>
              </a:rPr>
              <a:t>竹商資處</a:t>
            </a:r>
            <a:r>
              <a:rPr lang="en-US" altLang="zh-TW" sz="4800" dirty="0">
                <a:solidFill>
                  <a:srgbClr val="FF0000"/>
                </a:solidFill>
              </a:rPr>
              <a:t>.</a:t>
            </a:r>
            <a:r>
              <a:rPr lang="zh-TW" altLang="en-US" sz="4800" dirty="0">
                <a:solidFill>
                  <a:srgbClr val="FF0000"/>
                </a:solidFill>
              </a:rPr>
              <a:t>應英</a:t>
            </a:r>
            <a:endParaRPr lang="en-US" altLang="zh-TW" sz="4800" dirty="0">
              <a:solidFill>
                <a:srgbClr val="FF0000"/>
              </a:solidFill>
            </a:endParaRPr>
          </a:p>
          <a:p>
            <a:endParaRPr lang="zh-TW" altLang="en-US" sz="4800" dirty="0"/>
          </a:p>
        </p:txBody>
      </p:sp>
      <p:sp>
        <p:nvSpPr>
          <p:cNvPr id="4" name="文字方塊 3">
            <a:extLst>
              <a:ext uri="{FF2B5EF4-FFF2-40B4-BE49-F238E27FC236}">
                <a16:creationId xmlns:a16="http://schemas.microsoft.com/office/drawing/2014/main" id="{6625F9FC-7FFE-4AB7-99C2-F6CFAB4751AF}"/>
              </a:ext>
            </a:extLst>
          </p:cNvPr>
          <p:cNvSpPr txBox="1"/>
          <p:nvPr/>
        </p:nvSpPr>
        <p:spPr>
          <a:xfrm>
            <a:off x="5796136" y="5589240"/>
            <a:ext cx="2723823" cy="369332"/>
          </a:xfrm>
          <a:prstGeom prst="rect">
            <a:avLst/>
          </a:prstGeom>
          <a:noFill/>
        </p:spPr>
        <p:txBody>
          <a:bodyPr wrap="none" rtlCol="0">
            <a:spAutoFit/>
          </a:bodyPr>
          <a:lstStyle/>
          <a:p>
            <a:r>
              <a:rPr lang="zh-TW" altLang="en-US" dirty="0"/>
              <a:t>資料來源：網路蒐集資料</a:t>
            </a:r>
          </a:p>
        </p:txBody>
      </p:sp>
    </p:spTree>
    <p:extLst>
      <p:ext uri="{BB962C8B-B14F-4D97-AF65-F5344CB8AC3E}">
        <p14:creationId xmlns:p14="http://schemas.microsoft.com/office/powerpoint/2010/main" val="383108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A5A92-58EE-4F37-97FB-DD761D94AFAF}"/>
              </a:ext>
            </a:extLst>
          </p:cNvPr>
          <p:cNvSpPr>
            <a:spLocks noGrp="1"/>
          </p:cNvSpPr>
          <p:nvPr>
            <p:ph type="title"/>
          </p:nvPr>
        </p:nvSpPr>
        <p:spPr/>
        <p:txBody>
          <a:bodyPr/>
          <a:lstStyle/>
          <a:p>
            <a:r>
              <a:rPr lang="zh-TW" altLang="en-US" dirty="0"/>
              <a:t>參考落點</a:t>
            </a:r>
          </a:p>
        </p:txBody>
      </p:sp>
      <p:sp>
        <p:nvSpPr>
          <p:cNvPr id="3" name="內容版面配置區 2">
            <a:extLst>
              <a:ext uri="{FF2B5EF4-FFF2-40B4-BE49-F238E27FC236}">
                <a16:creationId xmlns:a16="http://schemas.microsoft.com/office/drawing/2014/main" id="{4CA1E9B5-1F99-4D2F-839A-69CAFAA3BAB5}"/>
              </a:ext>
            </a:extLst>
          </p:cNvPr>
          <p:cNvSpPr>
            <a:spLocks noGrp="1"/>
          </p:cNvSpPr>
          <p:nvPr>
            <p:ph idx="1"/>
          </p:nvPr>
        </p:nvSpPr>
        <p:spPr>
          <a:xfrm>
            <a:off x="497459" y="1166018"/>
            <a:ext cx="8229600" cy="4525963"/>
          </a:xfrm>
        </p:spPr>
        <p:txBody>
          <a:bodyPr/>
          <a:lstStyle/>
          <a:p>
            <a:r>
              <a:rPr lang="en-US" altLang="zh-TW" sz="4000" dirty="0"/>
              <a:t>1A</a:t>
            </a:r>
            <a:r>
              <a:rPr lang="zh-TW" altLang="en-US" sz="4000" dirty="0"/>
              <a:t> </a:t>
            </a:r>
            <a:r>
              <a:rPr lang="en-US" altLang="zh-TW" sz="4000" dirty="0"/>
              <a:t>22</a:t>
            </a:r>
            <a:r>
              <a:rPr lang="zh-TW" altLang="en-US" sz="4000" dirty="0"/>
              <a:t>分</a:t>
            </a:r>
            <a:endParaRPr lang="en-US" altLang="zh-TW" sz="4000" dirty="0"/>
          </a:p>
          <a:p>
            <a:r>
              <a:rPr lang="zh-TW" altLang="en-US" sz="4000" dirty="0"/>
              <a:t>竹東 </a:t>
            </a:r>
            <a:r>
              <a:rPr lang="en-US" altLang="zh-TW" sz="4000" dirty="0"/>
              <a:t>454</a:t>
            </a:r>
            <a:r>
              <a:rPr lang="zh-TW" altLang="en-US" sz="4000" dirty="0"/>
              <a:t>人</a:t>
            </a:r>
            <a:endParaRPr lang="en-US" altLang="zh-TW" sz="4000" dirty="0"/>
          </a:p>
          <a:p>
            <a:r>
              <a:rPr lang="zh-TW" altLang="en-US" sz="4000" dirty="0"/>
              <a:t>成德</a:t>
            </a:r>
            <a:endParaRPr lang="en-US" altLang="zh-TW" sz="4000" dirty="0"/>
          </a:p>
          <a:p>
            <a:r>
              <a:rPr lang="zh-TW" altLang="en-US" sz="4000" dirty="0"/>
              <a:t>香山</a:t>
            </a:r>
            <a:endParaRPr lang="en-US" altLang="zh-TW" sz="4000" dirty="0"/>
          </a:p>
          <a:p>
            <a:r>
              <a:rPr lang="zh-TW" altLang="en-US" sz="4000" dirty="0"/>
              <a:t>竹南</a:t>
            </a:r>
            <a:endParaRPr lang="en-US" altLang="zh-TW" sz="4000" dirty="0"/>
          </a:p>
          <a:p>
            <a:r>
              <a:rPr lang="zh-TW" altLang="en-US" sz="4000" dirty="0"/>
              <a:t>湖口</a:t>
            </a:r>
            <a:endParaRPr lang="en-US" altLang="zh-TW" sz="4000" dirty="0"/>
          </a:p>
          <a:p>
            <a:r>
              <a:rPr lang="zh-TW" altLang="en-US" sz="4000" dirty="0"/>
              <a:t>關西</a:t>
            </a:r>
            <a:endParaRPr lang="en-US" altLang="zh-TW" sz="4000" dirty="0"/>
          </a:p>
          <a:p>
            <a:endParaRPr lang="zh-TW" altLang="en-US" sz="4000" dirty="0"/>
          </a:p>
        </p:txBody>
      </p:sp>
      <p:sp>
        <p:nvSpPr>
          <p:cNvPr id="4" name="矩形 3">
            <a:extLst>
              <a:ext uri="{FF2B5EF4-FFF2-40B4-BE49-F238E27FC236}">
                <a16:creationId xmlns:a16="http://schemas.microsoft.com/office/drawing/2014/main" id="{58B04A3E-53A0-49D4-9FF6-5EF02240ADD1}"/>
              </a:ext>
            </a:extLst>
          </p:cNvPr>
          <p:cNvSpPr/>
          <p:nvPr/>
        </p:nvSpPr>
        <p:spPr>
          <a:xfrm>
            <a:off x="3779912" y="2708920"/>
            <a:ext cx="4572000" cy="2554545"/>
          </a:xfrm>
          <a:prstGeom prst="rect">
            <a:avLst/>
          </a:prstGeom>
        </p:spPr>
        <p:txBody>
          <a:bodyPr>
            <a:spAutoFit/>
          </a:bodyPr>
          <a:lstStyle/>
          <a:p>
            <a:r>
              <a:rPr lang="zh-TW" altLang="en-US" sz="4000" dirty="0">
                <a:solidFill>
                  <a:srgbClr val="FF0000"/>
                </a:solidFill>
              </a:rPr>
              <a:t>香山資處</a:t>
            </a:r>
            <a:r>
              <a:rPr lang="en-US" altLang="zh-TW" sz="4000" dirty="0">
                <a:solidFill>
                  <a:srgbClr val="FF0000"/>
                </a:solidFill>
              </a:rPr>
              <a:t>.</a:t>
            </a:r>
            <a:r>
              <a:rPr lang="zh-TW" altLang="en-US" sz="4000" dirty="0">
                <a:solidFill>
                  <a:srgbClr val="FF0000"/>
                </a:solidFill>
              </a:rPr>
              <a:t>美工</a:t>
            </a:r>
            <a:endParaRPr lang="en-US" altLang="zh-TW" sz="4000" dirty="0">
              <a:solidFill>
                <a:srgbClr val="FF0000"/>
              </a:solidFill>
            </a:endParaRPr>
          </a:p>
          <a:p>
            <a:r>
              <a:rPr lang="zh-TW" altLang="en-US" sz="4000" dirty="0">
                <a:solidFill>
                  <a:srgbClr val="FF0000"/>
                </a:solidFill>
              </a:rPr>
              <a:t>竹南化工</a:t>
            </a:r>
            <a:endParaRPr lang="en-US" altLang="zh-TW" sz="4000" dirty="0">
              <a:solidFill>
                <a:srgbClr val="FF0000"/>
              </a:solidFill>
            </a:endParaRPr>
          </a:p>
          <a:p>
            <a:r>
              <a:rPr lang="zh-TW" altLang="en-US" sz="4000" dirty="0">
                <a:solidFill>
                  <a:srgbClr val="FF0000"/>
                </a:solidFill>
              </a:rPr>
              <a:t>竹商國貿</a:t>
            </a:r>
            <a:endParaRPr lang="en-US" altLang="zh-TW" sz="4000" dirty="0">
              <a:solidFill>
                <a:srgbClr val="FF0000"/>
              </a:solidFill>
            </a:endParaRPr>
          </a:p>
          <a:p>
            <a:r>
              <a:rPr lang="zh-TW" altLang="en-US" sz="4000" dirty="0">
                <a:solidFill>
                  <a:srgbClr val="FF0000"/>
                </a:solidFill>
              </a:rPr>
              <a:t>竹工板金</a:t>
            </a:r>
            <a:endParaRPr lang="en-US" altLang="zh-TW" sz="4000" dirty="0">
              <a:solidFill>
                <a:srgbClr val="FF0000"/>
              </a:solidFill>
            </a:endParaRPr>
          </a:p>
        </p:txBody>
      </p:sp>
      <p:sp>
        <p:nvSpPr>
          <p:cNvPr id="5" name="文字方塊 4">
            <a:extLst>
              <a:ext uri="{FF2B5EF4-FFF2-40B4-BE49-F238E27FC236}">
                <a16:creationId xmlns:a16="http://schemas.microsoft.com/office/drawing/2014/main" id="{8B575429-E68B-4ADA-AA1E-3F4286BFE44D}"/>
              </a:ext>
            </a:extLst>
          </p:cNvPr>
          <p:cNvSpPr txBox="1"/>
          <p:nvPr/>
        </p:nvSpPr>
        <p:spPr>
          <a:xfrm>
            <a:off x="5796136" y="5589240"/>
            <a:ext cx="2723823" cy="369332"/>
          </a:xfrm>
          <a:prstGeom prst="rect">
            <a:avLst/>
          </a:prstGeom>
          <a:noFill/>
        </p:spPr>
        <p:txBody>
          <a:bodyPr wrap="none" rtlCol="0">
            <a:spAutoFit/>
          </a:bodyPr>
          <a:lstStyle/>
          <a:p>
            <a:r>
              <a:rPr lang="zh-TW" altLang="en-US" dirty="0"/>
              <a:t>資料來源：網路蒐集資料</a:t>
            </a:r>
          </a:p>
        </p:txBody>
      </p:sp>
    </p:spTree>
    <p:extLst>
      <p:ext uri="{BB962C8B-B14F-4D97-AF65-F5344CB8AC3E}">
        <p14:creationId xmlns:p14="http://schemas.microsoft.com/office/powerpoint/2010/main" val="1121025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A5A92-58EE-4F37-97FB-DD761D94AFAF}"/>
              </a:ext>
            </a:extLst>
          </p:cNvPr>
          <p:cNvSpPr>
            <a:spLocks noGrp="1"/>
          </p:cNvSpPr>
          <p:nvPr>
            <p:ph type="title"/>
          </p:nvPr>
        </p:nvSpPr>
        <p:spPr/>
        <p:txBody>
          <a:bodyPr/>
          <a:lstStyle/>
          <a:p>
            <a:r>
              <a:rPr lang="zh-TW" altLang="en-US" dirty="0"/>
              <a:t>參考落點</a:t>
            </a:r>
          </a:p>
        </p:txBody>
      </p:sp>
      <p:sp>
        <p:nvSpPr>
          <p:cNvPr id="3" name="內容版面配置區 2">
            <a:extLst>
              <a:ext uri="{FF2B5EF4-FFF2-40B4-BE49-F238E27FC236}">
                <a16:creationId xmlns:a16="http://schemas.microsoft.com/office/drawing/2014/main" id="{4CA1E9B5-1F99-4D2F-839A-69CAFAA3BAB5}"/>
              </a:ext>
            </a:extLst>
          </p:cNvPr>
          <p:cNvSpPr>
            <a:spLocks noGrp="1"/>
          </p:cNvSpPr>
          <p:nvPr>
            <p:ph idx="1"/>
          </p:nvPr>
        </p:nvSpPr>
        <p:spPr>
          <a:xfrm>
            <a:off x="497459" y="1166018"/>
            <a:ext cx="8229600" cy="4525963"/>
          </a:xfrm>
        </p:spPr>
        <p:txBody>
          <a:bodyPr/>
          <a:lstStyle/>
          <a:p>
            <a:r>
              <a:rPr lang="en-US" altLang="zh-TW" dirty="0"/>
              <a:t>5B</a:t>
            </a:r>
            <a:r>
              <a:rPr lang="zh-TW" altLang="en-US" dirty="0"/>
              <a:t> </a:t>
            </a:r>
            <a:r>
              <a:rPr lang="en-US" altLang="zh-TW" dirty="0"/>
              <a:t>20</a:t>
            </a:r>
            <a:r>
              <a:rPr lang="zh-TW" altLang="en-US" dirty="0"/>
              <a:t>分</a:t>
            </a:r>
            <a:endParaRPr lang="en-US" altLang="zh-TW" dirty="0"/>
          </a:p>
          <a:p>
            <a:r>
              <a:rPr lang="zh-TW" altLang="en-US" dirty="0"/>
              <a:t>苗中</a:t>
            </a:r>
            <a:endParaRPr lang="en-US" altLang="zh-TW" dirty="0"/>
          </a:p>
          <a:p>
            <a:r>
              <a:rPr lang="zh-TW" altLang="en-US" dirty="0"/>
              <a:t>苑中</a:t>
            </a:r>
            <a:endParaRPr lang="en-US" altLang="zh-TW" dirty="0"/>
          </a:p>
          <a:p>
            <a:r>
              <a:rPr lang="zh-TW" altLang="en-US" dirty="0"/>
              <a:t>大同</a:t>
            </a:r>
            <a:endParaRPr lang="en-US" altLang="zh-TW" dirty="0"/>
          </a:p>
          <a:p>
            <a:r>
              <a:rPr lang="zh-TW" altLang="en-US" dirty="0"/>
              <a:t>磐石 </a:t>
            </a:r>
            <a:r>
              <a:rPr lang="en-US" altLang="zh-TW" dirty="0"/>
              <a:t>5B5+</a:t>
            </a:r>
          </a:p>
          <a:p>
            <a:r>
              <a:rPr lang="zh-TW" altLang="en-US" dirty="0"/>
              <a:t>光復 </a:t>
            </a:r>
            <a:r>
              <a:rPr lang="en-US" altLang="zh-TW" dirty="0"/>
              <a:t>5B5+</a:t>
            </a:r>
          </a:p>
          <a:p>
            <a:r>
              <a:rPr lang="zh-TW" altLang="en-US" dirty="0">
                <a:solidFill>
                  <a:srgbClr val="FF0000"/>
                </a:solidFill>
              </a:rPr>
              <a:t>曙光職科</a:t>
            </a:r>
            <a:endParaRPr lang="en-US" altLang="zh-TW" dirty="0">
              <a:solidFill>
                <a:srgbClr val="FF0000"/>
              </a:solidFill>
            </a:endParaRPr>
          </a:p>
          <a:p>
            <a:r>
              <a:rPr lang="zh-TW" altLang="en-US" dirty="0">
                <a:solidFill>
                  <a:srgbClr val="FF0000"/>
                </a:solidFill>
              </a:rPr>
              <a:t>磐石電機</a:t>
            </a:r>
            <a:endParaRPr lang="en-US" altLang="zh-TW" dirty="0">
              <a:solidFill>
                <a:srgbClr val="FF0000"/>
              </a:solidFill>
            </a:endParaRPr>
          </a:p>
          <a:p>
            <a:endParaRPr lang="en-US" altLang="zh-TW" dirty="0">
              <a:solidFill>
                <a:srgbClr val="FF0000"/>
              </a:solidFill>
            </a:endParaRPr>
          </a:p>
          <a:p>
            <a:endParaRPr lang="en-US" altLang="zh-TW" dirty="0"/>
          </a:p>
          <a:p>
            <a:endParaRPr lang="zh-TW" altLang="en-US" dirty="0"/>
          </a:p>
        </p:txBody>
      </p:sp>
      <p:sp>
        <p:nvSpPr>
          <p:cNvPr id="4" name="文字方塊 3">
            <a:extLst>
              <a:ext uri="{FF2B5EF4-FFF2-40B4-BE49-F238E27FC236}">
                <a16:creationId xmlns:a16="http://schemas.microsoft.com/office/drawing/2014/main" id="{9F6CE76D-1B8A-440A-97F2-7E34F98AA70D}"/>
              </a:ext>
            </a:extLst>
          </p:cNvPr>
          <p:cNvSpPr txBox="1"/>
          <p:nvPr/>
        </p:nvSpPr>
        <p:spPr>
          <a:xfrm>
            <a:off x="5796136" y="5589240"/>
            <a:ext cx="2723823" cy="369332"/>
          </a:xfrm>
          <a:prstGeom prst="rect">
            <a:avLst/>
          </a:prstGeom>
          <a:noFill/>
        </p:spPr>
        <p:txBody>
          <a:bodyPr wrap="none" rtlCol="0">
            <a:spAutoFit/>
          </a:bodyPr>
          <a:lstStyle/>
          <a:p>
            <a:r>
              <a:rPr lang="zh-TW" altLang="en-US" dirty="0"/>
              <a:t>資料來源：網路蒐集資料</a:t>
            </a:r>
          </a:p>
        </p:txBody>
      </p:sp>
    </p:spTree>
    <p:extLst>
      <p:ext uri="{BB962C8B-B14F-4D97-AF65-F5344CB8AC3E}">
        <p14:creationId xmlns:p14="http://schemas.microsoft.com/office/powerpoint/2010/main" val="4149147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DD70B63-E245-42B5-B6D0-BE64C6F23201}"/>
              </a:ext>
            </a:extLst>
          </p:cNvPr>
          <p:cNvSpPr>
            <a:spLocks noGrp="1"/>
          </p:cNvSpPr>
          <p:nvPr>
            <p:ph type="title"/>
          </p:nvPr>
        </p:nvSpPr>
        <p:spPr/>
        <p:txBody>
          <a:bodyPr/>
          <a:lstStyle/>
          <a:p>
            <a:pPr algn="ctr"/>
            <a:r>
              <a:rPr lang="zh-TW" altLang="en-US" dirty="0"/>
              <a:t>問題與討論</a:t>
            </a:r>
          </a:p>
        </p:txBody>
      </p:sp>
      <p:sp>
        <p:nvSpPr>
          <p:cNvPr id="5" name="文字版面配置區 4">
            <a:extLst>
              <a:ext uri="{FF2B5EF4-FFF2-40B4-BE49-F238E27FC236}">
                <a16:creationId xmlns:a16="http://schemas.microsoft.com/office/drawing/2014/main" id="{B45C7420-6C0C-4B77-BF3B-DCD7F79125CC}"/>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1907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16D29D-15AB-4BD8-AF44-4CB8DA876F5B}"/>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134ABAE-C415-4A49-A5FF-3A4442B93258}"/>
              </a:ext>
            </a:extLst>
          </p:cNvPr>
          <p:cNvPicPr>
            <a:picLocks noGrp="1" noChangeAspect="1"/>
          </p:cNvPicPr>
          <p:nvPr>
            <p:ph idx="1"/>
          </p:nvPr>
        </p:nvPicPr>
        <p:blipFill>
          <a:blip r:embed="rId2"/>
          <a:stretch>
            <a:fillRect/>
          </a:stretch>
        </p:blipFill>
        <p:spPr>
          <a:xfrm>
            <a:off x="1979712" y="-243408"/>
            <a:ext cx="4787783" cy="7101408"/>
          </a:xfrm>
          <a:prstGeom prst="rect">
            <a:avLst/>
          </a:prstGeom>
        </p:spPr>
      </p:pic>
    </p:spTree>
    <p:extLst>
      <p:ext uri="{BB962C8B-B14F-4D97-AF65-F5344CB8AC3E}">
        <p14:creationId xmlns:p14="http://schemas.microsoft.com/office/powerpoint/2010/main" val="8662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EB3B8E-0D8E-4744-B733-BFDEE03126E5}"/>
              </a:ext>
            </a:extLst>
          </p:cNvPr>
          <p:cNvSpPr txBox="1">
            <a:spLocks noGrp="1"/>
          </p:cNvSpPr>
          <p:nvPr>
            <p:ph type="title"/>
          </p:nvPr>
        </p:nvSpPr>
        <p:spPr>
          <a:xfrm>
            <a:off x="457202" y="548680"/>
            <a:ext cx="8229600" cy="857250"/>
          </a:xfrm>
        </p:spPr>
        <p:txBody>
          <a:bodyPr anchorCtr="1"/>
          <a:lstStyle/>
          <a:p>
            <a:pPr lvl="0" algn="ctr">
              <a:lnSpc>
                <a:spcPct val="100000"/>
              </a:lnSpc>
            </a:pPr>
            <a:r>
              <a:rPr lang="zh-TW" altLang="en-US" sz="3600" dirty="0">
                <a:latin typeface="標楷體" pitchFamily="65"/>
                <a:ea typeface="標楷體" pitchFamily="65"/>
              </a:rPr>
              <a:t>國中教育會考</a:t>
            </a:r>
          </a:p>
        </p:txBody>
      </p:sp>
      <p:graphicFrame>
        <p:nvGraphicFramePr>
          <p:cNvPr id="3" name="表格 7">
            <a:extLst>
              <a:ext uri="{FF2B5EF4-FFF2-40B4-BE49-F238E27FC236}">
                <a16:creationId xmlns:a16="http://schemas.microsoft.com/office/drawing/2014/main" id="{603708A4-A312-4530-B437-EE1782FFE458}"/>
              </a:ext>
            </a:extLst>
          </p:cNvPr>
          <p:cNvGraphicFramePr>
            <a:graphicFrameLocks noGrp="1"/>
          </p:cNvGraphicFramePr>
          <p:nvPr>
            <p:extLst>
              <p:ext uri="{D42A27DB-BD31-4B8C-83A1-F6EECF244321}">
                <p14:modId xmlns:p14="http://schemas.microsoft.com/office/powerpoint/2010/main" val="3405119710"/>
              </p:ext>
            </p:extLst>
          </p:nvPr>
        </p:nvGraphicFramePr>
        <p:xfrm>
          <a:off x="179512" y="1412776"/>
          <a:ext cx="8784976" cy="4976397"/>
        </p:xfrm>
        <a:graphic>
          <a:graphicData uri="http://schemas.openxmlformats.org/drawingml/2006/table">
            <a:tbl>
              <a:tblPr>
                <a:effectLst/>
              </a:tblPr>
              <a:tblGrid>
                <a:gridCol w="2196244">
                  <a:extLst>
                    <a:ext uri="{9D8B030D-6E8A-4147-A177-3AD203B41FA5}">
                      <a16:colId xmlns:a16="http://schemas.microsoft.com/office/drawing/2014/main" val="3262215172"/>
                    </a:ext>
                  </a:extLst>
                </a:gridCol>
                <a:gridCol w="2196244">
                  <a:extLst>
                    <a:ext uri="{9D8B030D-6E8A-4147-A177-3AD203B41FA5}">
                      <a16:colId xmlns:a16="http://schemas.microsoft.com/office/drawing/2014/main" val="2343036217"/>
                    </a:ext>
                  </a:extLst>
                </a:gridCol>
                <a:gridCol w="2196244">
                  <a:extLst>
                    <a:ext uri="{9D8B030D-6E8A-4147-A177-3AD203B41FA5}">
                      <a16:colId xmlns:a16="http://schemas.microsoft.com/office/drawing/2014/main" val="1614454968"/>
                    </a:ext>
                  </a:extLst>
                </a:gridCol>
                <a:gridCol w="2196244">
                  <a:extLst>
                    <a:ext uri="{9D8B030D-6E8A-4147-A177-3AD203B41FA5}">
                      <a16:colId xmlns:a16="http://schemas.microsoft.com/office/drawing/2014/main" val="1318277382"/>
                    </a:ext>
                  </a:extLst>
                </a:gridCol>
              </a:tblGrid>
              <a:tr h="359030">
                <a:tc gridSpan="2">
                  <a:txBody>
                    <a:bodyPr/>
                    <a:lstStyle/>
                    <a:p>
                      <a:pPr lvl="0" algn="ctr">
                        <a:lnSpc>
                          <a:spcPct val="125000"/>
                        </a:lnSpc>
                      </a:pPr>
                      <a:r>
                        <a:rPr lang="en-US" sz="2800" b="1" kern="1200" dirty="0">
                          <a:solidFill>
                            <a:srgbClr val="000000"/>
                          </a:solidFill>
                          <a:latin typeface="Times New Roman" pitchFamily="18"/>
                          <a:ea typeface="標楷體" pitchFamily="65"/>
                          <a:cs typeface="Times New Roman" pitchFamily="18"/>
                        </a:rPr>
                        <a:t>114</a:t>
                      </a:r>
                      <a:r>
                        <a:rPr lang="zh-TW" sz="2800" b="1" kern="1200" dirty="0">
                          <a:solidFill>
                            <a:srgbClr val="000000"/>
                          </a:solidFill>
                          <a:latin typeface="Times New Roman" pitchFamily="18"/>
                          <a:ea typeface="標楷體" pitchFamily="65"/>
                          <a:cs typeface="Times New Roman" pitchFamily="18"/>
                        </a:rPr>
                        <a:t>年</a:t>
                      </a:r>
                      <a:r>
                        <a:rPr lang="en-US" sz="2800" b="1" kern="1200" dirty="0">
                          <a:solidFill>
                            <a:srgbClr val="000000"/>
                          </a:solidFill>
                          <a:latin typeface="Times New Roman" pitchFamily="18"/>
                          <a:ea typeface="標楷體" pitchFamily="65"/>
                          <a:cs typeface="Times New Roman" pitchFamily="18"/>
                        </a:rPr>
                        <a:t>5</a:t>
                      </a:r>
                      <a:r>
                        <a:rPr lang="zh-TW" sz="2800" b="1" kern="1200" dirty="0">
                          <a:solidFill>
                            <a:srgbClr val="000000"/>
                          </a:solidFill>
                          <a:latin typeface="Times New Roman" pitchFamily="18"/>
                          <a:ea typeface="標楷體" pitchFamily="65"/>
                          <a:cs typeface="Times New Roman" pitchFamily="18"/>
                        </a:rPr>
                        <a:t>月</a:t>
                      </a:r>
                      <a:r>
                        <a:rPr lang="en-US" sz="2800" b="1" kern="1200" dirty="0">
                          <a:solidFill>
                            <a:srgbClr val="000000"/>
                          </a:solidFill>
                          <a:latin typeface="Times New Roman" pitchFamily="18"/>
                          <a:ea typeface="標楷體" pitchFamily="65"/>
                          <a:cs typeface="Times New Roman" pitchFamily="18"/>
                        </a:rPr>
                        <a:t>17</a:t>
                      </a:r>
                      <a:r>
                        <a:rPr lang="zh-TW" sz="2800" b="1" kern="1200" dirty="0">
                          <a:solidFill>
                            <a:srgbClr val="000000"/>
                          </a:solidFill>
                          <a:latin typeface="Times New Roman" pitchFamily="18"/>
                          <a:ea typeface="標楷體" pitchFamily="65"/>
                          <a:cs typeface="Times New Roman" pitchFamily="18"/>
                        </a:rPr>
                        <a:t>日（六）</a:t>
                      </a:r>
                      <a:endParaRPr lang="zh-TW" sz="28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tc gridSpan="2">
                  <a:txBody>
                    <a:bodyPr/>
                    <a:lstStyle/>
                    <a:p>
                      <a:pPr lvl="0" algn="ctr">
                        <a:lnSpc>
                          <a:spcPct val="125000"/>
                        </a:lnSpc>
                      </a:pPr>
                      <a:r>
                        <a:rPr lang="en-US" sz="2800" b="1" kern="1200" dirty="0">
                          <a:solidFill>
                            <a:srgbClr val="000000"/>
                          </a:solidFill>
                          <a:latin typeface="Times New Roman" pitchFamily="18"/>
                          <a:ea typeface="標楷體" pitchFamily="65"/>
                          <a:cs typeface="Times New Roman" pitchFamily="18"/>
                        </a:rPr>
                        <a:t>114</a:t>
                      </a:r>
                      <a:r>
                        <a:rPr lang="zh-TW" sz="2800" b="1" kern="1200" dirty="0">
                          <a:solidFill>
                            <a:srgbClr val="000000"/>
                          </a:solidFill>
                          <a:latin typeface="Times New Roman" pitchFamily="18"/>
                          <a:ea typeface="標楷體" pitchFamily="65"/>
                          <a:cs typeface="Times New Roman" pitchFamily="18"/>
                        </a:rPr>
                        <a:t>年</a:t>
                      </a:r>
                      <a:r>
                        <a:rPr lang="en-US" sz="2800" b="1" kern="1200" dirty="0">
                          <a:solidFill>
                            <a:srgbClr val="000000"/>
                          </a:solidFill>
                          <a:latin typeface="Times New Roman" pitchFamily="18"/>
                          <a:ea typeface="標楷體" pitchFamily="65"/>
                          <a:cs typeface="Times New Roman" pitchFamily="18"/>
                        </a:rPr>
                        <a:t>5</a:t>
                      </a:r>
                      <a:r>
                        <a:rPr lang="zh-TW" sz="2800" b="1" kern="1200" dirty="0">
                          <a:solidFill>
                            <a:srgbClr val="000000"/>
                          </a:solidFill>
                          <a:latin typeface="Times New Roman" pitchFamily="18"/>
                          <a:ea typeface="標楷體" pitchFamily="65"/>
                          <a:cs typeface="Times New Roman" pitchFamily="18"/>
                        </a:rPr>
                        <a:t>月</a:t>
                      </a:r>
                      <a:r>
                        <a:rPr lang="en-US" sz="2800" b="1" kern="1200" dirty="0">
                          <a:solidFill>
                            <a:srgbClr val="000000"/>
                          </a:solidFill>
                          <a:latin typeface="Times New Roman" pitchFamily="18"/>
                          <a:ea typeface="標楷體" pitchFamily="65"/>
                          <a:cs typeface="Times New Roman" pitchFamily="18"/>
                        </a:rPr>
                        <a:t>18</a:t>
                      </a:r>
                      <a:r>
                        <a:rPr lang="zh-TW" sz="2800" b="1" kern="1200" dirty="0">
                          <a:solidFill>
                            <a:srgbClr val="000000"/>
                          </a:solidFill>
                          <a:latin typeface="Times New Roman" pitchFamily="18"/>
                          <a:ea typeface="標楷體" pitchFamily="65"/>
                          <a:cs typeface="Times New Roman" pitchFamily="18"/>
                        </a:rPr>
                        <a:t>日（日）</a:t>
                      </a:r>
                      <a:endParaRPr lang="zh-TW" sz="28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611683402"/>
                  </a:ext>
                </a:extLst>
              </a:tr>
              <a:tr h="323128">
                <a:tc>
                  <a:txBody>
                    <a:bodyPr/>
                    <a:lstStyle/>
                    <a:p>
                      <a:pPr lvl="0" algn="ctr">
                        <a:lnSpc>
                          <a:spcPct val="125000"/>
                        </a:lnSpc>
                      </a:pPr>
                      <a:r>
                        <a:rPr lang="en-US" sz="2000" kern="1200" dirty="0">
                          <a:solidFill>
                            <a:srgbClr val="000000"/>
                          </a:solidFill>
                          <a:latin typeface="Wingdings" pitchFamily="2"/>
                          <a:ea typeface="標楷體" pitchFamily="65"/>
                          <a:cs typeface="Times New Roman" pitchFamily="18"/>
                        </a:rPr>
                        <a:t>%</a:t>
                      </a:r>
                      <a:r>
                        <a:rPr lang="en-US" sz="2000" kern="1200" dirty="0">
                          <a:solidFill>
                            <a:srgbClr val="000000"/>
                          </a:solidFill>
                          <a:latin typeface="Times New Roman" pitchFamily="18"/>
                          <a:ea typeface="標楷體" pitchFamily="65"/>
                          <a:cs typeface="Times New Roman" pitchFamily="18"/>
                        </a:rPr>
                        <a:t>08:20-</a:t>
                      </a:r>
                      <a:r>
                        <a:rPr lang="zh-TW" sz="2000" kern="1200" dirty="0">
                          <a:solidFill>
                            <a:srgbClr val="000000"/>
                          </a:solidFill>
                          <a:latin typeface="Times New Roman" pitchFamily="18"/>
                          <a:ea typeface="標楷體" pitchFamily="65"/>
                          <a:cs typeface="Times New Roman" pitchFamily="18"/>
                        </a:rPr>
                        <a:t>　</a:t>
                      </a:r>
                      <a:r>
                        <a:rPr lang="en-US" sz="2000" kern="1200" dirty="0">
                          <a:solidFill>
                            <a:srgbClr val="000000"/>
                          </a:solidFill>
                          <a:latin typeface="Times New Roman" pitchFamily="18"/>
                          <a:ea typeface="標楷體" pitchFamily="65"/>
                          <a:cs typeface="Times New Roman" pitchFamily="18"/>
                        </a:rPr>
                        <a:t>08:30</a:t>
                      </a:r>
                      <a:endParaRPr lang="zh-TW" sz="20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考試說明</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08:20-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08:30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extLst>
                  <a:ext uri="{0D108BD9-81ED-4DB2-BD59-A6C34878D82A}">
                    <a16:rowId xmlns:a16="http://schemas.microsoft.com/office/drawing/2014/main" val="2901671260"/>
                  </a:ext>
                </a:extLst>
              </a:tr>
              <a:tr h="359030">
                <a:tc>
                  <a:txBody>
                    <a:bodyPr/>
                    <a:lstStyle/>
                    <a:p>
                      <a:pPr lvl="0" algn="ctr">
                        <a:lnSpc>
                          <a:spcPct val="125000"/>
                        </a:lnSpc>
                      </a:pPr>
                      <a:r>
                        <a:rPr lang="en-US" sz="2000" kern="1200" dirty="0">
                          <a:solidFill>
                            <a:srgbClr val="000000"/>
                          </a:solidFill>
                          <a:latin typeface="Wingdings" pitchFamily="2"/>
                          <a:ea typeface="標楷體" pitchFamily="65"/>
                          <a:cs typeface="Times New Roman" pitchFamily="18"/>
                        </a:rPr>
                        <a:t>%</a:t>
                      </a:r>
                      <a:r>
                        <a:rPr lang="en-US" sz="2000" b="1" kern="1200" dirty="0">
                          <a:solidFill>
                            <a:srgbClr val="000000"/>
                          </a:solidFill>
                          <a:latin typeface="Times New Roman" pitchFamily="18"/>
                          <a:ea typeface="標楷體" pitchFamily="65"/>
                          <a:cs typeface="Times New Roman" pitchFamily="18"/>
                        </a:rPr>
                        <a:t>08:30-</a:t>
                      </a:r>
                      <a:r>
                        <a:rPr lang="en-US" sz="2000" kern="1200" dirty="0">
                          <a:solidFill>
                            <a:srgbClr val="000000"/>
                          </a:solidFill>
                          <a:latin typeface="Wingdings" pitchFamily="2"/>
                          <a:ea typeface="標楷體" pitchFamily="65"/>
                          <a:cs typeface="Times New Roman" pitchFamily="18"/>
                        </a:rPr>
                        <a:t>%</a:t>
                      </a:r>
                      <a:r>
                        <a:rPr lang="en-US" sz="2000" b="1" kern="1200" dirty="0">
                          <a:solidFill>
                            <a:srgbClr val="000000"/>
                          </a:solidFill>
                          <a:latin typeface="Times New Roman" pitchFamily="18"/>
                          <a:ea typeface="標楷體" pitchFamily="65"/>
                          <a:cs typeface="Times New Roman" pitchFamily="18"/>
                        </a:rPr>
                        <a:t>09:40</a:t>
                      </a:r>
                      <a:endParaRPr lang="zh-TW" sz="20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zh-TW" sz="2800" b="1" kern="1200" dirty="0">
                          <a:solidFill>
                            <a:srgbClr val="000000"/>
                          </a:solidFill>
                          <a:latin typeface="Times New Roman" pitchFamily="18"/>
                          <a:ea typeface="標楷體" pitchFamily="65"/>
                          <a:cs typeface="Times New Roman" pitchFamily="18"/>
                        </a:rPr>
                        <a:t>社</a:t>
                      </a:r>
                      <a:r>
                        <a:rPr lang="en-US" sz="2800" b="1" kern="1200" dirty="0">
                          <a:solidFill>
                            <a:srgbClr val="000000"/>
                          </a:solidFill>
                          <a:latin typeface="Times New Roman" pitchFamily="18"/>
                          <a:ea typeface="標楷體" pitchFamily="65"/>
                          <a:cs typeface="Times New Roman" pitchFamily="18"/>
                        </a:rPr>
                        <a:t>    </a:t>
                      </a:r>
                      <a:r>
                        <a:rPr lang="zh-TW" sz="2800" b="1" kern="1200" dirty="0">
                          <a:solidFill>
                            <a:srgbClr val="000000"/>
                          </a:solidFill>
                          <a:latin typeface="Times New Roman" pitchFamily="18"/>
                          <a:ea typeface="標楷體" pitchFamily="65"/>
                          <a:cs typeface="Times New Roman" pitchFamily="18"/>
                        </a:rPr>
                        <a:t>會</a:t>
                      </a:r>
                      <a:endParaRPr lang="zh-TW" sz="28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AC090"/>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08:30-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09:40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tc>
                  <a:txBody>
                    <a:bodyPr/>
                    <a:lstStyle/>
                    <a:p>
                      <a:pPr marL="0" lvl="0" algn="ctr" defTabSz="914400" rtl="0" hangingPunct="1">
                        <a:lnSpc>
                          <a:spcPct val="125000"/>
                        </a:lnSpc>
                      </a:pPr>
                      <a:r>
                        <a:rPr lang="zh-TW" sz="2800" b="1" kern="1200">
                          <a:solidFill>
                            <a:srgbClr val="000000"/>
                          </a:solidFill>
                          <a:latin typeface="Times New Roman" pitchFamily="18"/>
                          <a:ea typeface="標楷體" pitchFamily="65"/>
                          <a:cs typeface="Times New Roman" pitchFamily="18"/>
                        </a:rPr>
                        <a:t>自</a:t>
                      </a:r>
                      <a:r>
                        <a:rPr lang="en-US" sz="2800" b="1" kern="1200">
                          <a:solidFill>
                            <a:srgbClr val="000000"/>
                          </a:solidFill>
                          <a:latin typeface="Times New Roman" pitchFamily="18"/>
                          <a:ea typeface="標楷體" pitchFamily="65"/>
                          <a:cs typeface="Times New Roman" pitchFamily="18"/>
                        </a:rPr>
                        <a:t>    </a:t>
                      </a:r>
                      <a:r>
                        <a:rPr lang="zh-TW" sz="2800" b="1" kern="1200">
                          <a:solidFill>
                            <a:srgbClr val="000000"/>
                          </a:solidFill>
                          <a:latin typeface="Times New Roman" pitchFamily="18"/>
                          <a:ea typeface="標楷體" pitchFamily="65"/>
                          <a:cs typeface="Times New Roman" pitchFamily="18"/>
                        </a:rPr>
                        <a:t>然</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FF99"/>
                    </a:solidFill>
                  </a:tcPr>
                </a:tc>
                <a:extLst>
                  <a:ext uri="{0D108BD9-81ED-4DB2-BD59-A6C34878D82A}">
                    <a16:rowId xmlns:a16="http://schemas.microsoft.com/office/drawing/2014/main" val="672722157"/>
                  </a:ext>
                </a:extLst>
              </a:tr>
              <a:tr h="323128">
                <a:tc>
                  <a:txBody>
                    <a:bodyPr/>
                    <a:lstStyle/>
                    <a:p>
                      <a:pPr lvl="0" algn="ctr">
                        <a:lnSpc>
                          <a:spcPct val="125000"/>
                        </a:lnSpc>
                      </a:pPr>
                      <a:r>
                        <a:rPr lang="zh-TW" sz="2000" kern="1200" dirty="0">
                          <a:solidFill>
                            <a:srgbClr val="000000"/>
                          </a:solidFill>
                          <a:latin typeface="Times New Roman" pitchFamily="18"/>
                          <a:ea typeface="標楷體" pitchFamily="65"/>
                          <a:cs typeface="Times New Roman" pitchFamily="18"/>
                        </a:rPr>
                        <a:t>　</a:t>
                      </a:r>
                      <a:r>
                        <a:rPr lang="en-US" sz="2000" kern="1200" dirty="0">
                          <a:solidFill>
                            <a:srgbClr val="000000"/>
                          </a:solidFill>
                          <a:latin typeface="Times New Roman" pitchFamily="18"/>
                          <a:ea typeface="標楷體" pitchFamily="65"/>
                          <a:cs typeface="Times New Roman" pitchFamily="18"/>
                        </a:rPr>
                        <a:t>09:40-</a:t>
                      </a:r>
                      <a:r>
                        <a:rPr lang="zh-TW" sz="2000" kern="1200" dirty="0">
                          <a:solidFill>
                            <a:srgbClr val="000000"/>
                          </a:solidFill>
                          <a:latin typeface="Times New Roman" pitchFamily="18"/>
                          <a:ea typeface="標楷體" pitchFamily="65"/>
                          <a:cs typeface="Times New Roman" pitchFamily="18"/>
                        </a:rPr>
                        <a:t>　</a:t>
                      </a:r>
                      <a:r>
                        <a:rPr lang="en-US" sz="2000" kern="1200" dirty="0">
                          <a:solidFill>
                            <a:srgbClr val="000000"/>
                          </a:solidFill>
                          <a:latin typeface="Times New Roman" pitchFamily="18"/>
                          <a:ea typeface="標楷體" pitchFamily="65"/>
                          <a:cs typeface="Times New Roman" pitchFamily="18"/>
                        </a:rPr>
                        <a:t>10:20</a:t>
                      </a:r>
                      <a:endParaRPr lang="zh-TW" sz="20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dirty="0">
                          <a:solidFill>
                            <a:srgbClr val="000000"/>
                          </a:solidFill>
                          <a:latin typeface="Times New Roman" pitchFamily="18"/>
                          <a:ea typeface="標楷體" pitchFamily="65"/>
                          <a:cs typeface="Times New Roman" pitchFamily="18"/>
                        </a:rPr>
                        <a:t>休息</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09:40-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10:20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休息</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1954739060"/>
                  </a:ext>
                </a:extLst>
              </a:tr>
              <a:tr h="323128">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10:20-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10:30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marL="0" lvl="0" algn="ctr" defTabSz="914400" rtl="0" hangingPunct="1">
                        <a:lnSpc>
                          <a:spcPct val="125000"/>
                        </a:lnSpc>
                      </a:pPr>
                      <a:r>
                        <a:rPr lang="zh-TW" sz="2000" kern="1200" dirty="0">
                          <a:solidFill>
                            <a:srgbClr val="000000"/>
                          </a:solidFill>
                          <a:latin typeface="Times New Roman" pitchFamily="18"/>
                          <a:ea typeface="標楷體" pitchFamily="65"/>
                          <a:cs typeface="Times New Roman" pitchFamily="18"/>
                        </a:rPr>
                        <a:t>考試說明</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10:20-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10:30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extLst>
                  <a:ext uri="{0D108BD9-81ED-4DB2-BD59-A6C34878D82A}">
                    <a16:rowId xmlns:a16="http://schemas.microsoft.com/office/drawing/2014/main" val="1321643925"/>
                  </a:ext>
                </a:extLst>
              </a:tr>
              <a:tr h="359030">
                <a:tc>
                  <a:txBody>
                    <a:bodyPr/>
                    <a:lstStyle/>
                    <a:p>
                      <a:pPr lvl="0" algn="ctr">
                        <a:lnSpc>
                          <a:spcPct val="125000"/>
                        </a:lnSpc>
                      </a:pPr>
                      <a:r>
                        <a:rPr lang="en-US" sz="2000" kern="1200" dirty="0">
                          <a:solidFill>
                            <a:srgbClr val="000000"/>
                          </a:solidFill>
                          <a:latin typeface="Wingdings" pitchFamily="2"/>
                          <a:ea typeface="標楷體" pitchFamily="65"/>
                          <a:cs typeface="Times New Roman" pitchFamily="18"/>
                        </a:rPr>
                        <a:t>%</a:t>
                      </a:r>
                      <a:r>
                        <a:rPr lang="en-US" sz="2000" b="1" kern="1200" dirty="0">
                          <a:solidFill>
                            <a:srgbClr val="000000"/>
                          </a:solidFill>
                          <a:latin typeface="Times New Roman" pitchFamily="18"/>
                          <a:ea typeface="標楷體" pitchFamily="65"/>
                          <a:cs typeface="Times New Roman" pitchFamily="18"/>
                        </a:rPr>
                        <a:t>10:30-</a:t>
                      </a:r>
                      <a:r>
                        <a:rPr lang="en-US" sz="2000" kern="1200" dirty="0">
                          <a:solidFill>
                            <a:srgbClr val="000000"/>
                          </a:solidFill>
                          <a:latin typeface="Wingdings" pitchFamily="2"/>
                          <a:ea typeface="標楷體" pitchFamily="65"/>
                          <a:cs typeface="Times New Roman" pitchFamily="18"/>
                        </a:rPr>
                        <a:t>%</a:t>
                      </a:r>
                      <a:r>
                        <a:rPr lang="en-US" sz="2000" b="1" kern="1200" dirty="0">
                          <a:solidFill>
                            <a:srgbClr val="000000"/>
                          </a:solidFill>
                          <a:latin typeface="Times New Roman" pitchFamily="18"/>
                          <a:ea typeface="標楷體" pitchFamily="65"/>
                          <a:cs typeface="Times New Roman" pitchFamily="18"/>
                        </a:rPr>
                        <a:t>11:50</a:t>
                      </a:r>
                      <a:endParaRPr lang="zh-TW" sz="20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lvl="0" algn="ctr">
                        <a:lnSpc>
                          <a:spcPct val="125000"/>
                        </a:lnSpc>
                      </a:pPr>
                      <a:r>
                        <a:rPr lang="zh-TW" sz="2800" b="1" kern="1200" dirty="0">
                          <a:solidFill>
                            <a:srgbClr val="000000"/>
                          </a:solidFill>
                          <a:latin typeface="Times New Roman" pitchFamily="18"/>
                          <a:ea typeface="標楷體" pitchFamily="65"/>
                          <a:cs typeface="Times New Roman" pitchFamily="18"/>
                        </a:rPr>
                        <a:t>數</a:t>
                      </a:r>
                      <a:r>
                        <a:rPr lang="en-US" sz="2800" b="1" kern="1200" dirty="0">
                          <a:solidFill>
                            <a:srgbClr val="000000"/>
                          </a:solidFill>
                          <a:latin typeface="Times New Roman" pitchFamily="18"/>
                          <a:ea typeface="標楷體" pitchFamily="65"/>
                          <a:cs typeface="Times New Roman" pitchFamily="18"/>
                        </a:rPr>
                        <a:t>    </a:t>
                      </a:r>
                      <a:r>
                        <a:rPr lang="zh-TW" sz="2800" b="1" kern="1200" dirty="0">
                          <a:solidFill>
                            <a:srgbClr val="000000"/>
                          </a:solidFill>
                          <a:latin typeface="Times New Roman" pitchFamily="18"/>
                          <a:ea typeface="標楷體" pitchFamily="65"/>
                          <a:cs typeface="Times New Roman" pitchFamily="18"/>
                        </a:rPr>
                        <a:t>學</a:t>
                      </a:r>
                      <a:endParaRPr lang="zh-TW" sz="28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FF99CC"/>
                    </a:solidFill>
                  </a:tcPr>
                </a:tc>
                <a:tc>
                  <a:txBody>
                    <a:bodyPr/>
                    <a:lstStyle/>
                    <a:p>
                      <a:pPr lvl="0" algn="ctr">
                        <a:lnSpc>
                          <a:spcPct val="125000"/>
                        </a:lnSpc>
                      </a:pPr>
                      <a:r>
                        <a:rPr lang="en-US" sz="2000" kern="1200" dirty="0">
                          <a:solidFill>
                            <a:srgbClr val="000000"/>
                          </a:solidFill>
                          <a:latin typeface="Wingdings" pitchFamily="2"/>
                          <a:ea typeface="標楷體" pitchFamily="65"/>
                          <a:cs typeface="Times New Roman" pitchFamily="18"/>
                        </a:rPr>
                        <a:t>%</a:t>
                      </a:r>
                      <a:r>
                        <a:rPr lang="en-US" sz="2000" b="1" kern="1200" dirty="0">
                          <a:solidFill>
                            <a:srgbClr val="000000"/>
                          </a:solidFill>
                          <a:latin typeface="Times New Roman" pitchFamily="18"/>
                          <a:ea typeface="標楷體" pitchFamily="65"/>
                          <a:cs typeface="Times New Roman" pitchFamily="18"/>
                        </a:rPr>
                        <a:t>10:30-</a:t>
                      </a:r>
                      <a:r>
                        <a:rPr lang="en-US" sz="2000" kern="1200" dirty="0">
                          <a:solidFill>
                            <a:srgbClr val="000000"/>
                          </a:solidFill>
                          <a:latin typeface="Wingdings" pitchFamily="2"/>
                          <a:ea typeface="標楷體" pitchFamily="65"/>
                          <a:cs typeface="Times New Roman" pitchFamily="18"/>
                        </a:rPr>
                        <a:t>%</a:t>
                      </a:r>
                      <a:r>
                        <a:rPr lang="en-US" sz="2000" b="1" kern="1200" dirty="0">
                          <a:solidFill>
                            <a:srgbClr val="000000"/>
                          </a:solidFill>
                          <a:latin typeface="Times New Roman" pitchFamily="18"/>
                          <a:ea typeface="標楷體" pitchFamily="65"/>
                          <a:cs typeface="Times New Roman" pitchFamily="18"/>
                        </a:rPr>
                        <a:t>11:30</a:t>
                      </a:r>
                      <a:endParaRPr lang="zh-TW" sz="20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tc>
                  <a:txBody>
                    <a:bodyPr/>
                    <a:lstStyle/>
                    <a:p>
                      <a:pPr marL="0" lvl="0" algn="ctr" defTabSz="914400" rtl="0" hangingPunct="1">
                        <a:lnSpc>
                          <a:spcPct val="125000"/>
                        </a:lnSpc>
                      </a:pPr>
                      <a:r>
                        <a:rPr lang="zh-TW" sz="2800" b="1" kern="1200">
                          <a:solidFill>
                            <a:srgbClr val="000000"/>
                          </a:solidFill>
                          <a:latin typeface="Times New Roman" pitchFamily="18"/>
                          <a:ea typeface="標楷體" pitchFamily="65"/>
                          <a:cs typeface="Times New Roman" pitchFamily="18"/>
                        </a:rPr>
                        <a:t>英語（閱讀）</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00FF00"/>
                    </a:solidFill>
                  </a:tcPr>
                </a:tc>
                <a:extLst>
                  <a:ext uri="{0D108BD9-81ED-4DB2-BD59-A6C34878D82A}">
                    <a16:rowId xmlns:a16="http://schemas.microsoft.com/office/drawing/2014/main" val="2489249019"/>
                  </a:ext>
                </a:extLst>
              </a:tr>
              <a:tr h="323128">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11:50-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13:40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午休</a:t>
                      </a:r>
                      <a:r>
                        <a:rPr lang="en-US" sz="2000" kern="1200">
                          <a:solidFill>
                            <a:srgbClr val="000000"/>
                          </a:solidFill>
                          <a:latin typeface="Times New Roman" pitchFamily="18"/>
                          <a:ea typeface="標楷體" pitchFamily="65"/>
                          <a:cs typeface="Times New Roman" pitchFamily="18"/>
                        </a:rPr>
                        <a:t> </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lvl="0" algn="ctr">
                        <a:lnSpc>
                          <a:spcPct val="125000"/>
                        </a:lnSpc>
                      </a:pPr>
                      <a:r>
                        <a:rPr lang="zh-TW" sz="2000" kern="1200" dirty="0">
                          <a:solidFill>
                            <a:srgbClr val="000000"/>
                          </a:solidFill>
                          <a:latin typeface="Times New Roman" pitchFamily="18"/>
                          <a:ea typeface="標楷體" pitchFamily="65"/>
                          <a:cs typeface="Times New Roman" pitchFamily="18"/>
                        </a:rPr>
                        <a:t>　</a:t>
                      </a:r>
                      <a:r>
                        <a:rPr lang="en-US" sz="2000" kern="1200" dirty="0">
                          <a:solidFill>
                            <a:srgbClr val="000000"/>
                          </a:solidFill>
                          <a:latin typeface="Times New Roman" pitchFamily="18"/>
                          <a:ea typeface="標楷體" pitchFamily="65"/>
                          <a:cs typeface="Times New Roman" pitchFamily="18"/>
                        </a:rPr>
                        <a:t>11:30-</a:t>
                      </a:r>
                      <a:r>
                        <a:rPr lang="zh-TW" sz="2000" kern="1200" dirty="0">
                          <a:solidFill>
                            <a:srgbClr val="000000"/>
                          </a:solidFill>
                          <a:latin typeface="Times New Roman" pitchFamily="18"/>
                          <a:ea typeface="標楷體" pitchFamily="65"/>
                          <a:cs typeface="Times New Roman" pitchFamily="18"/>
                        </a:rPr>
                        <a:t>　</a:t>
                      </a:r>
                      <a:r>
                        <a:rPr lang="en-US" sz="2000" kern="1200" dirty="0">
                          <a:solidFill>
                            <a:srgbClr val="000000"/>
                          </a:solidFill>
                          <a:latin typeface="Times New Roman" pitchFamily="18"/>
                          <a:ea typeface="標楷體" pitchFamily="65"/>
                          <a:cs typeface="Times New Roman" pitchFamily="18"/>
                        </a:rPr>
                        <a:t>12:00</a:t>
                      </a:r>
                      <a:endParaRPr lang="zh-TW" sz="20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休息</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2215137109"/>
                  </a:ext>
                </a:extLst>
              </a:tr>
              <a:tr h="323128">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13:40-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13:50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考試說明</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lvl="0" algn="ctr">
                        <a:lnSpc>
                          <a:spcPct val="125000"/>
                        </a:lnSpc>
                      </a:pPr>
                      <a:r>
                        <a:rPr lang="en-US" sz="2000" kern="1200" dirty="0">
                          <a:solidFill>
                            <a:srgbClr val="000000"/>
                          </a:solidFill>
                          <a:latin typeface="Wingdings" pitchFamily="2"/>
                          <a:ea typeface="標楷體" pitchFamily="65"/>
                          <a:cs typeface="Times New Roman" pitchFamily="18"/>
                        </a:rPr>
                        <a:t>%</a:t>
                      </a:r>
                      <a:r>
                        <a:rPr lang="en-US" sz="2000" kern="1200" dirty="0">
                          <a:solidFill>
                            <a:srgbClr val="000000"/>
                          </a:solidFill>
                          <a:latin typeface="Times New Roman" pitchFamily="18"/>
                          <a:ea typeface="標楷體" pitchFamily="65"/>
                          <a:cs typeface="Times New Roman" pitchFamily="18"/>
                        </a:rPr>
                        <a:t>12:00-</a:t>
                      </a:r>
                      <a:r>
                        <a:rPr lang="zh-TW" sz="2000" kern="1200" dirty="0">
                          <a:solidFill>
                            <a:srgbClr val="000000"/>
                          </a:solidFill>
                          <a:latin typeface="Times New Roman" pitchFamily="18"/>
                          <a:ea typeface="標楷體" pitchFamily="65"/>
                          <a:cs typeface="Times New Roman" pitchFamily="18"/>
                        </a:rPr>
                        <a:t>　</a:t>
                      </a:r>
                      <a:r>
                        <a:rPr lang="en-US" sz="2000" kern="1200" dirty="0">
                          <a:solidFill>
                            <a:srgbClr val="000000"/>
                          </a:solidFill>
                          <a:latin typeface="Times New Roman" pitchFamily="18"/>
                          <a:ea typeface="標楷體" pitchFamily="65"/>
                          <a:cs typeface="Times New Roman" pitchFamily="18"/>
                        </a:rPr>
                        <a:t>12:05</a:t>
                      </a:r>
                      <a:endParaRPr lang="zh-TW" sz="2000" kern="1200" dirty="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tc>
                  <a:txBody>
                    <a:bodyPr/>
                    <a:lstStyle/>
                    <a:p>
                      <a:pPr marL="0" lvl="0" algn="ctr" defTabSz="914400" rtl="0" hangingPunct="1">
                        <a:lnSpc>
                          <a:spcPct val="125000"/>
                        </a:lnSpc>
                      </a:pPr>
                      <a:r>
                        <a:rPr lang="zh-TW" sz="2000" kern="1200" dirty="0">
                          <a:solidFill>
                            <a:srgbClr val="000000"/>
                          </a:solidFill>
                          <a:latin typeface="Times New Roman" pitchFamily="18"/>
                          <a:ea typeface="標楷體" pitchFamily="65"/>
                          <a:cs typeface="Times New Roman" pitchFamily="18"/>
                        </a:rPr>
                        <a:t>考試說明</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extLst>
                  <a:ext uri="{0D108BD9-81ED-4DB2-BD59-A6C34878D82A}">
                    <a16:rowId xmlns:a16="http://schemas.microsoft.com/office/drawing/2014/main" val="2526927486"/>
                  </a:ext>
                </a:extLst>
              </a:tr>
              <a:tr h="359030">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13:50-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15:00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marL="0" lvl="0" algn="ctr" defTabSz="914400" rtl="0" hangingPunct="1">
                        <a:lnSpc>
                          <a:spcPct val="125000"/>
                        </a:lnSpc>
                      </a:pPr>
                      <a:r>
                        <a:rPr lang="zh-TW" sz="2800" b="1" kern="1200">
                          <a:solidFill>
                            <a:srgbClr val="000000"/>
                          </a:solidFill>
                          <a:latin typeface="Times New Roman" pitchFamily="18"/>
                          <a:ea typeface="標楷體" pitchFamily="65"/>
                          <a:cs typeface="Times New Roman" pitchFamily="18"/>
                        </a:rPr>
                        <a:t>國</a:t>
                      </a:r>
                      <a:r>
                        <a:rPr lang="en-US" sz="2800" b="1" kern="1200">
                          <a:solidFill>
                            <a:srgbClr val="000000"/>
                          </a:solidFill>
                          <a:latin typeface="Times New Roman" pitchFamily="18"/>
                          <a:ea typeface="標楷體" pitchFamily="65"/>
                          <a:cs typeface="Times New Roman" pitchFamily="18"/>
                        </a:rPr>
                        <a:t>    </a:t>
                      </a:r>
                      <a:r>
                        <a:rPr lang="zh-TW" sz="2800" b="1" kern="1200">
                          <a:solidFill>
                            <a:srgbClr val="000000"/>
                          </a:solidFill>
                          <a:latin typeface="Times New Roman" pitchFamily="18"/>
                          <a:ea typeface="標楷體" pitchFamily="65"/>
                          <a:cs typeface="Times New Roman" pitchFamily="18"/>
                        </a:rPr>
                        <a:t>文</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99CCFF"/>
                    </a:solidFill>
                  </a:tcPr>
                </a:tc>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12:05-</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12:30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tc>
                  <a:txBody>
                    <a:bodyPr/>
                    <a:lstStyle/>
                    <a:p>
                      <a:pPr marL="0" lvl="0" algn="ctr" defTabSz="914400" rtl="0" hangingPunct="1">
                        <a:lnSpc>
                          <a:spcPct val="125000"/>
                        </a:lnSpc>
                      </a:pPr>
                      <a:r>
                        <a:rPr lang="zh-TW" sz="2800" b="1" kern="1200" dirty="0">
                          <a:solidFill>
                            <a:srgbClr val="000000"/>
                          </a:solidFill>
                          <a:latin typeface="Times New Roman" pitchFamily="18"/>
                          <a:ea typeface="標楷體" pitchFamily="65"/>
                          <a:cs typeface="Times New Roman" pitchFamily="18"/>
                        </a:rPr>
                        <a:t>英語（聽力）</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solidFill>
                      <a:srgbClr val="CCC1DA"/>
                    </a:solidFill>
                  </a:tcPr>
                </a:tc>
                <a:extLst>
                  <a:ext uri="{0D108BD9-81ED-4DB2-BD59-A6C34878D82A}">
                    <a16:rowId xmlns:a16="http://schemas.microsoft.com/office/drawing/2014/main" val="2475366732"/>
                  </a:ext>
                </a:extLst>
              </a:tr>
              <a:tr h="347563">
                <a:tc>
                  <a:txBody>
                    <a:bodyPr/>
                    <a:lstStyle/>
                    <a:p>
                      <a:pPr lvl="0" algn="ctr">
                        <a:lnSpc>
                          <a:spcPct val="125000"/>
                        </a:lnSpc>
                      </a:pP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15:00-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15:40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a:solidFill>
                            <a:srgbClr val="000000"/>
                          </a:solidFill>
                          <a:latin typeface="Times New Roman" pitchFamily="18"/>
                          <a:ea typeface="標楷體" pitchFamily="65"/>
                          <a:cs typeface="Times New Roman" pitchFamily="18"/>
                        </a:rPr>
                        <a:t>休息</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rowSpan="3" gridSpan="2">
                  <a:txBody>
                    <a:bodyPr/>
                    <a:lstStyle/>
                    <a:p>
                      <a:pPr lvl="0"/>
                      <a:endParaRPr lang="zh-TW" sz="1050" kern="1200" dirty="0">
                        <a:latin typeface="Calibri" pitchFamily="34"/>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479450390"/>
                  </a:ext>
                </a:extLst>
              </a:tr>
              <a:tr h="323128">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kern="1200">
                          <a:solidFill>
                            <a:srgbClr val="000000"/>
                          </a:solidFill>
                          <a:latin typeface="Times New Roman" pitchFamily="18"/>
                          <a:ea typeface="標楷體" pitchFamily="65"/>
                          <a:cs typeface="Times New Roman" pitchFamily="18"/>
                        </a:rPr>
                        <a:t>15:40-</a:t>
                      </a:r>
                      <a:r>
                        <a:rPr lang="zh-TW" sz="2000" kern="1200">
                          <a:solidFill>
                            <a:srgbClr val="000000"/>
                          </a:solidFill>
                          <a:latin typeface="Times New Roman" pitchFamily="18"/>
                          <a:ea typeface="標楷體" pitchFamily="65"/>
                          <a:cs typeface="Times New Roman" pitchFamily="18"/>
                        </a:rPr>
                        <a:t>　</a:t>
                      </a:r>
                      <a:r>
                        <a:rPr lang="en-US" sz="2000" kern="1200">
                          <a:solidFill>
                            <a:srgbClr val="000000"/>
                          </a:solidFill>
                          <a:latin typeface="Times New Roman" pitchFamily="18"/>
                          <a:ea typeface="標楷體" pitchFamily="65"/>
                          <a:cs typeface="Times New Roman" pitchFamily="18"/>
                        </a:rPr>
                        <a:t>15:50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000" kern="1200" dirty="0">
                          <a:solidFill>
                            <a:srgbClr val="000000"/>
                          </a:solidFill>
                          <a:latin typeface="Times New Roman" pitchFamily="18"/>
                          <a:ea typeface="標楷體" pitchFamily="65"/>
                          <a:cs typeface="Times New Roman" pitchFamily="18"/>
                        </a:rPr>
                        <a:t>考試說明</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4224687754"/>
                  </a:ext>
                </a:extLst>
              </a:tr>
              <a:tr h="359030">
                <a:tc>
                  <a:txBody>
                    <a:bodyPr/>
                    <a:lstStyle/>
                    <a:p>
                      <a:pPr lvl="0" algn="ctr">
                        <a:lnSpc>
                          <a:spcPct val="125000"/>
                        </a:lnSpc>
                      </a:pP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15:50-</a:t>
                      </a:r>
                      <a:r>
                        <a:rPr lang="en-US" sz="2000" kern="1200">
                          <a:solidFill>
                            <a:srgbClr val="000000"/>
                          </a:solidFill>
                          <a:latin typeface="Wingdings" pitchFamily="2"/>
                          <a:ea typeface="標楷體" pitchFamily="65"/>
                          <a:cs typeface="Times New Roman" pitchFamily="18"/>
                        </a:rPr>
                        <a:t>%</a:t>
                      </a:r>
                      <a:r>
                        <a:rPr lang="en-US" sz="2000" b="1" kern="1200">
                          <a:solidFill>
                            <a:srgbClr val="000000"/>
                          </a:solidFill>
                          <a:latin typeface="Times New Roman" pitchFamily="18"/>
                          <a:ea typeface="標楷體" pitchFamily="65"/>
                          <a:cs typeface="Times New Roman" pitchFamily="18"/>
                        </a:rPr>
                        <a:t>16:40</a:t>
                      </a:r>
                      <a:endParaRPr lang="zh-TW" sz="2000" kern="1200">
                        <a:latin typeface="Calibri" pitchFamily="34"/>
                        <a:ea typeface="新細明體" pitchFamily="18"/>
                        <a:cs typeface="Times New Roman" pitchFamily="18"/>
                      </a:endParaRP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a:txBody>
                    <a:bodyPr/>
                    <a:lstStyle/>
                    <a:p>
                      <a:pPr marL="0" lvl="0" algn="ctr" defTabSz="914400" rtl="0" hangingPunct="1">
                        <a:lnSpc>
                          <a:spcPct val="125000"/>
                        </a:lnSpc>
                      </a:pPr>
                      <a:r>
                        <a:rPr lang="zh-TW" sz="2800" b="1" kern="1200" dirty="0">
                          <a:solidFill>
                            <a:srgbClr val="000000"/>
                          </a:solidFill>
                          <a:latin typeface="Times New Roman" pitchFamily="18"/>
                          <a:ea typeface="標楷體" pitchFamily="65"/>
                          <a:cs typeface="Times New Roman" pitchFamily="18"/>
                        </a:rPr>
                        <a:t>寫作測驗</a:t>
                      </a:r>
                    </a:p>
                  </a:txBody>
                  <a:tcPr marL="11610" marR="11610" marT="6220" marB="0" anchor="ctr">
                    <a:lnL w="28575" cap="flat" cmpd="sng" algn="ctr">
                      <a:solidFill>
                        <a:srgbClr val="1F4E79"/>
                      </a:solidFill>
                      <a:prstDash val="solid"/>
                      <a:round/>
                      <a:headEnd type="none" w="med" len="med"/>
                      <a:tailEnd type="none" w="med" len="med"/>
                    </a:lnL>
                    <a:lnR w="28575" cap="flat" cmpd="sng" algn="ctr">
                      <a:solidFill>
                        <a:srgbClr val="1F4E79"/>
                      </a:solidFill>
                      <a:prstDash val="solid"/>
                      <a:round/>
                      <a:headEnd type="none" w="med" len="med"/>
                      <a:tailEnd type="none" w="med" len="med"/>
                    </a:lnR>
                    <a:lnT w="28575" cap="flat" cmpd="sng" algn="ctr">
                      <a:solidFill>
                        <a:srgbClr val="1F4E79"/>
                      </a:solidFill>
                      <a:prstDash val="solid"/>
                      <a:round/>
                      <a:headEnd type="none" w="med" len="med"/>
                      <a:tailEnd type="none" w="med" len="med"/>
                    </a:lnT>
                    <a:lnB w="28575" cap="flat" cmpd="sng" algn="ctr">
                      <a:solidFill>
                        <a:srgbClr val="1F4E79"/>
                      </a:solidFill>
                      <a:prstDash val="solid"/>
                      <a:round/>
                      <a:headEnd type="none" w="med" len="med"/>
                      <a:tailEnd type="none" w="med" len="med"/>
                    </a:lnB>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402650098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08C1EE-72E7-4F04-A65F-5442D2E3892F}"/>
              </a:ext>
            </a:extLst>
          </p:cNvPr>
          <p:cNvSpPr txBox="1">
            <a:spLocks noGrp="1"/>
          </p:cNvSpPr>
          <p:nvPr>
            <p:ph type="title"/>
          </p:nvPr>
        </p:nvSpPr>
        <p:spPr>
          <a:xfrm>
            <a:off x="427534" y="899060"/>
            <a:ext cx="8259266" cy="945764"/>
          </a:xfrm>
        </p:spPr>
        <p:txBody>
          <a:bodyPr/>
          <a:lstStyle/>
          <a:p>
            <a:pPr lvl="0"/>
            <a:r>
              <a:rPr lang="zh-TW" kern="0" dirty="0">
                <a:latin typeface="Times New Roman" pitchFamily="18"/>
                <a:cs typeface="Times New Roman" pitchFamily="18"/>
              </a:rPr>
              <a:t>能力等級加註標示</a:t>
            </a:r>
            <a:endParaRPr lang="en-US" dirty="0"/>
          </a:p>
        </p:txBody>
      </p:sp>
      <p:sp>
        <p:nvSpPr>
          <p:cNvPr id="3" name="內容版面配置區 2">
            <a:extLst>
              <a:ext uri="{FF2B5EF4-FFF2-40B4-BE49-F238E27FC236}">
                <a16:creationId xmlns:a16="http://schemas.microsoft.com/office/drawing/2014/main" id="{6611A7C3-E560-448E-954D-6095BDF1F8A6}"/>
              </a:ext>
            </a:extLst>
          </p:cNvPr>
          <p:cNvSpPr txBox="1">
            <a:spLocks noGrp="1"/>
          </p:cNvSpPr>
          <p:nvPr>
            <p:ph idx="1"/>
          </p:nvPr>
        </p:nvSpPr>
        <p:spPr>
          <a:xfrm>
            <a:off x="827584" y="2057401"/>
            <a:ext cx="7794794" cy="3711707"/>
          </a:xfrm>
        </p:spPr>
        <p:txBody>
          <a:bodyPr>
            <a:normAutofit/>
          </a:bodyPr>
          <a:lstStyle/>
          <a:p>
            <a:pPr marL="642938" indent="-385763" algn="just">
              <a:buFont typeface="Wingdings" pitchFamily="2"/>
              <a:buChar char="u"/>
            </a:pPr>
            <a:r>
              <a:rPr lang="zh-TW" dirty="0">
                <a:latin typeface="Times New Roman" pitchFamily="18"/>
                <a:cs typeface="Times New Roman" pitchFamily="18"/>
              </a:rPr>
              <a:t>免試入學超額比序的配套方式</a:t>
            </a:r>
            <a:endParaRPr lang="en-US" dirty="0">
              <a:latin typeface="Times New Roman" pitchFamily="18"/>
              <a:cs typeface="Times New Roman" pitchFamily="18"/>
            </a:endParaRPr>
          </a:p>
          <a:p>
            <a:pPr marL="900113" lvl="1" indent="-342900" algn="just">
              <a:spcBef>
                <a:spcPts val="450"/>
              </a:spcBef>
              <a:spcAft>
                <a:spcPts val="450"/>
              </a:spcAft>
              <a:buFont typeface="標楷體" pitchFamily="65"/>
              <a:buChar char="․"/>
            </a:pPr>
            <a:r>
              <a:rPr lang="zh-TW" dirty="0">
                <a:latin typeface="Times New Roman" pitchFamily="18"/>
                <a:cs typeface="Times New Roman" pitchFamily="18"/>
              </a:rPr>
              <a:t>精熟</a:t>
            </a:r>
            <a:r>
              <a:rPr lang="en-US" dirty="0">
                <a:latin typeface="Times New Roman" pitchFamily="18"/>
                <a:cs typeface="Times New Roman" pitchFamily="18"/>
              </a:rPr>
              <a:t>[A]</a:t>
            </a:r>
            <a:r>
              <a:rPr lang="zh-TW" dirty="0">
                <a:latin typeface="Times New Roman" pitchFamily="18"/>
                <a:cs typeface="Times New Roman" pitchFamily="18"/>
              </a:rPr>
              <a:t>加註標示（</a:t>
            </a:r>
            <a:r>
              <a:rPr lang="en-US" dirty="0">
                <a:latin typeface="Times New Roman" pitchFamily="18"/>
                <a:cs typeface="Times New Roman" pitchFamily="18"/>
              </a:rPr>
              <a:t>A+</a:t>
            </a:r>
            <a:r>
              <a:rPr lang="zh-TW" dirty="0">
                <a:latin typeface="Times New Roman" pitchFamily="18"/>
                <a:cs typeface="Times New Roman" pitchFamily="18"/>
              </a:rPr>
              <a:t>、</a:t>
            </a:r>
            <a:r>
              <a:rPr lang="en-US" dirty="0">
                <a:latin typeface="Times New Roman" pitchFamily="18"/>
                <a:cs typeface="Times New Roman" pitchFamily="18"/>
              </a:rPr>
              <a:t>A + + </a:t>
            </a:r>
            <a:r>
              <a:rPr lang="zh-TW" dirty="0">
                <a:latin typeface="Times New Roman" pitchFamily="18"/>
                <a:cs typeface="Times New Roman" pitchFamily="18"/>
              </a:rPr>
              <a:t>）</a:t>
            </a:r>
            <a:endParaRPr lang="en-US" dirty="0">
              <a:latin typeface="Times New Roman" pitchFamily="18"/>
              <a:cs typeface="Times New Roman" pitchFamily="18"/>
            </a:endParaRPr>
          </a:p>
          <a:p>
            <a:pPr marL="900113" lvl="3" indent="0" algn="just">
              <a:spcBef>
                <a:spcPts val="450"/>
              </a:spcBef>
              <a:spcAft>
                <a:spcPts val="450"/>
              </a:spcAft>
              <a:buFont typeface="Wingdings" pitchFamily="2"/>
              <a:buChar char="ü"/>
            </a:pPr>
            <a:r>
              <a:rPr lang="en-US" sz="2100" dirty="0">
                <a:latin typeface="Times New Roman" pitchFamily="18"/>
                <a:cs typeface="Times New Roman" pitchFamily="18"/>
              </a:rPr>
              <a:t> A+ +</a:t>
            </a:r>
            <a:r>
              <a:rPr lang="zh-TW" altLang="en-US" sz="2100" dirty="0">
                <a:latin typeface="Times New Roman" pitchFamily="18"/>
                <a:cs typeface="Times New Roman" pitchFamily="18"/>
              </a:rPr>
              <a:t>代表精熟等級前</a:t>
            </a:r>
            <a:r>
              <a:rPr lang="en-US" sz="2100" dirty="0">
                <a:latin typeface="Times New Roman" pitchFamily="18"/>
                <a:cs typeface="Times New Roman" pitchFamily="18"/>
              </a:rPr>
              <a:t>25%</a:t>
            </a:r>
          </a:p>
          <a:p>
            <a:pPr marL="900113" lvl="3" indent="0" algn="just">
              <a:spcBef>
                <a:spcPts val="450"/>
              </a:spcBef>
              <a:spcAft>
                <a:spcPts val="450"/>
              </a:spcAft>
              <a:buFont typeface="Wingdings" pitchFamily="2"/>
              <a:buChar char="ü"/>
            </a:pPr>
            <a:r>
              <a:rPr lang="en-US" sz="2100" dirty="0">
                <a:latin typeface="Times New Roman" pitchFamily="18"/>
                <a:cs typeface="Times New Roman" pitchFamily="18"/>
              </a:rPr>
              <a:t> A+</a:t>
            </a:r>
            <a:r>
              <a:rPr lang="zh-TW" altLang="en-US" sz="2100" dirty="0">
                <a:latin typeface="Times New Roman" pitchFamily="18"/>
                <a:cs typeface="Times New Roman" pitchFamily="18"/>
              </a:rPr>
              <a:t>代表精熟等級前</a:t>
            </a:r>
            <a:r>
              <a:rPr lang="en-US" sz="2100" dirty="0">
                <a:latin typeface="Times New Roman" pitchFamily="18"/>
                <a:cs typeface="Times New Roman" pitchFamily="18"/>
              </a:rPr>
              <a:t>26%</a:t>
            </a:r>
            <a:r>
              <a:rPr lang="zh-TW" altLang="en-US" sz="2100" dirty="0">
                <a:latin typeface="Times New Roman" pitchFamily="18"/>
                <a:cs typeface="Times New Roman" pitchFamily="18"/>
              </a:rPr>
              <a:t>～</a:t>
            </a:r>
            <a:r>
              <a:rPr lang="en-US" sz="2100" dirty="0">
                <a:latin typeface="Times New Roman" pitchFamily="18"/>
                <a:cs typeface="Times New Roman" pitchFamily="18"/>
              </a:rPr>
              <a:t>50%</a:t>
            </a:r>
          </a:p>
          <a:p>
            <a:pPr marL="900113" lvl="1" indent="-342900" algn="just">
              <a:spcBef>
                <a:spcPts val="450"/>
              </a:spcBef>
              <a:spcAft>
                <a:spcPts val="450"/>
              </a:spcAft>
              <a:buFont typeface="標楷體" pitchFamily="65"/>
              <a:buChar char="․"/>
            </a:pPr>
            <a:r>
              <a:rPr lang="zh-TW" dirty="0">
                <a:latin typeface="Times New Roman" pitchFamily="18"/>
                <a:cs typeface="Times New Roman" pitchFamily="18"/>
              </a:rPr>
              <a:t>基礎</a:t>
            </a:r>
            <a:r>
              <a:rPr lang="en-US" dirty="0">
                <a:latin typeface="Times New Roman" pitchFamily="18"/>
                <a:cs typeface="Times New Roman" pitchFamily="18"/>
              </a:rPr>
              <a:t>[B]</a:t>
            </a:r>
            <a:r>
              <a:rPr lang="zh-TW" dirty="0">
                <a:latin typeface="Times New Roman" pitchFamily="18"/>
                <a:cs typeface="Times New Roman" pitchFamily="18"/>
              </a:rPr>
              <a:t>加註標示（</a:t>
            </a:r>
            <a:r>
              <a:rPr lang="en-US" dirty="0">
                <a:latin typeface="Times New Roman" pitchFamily="18"/>
                <a:cs typeface="Times New Roman" pitchFamily="18"/>
              </a:rPr>
              <a:t>B +</a:t>
            </a:r>
            <a:r>
              <a:rPr lang="zh-TW" dirty="0">
                <a:latin typeface="Times New Roman" pitchFamily="18"/>
                <a:cs typeface="Times New Roman" pitchFamily="18"/>
              </a:rPr>
              <a:t>、</a:t>
            </a:r>
            <a:r>
              <a:rPr lang="en-US" dirty="0">
                <a:latin typeface="Times New Roman" pitchFamily="18"/>
                <a:cs typeface="Times New Roman" pitchFamily="18"/>
              </a:rPr>
              <a:t>B + +</a:t>
            </a:r>
            <a:r>
              <a:rPr lang="zh-TW" dirty="0">
                <a:latin typeface="Times New Roman" pitchFamily="18"/>
                <a:cs typeface="Times New Roman" pitchFamily="18"/>
              </a:rPr>
              <a:t>）</a:t>
            </a:r>
            <a:endParaRPr lang="en-US" dirty="0">
              <a:latin typeface="Times New Roman" pitchFamily="18"/>
              <a:cs typeface="Times New Roman" pitchFamily="18"/>
            </a:endParaRPr>
          </a:p>
          <a:p>
            <a:pPr marL="900113" lvl="3" indent="0" algn="just">
              <a:spcBef>
                <a:spcPts val="450"/>
              </a:spcBef>
              <a:spcAft>
                <a:spcPts val="450"/>
              </a:spcAft>
              <a:buFont typeface="Wingdings" pitchFamily="2"/>
              <a:buChar char="ü"/>
            </a:pPr>
            <a:r>
              <a:rPr lang="en-US" sz="2100" dirty="0">
                <a:latin typeface="Times New Roman" pitchFamily="18"/>
                <a:cs typeface="Times New Roman" pitchFamily="18"/>
              </a:rPr>
              <a:t> B+ +</a:t>
            </a:r>
            <a:r>
              <a:rPr lang="zh-TW" altLang="en-US" sz="2100" dirty="0">
                <a:latin typeface="Times New Roman" pitchFamily="18"/>
                <a:cs typeface="Times New Roman" pitchFamily="18"/>
              </a:rPr>
              <a:t>代表基礎等級前</a:t>
            </a:r>
            <a:r>
              <a:rPr lang="en-US" sz="2100" dirty="0">
                <a:latin typeface="Times New Roman" pitchFamily="18"/>
                <a:cs typeface="Times New Roman" pitchFamily="18"/>
              </a:rPr>
              <a:t>25%</a:t>
            </a:r>
          </a:p>
          <a:p>
            <a:pPr marL="900113" lvl="3" indent="0" algn="just">
              <a:spcBef>
                <a:spcPts val="450"/>
              </a:spcBef>
              <a:spcAft>
                <a:spcPts val="450"/>
              </a:spcAft>
              <a:buFont typeface="Wingdings" pitchFamily="2"/>
              <a:buChar char="ü"/>
            </a:pPr>
            <a:r>
              <a:rPr lang="en-US" sz="2100" dirty="0">
                <a:latin typeface="Times New Roman" pitchFamily="18"/>
                <a:cs typeface="Times New Roman" pitchFamily="18"/>
              </a:rPr>
              <a:t> B+</a:t>
            </a:r>
            <a:r>
              <a:rPr lang="zh-TW" altLang="en-US" sz="2100" dirty="0">
                <a:latin typeface="Times New Roman" pitchFamily="18"/>
                <a:cs typeface="Times New Roman" pitchFamily="18"/>
              </a:rPr>
              <a:t>代表基礎等級前</a:t>
            </a:r>
            <a:r>
              <a:rPr lang="en-US" sz="2100" dirty="0">
                <a:latin typeface="Times New Roman" pitchFamily="18"/>
                <a:cs typeface="Times New Roman" pitchFamily="18"/>
              </a:rPr>
              <a:t>26%</a:t>
            </a:r>
            <a:r>
              <a:rPr lang="zh-TW" altLang="en-US" sz="2100" dirty="0">
                <a:latin typeface="Times New Roman" pitchFamily="18"/>
                <a:cs typeface="Times New Roman" pitchFamily="18"/>
              </a:rPr>
              <a:t>～</a:t>
            </a:r>
            <a:r>
              <a:rPr lang="en-US" sz="2100" dirty="0">
                <a:latin typeface="Times New Roman" pitchFamily="18"/>
                <a:cs typeface="Times New Roman" pitchFamily="18"/>
              </a:rPr>
              <a:t>50%</a:t>
            </a:r>
          </a:p>
        </p:txBody>
      </p:sp>
      <p:sp>
        <p:nvSpPr>
          <p:cNvPr id="4" name="文字方塊 4">
            <a:extLst>
              <a:ext uri="{FF2B5EF4-FFF2-40B4-BE49-F238E27FC236}">
                <a16:creationId xmlns:a16="http://schemas.microsoft.com/office/drawing/2014/main" id="{25BB5779-B9A1-4674-BB6F-37E17826F6EB}"/>
              </a:ext>
            </a:extLst>
          </p:cNvPr>
          <p:cNvSpPr txBox="1"/>
          <p:nvPr/>
        </p:nvSpPr>
        <p:spPr>
          <a:xfrm>
            <a:off x="1714678" y="5680556"/>
            <a:ext cx="5578530" cy="484748"/>
          </a:xfrm>
          <a:prstGeom prst="rect">
            <a:avLst/>
          </a:prstGeom>
          <a:solidFill>
            <a:srgbClr val="B4C7E7"/>
          </a:solidFill>
          <a:ln cap="flat">
            <a:noFill/>
          </a:ln>
        </p:spPr>
        <p:txBody>
          <a:bodyPr vert="horz" wrap="square" lIns="68580" tIns="34290" rIns="68580" bIns="34290" anchor="t" anchorCtr="0" compatLnSpc="1">
            <a:spAutoFit/>
          </a:bodyPr>
          <a:lstStyle/>
          <a:p>
            <a:pPr defTabSz="685800" fontAlgn="auto">
              <a:spcBef>
                <a:spcPts val="0"/>
              </a:spcBef>
              <a:spcAft>
                <a:spcPts val="0"/>
              </a:spcAft>
              <a:defRPr sz="1800" b="0" i="0" u="none" strike="noStrike" kern="0" cap="none" spc="0" baseline="0">
                <a:solidFill>
                  <a:srgbClr val="000000"/>
                </a:solidFill>
                <a:uFillTx/>
              </a:defRPr>
            </a:pPr>
            <a:r>
              <a:rPr lang="zh-TW" altLang="en-US" sz="1350" dirty="0">
                <a:solidFill>
                  <a:srgbClr val="000000"/>
                </a:solidFill>
                <a:latin typeface="Times New Roman" pitchFamily="18"/>
                <a:ea typeface="標楷體" pitchFamily="65"/>
              </a:rPr>
              <a:t>基於答對題數（國文、社會與自然）或加權分數（英語與數學）相同者皆為同一標示之公平原則，各標示之實際人數比例可能略高或低於</a:t>
            </a:r>
            <a:r>
              <a:rPr lang="en-US" sz="1350" dirty="0">
                <a:solidFill>
                  <a:srgbClr val="000000"/>
                </a:solidFill>
                <a:latin typeface="Times New Roman" pitchFamily="18"/>
                <a:ea typeface="標楷體" pitchFamily="65"/>
              </a:rPr>
              <a:t>25%</a:t>
            </a:r>
            <a:r>
              <a:rPr lang="zh-TW" altLang="en-US" sz="1350" dirty="0">
                <a:solidFill>
                  <a:srgbClr val="000000"/>
                </a:solidFill>
                <a:latin typeface="Times New Roman" pitchFamily="18"/>
                <a:ea typeface="標楷體" pitchFamily="65"/>
              </a:rPr>
              <a:t>。</a:t>
            </a:r>
            <a:endParaRPr lang="en-US" sz="1350" dirty="0">
              <a:solidFill>
                <a:srgbClr val="000000"/>
              </a:solidFill>
              <a:latin typeface="Times New Roman" pitchFamily="18"/>
              <a:ea typeface="標楷體" pitchFamily="65"/>
            </a:endParaRPr>
          </a:p>
        </p:txBody>
      </p:sp>
    </p:spTree>
    <p:extLst>
      <p:ext uri="{BB962C8B-B14F-4D97-AF65-F5344CB8AC3E}">
        <p14:creationId xmlns:p14="http://schemas.microsoft.com/office/powerpoint/2010/main" val="289526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426881282"/>
              </p:ext>
            </p:extLst>
          </p:nvPr>
        </p:nvGraphicFramePr>
        <p:xfrm>
          <a:off x="4572001" y="3861048"/>
          <a:ext cx="3471320" cy="216024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1531508">
                  <a:extLst>
                    <a:ext uri="{9D8B030D-6E8A-4147-A177-3AD203B41FA5}">
                      <a16:colId xmlns:a16="http://schemas.microsoft.com/office/drawing/2014/main" val="20000"/>
                    </a:ext>
                  </a:extLst>
                </a:gridCol>
                <a:gridCol w="1939812">
                  <a:extLst>
                    <a:ext uri="{9D8B030D-6E8A-4147-A177-3AD203B41FA5}">
                      <a16:colId xmlns:a16="http://schemas.microsoft.com/office/drawing/2014/main" val="20001"/>
                    </a:ext>
                  </a:extLst>
                </a:gridCol>
              </a:tblGrid>
              <a:tr h="540060">
                <a:tc rowSpan="4">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其他</a:t>
                      </a:r>
                    </a:p>
                  </a:txBody>
                  <a:tcPr marL="7620" marR="762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實用技能學程</a:t>
                      </a:r>
                    </a:p>
                  </a:txBody>
                  <a:tcPr marL="7620" marR="762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0060">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建教合作班</a:t>
                      </a:r>
                    </a:p>
                  </a:txBody>
                  <a:tcPr marL="7620" marR="762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0060">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運動績優獨招</a:t>
                      </a:r>
                    </a:p>
                  </a:txBody>
                  <a:tcPr marL="7620" marR="762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0060">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私校獨招</a:t>
                      </a:r>
                    </a:p>
                  </a:txBody>
                  <a:tcPr marL="7620" marR="762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標題 1"/>
          <p:cNvSpPr txBox="1">
            <a:spLocks/>
          </p:cNvSpPr>
          <p:nvPr/>
        </p:nvSpPr>
        <p:spPr>
          <a:xfrm>
            <a:off x="755576" y="944724"/>
            <a:ext cx="7704856" cy="706041"/>
          </a:xfrm>
          <a:prstGeom prst="rect">
            <a:avLst/>
          </a:prstGeom>
        </p:spPr>
        <p:txBody>
          <a:bodyPr lIns="91440" tIns="45720" rIns="91440" bIns="45720" anchor="ctr">
            <a:normAutofit fontScale="92500" lnSpcReduction="10000"/>
          </a:bodyPr>
          <a:lstStyle/>
          <a:p>
            <a:pPr algn="ctr" eaLnBrk="1" hangingPunct="1">
              <a:defRPr/>
            </a:pPr>
            <a:r>
              <a:rPr kumimoji="0" lang="en-US" altLang="zh-TW" sz="4400" b="1" dirty="0">
                <a:latin typeface="微軟正黑體" panose="020B0604030504040204" pitchFamily="34" charset="-120"/>
                <a:ea typeface="微軟正黑體" panose="020B0604030504040204" pitchFamily="34" charset="-120"/>
              </a:rPr>
              <a:t>114</a:t>
            </a:r>
            <a:r>
              <a:rPr kumimoji="0" lang="zh-TW" altLang="zh-TW" sz="4400" b="1" dirty="0">
                <a:latin typeface="微軟正黑體" panose="020B0604030504040204" pitchFamily="34" charset="-120"/>
                <a:ea typeface="微軟正黑體" panose="020B0604030504040204" pitchFamily="34" charset="-120"/>
              </a:rPr>
              <a:t>學年度</a:t>
            </a:r>
            <a:r>
              <a:rPr kumimoji="0" lang="zh-TW" altLang="en-US" sz="4400" b="1" dirty="0">
                <a:latin typeface="微軟正黑體" panose="020B0604030504040204" pitchFamily="34" charset="-120"/>
                <a:ea typeface="微軟正黑體" panose="020B0604030504040204" pitchFamily="34" charset="-120"/>
              </a:rPr>
              <a:t>竹苗區</a:t>
            </a:r>
            <a:r>
              <a:rPr kumimoji="0" lang="zh-TW" altLang="zh-TW" sz="4400" b="1" dirty="0">
                <a:latin typeface="微軟正黑體" panose="020B0604030504040204" pitchFamily="34" charset="-120"/>
                <a:ea typeface="微軟正黑體" panose="020B0604030504040204" pitchFamily="34" charset="-120"/>
              </a:rPr>
              <a:t>適性入學管道</a:t>
            </a:r>
            <a:endParaRPr lang="zh-TW" altLang="en-US" sz="4400" b="1" dirty="0">
              <a:latin typeface="微軟正黑體" pitchFamily="34" charset="-120"/>
              <a:ea typeface="微軟正黑體" pitchFamily="34" charset="-120"/>
            </a:endParaRPr>
          </a:p>
        </p:txBody>
      </p:sp>
      <p:graphicFrame>
        <p:nvGraphicFramePr>
          <p:cNvPr id="9" name="表格 8">
            <a:extLst>
              <a:ext uri="{FF2B5EF4-FFF2-40B4-BE49-F238E27FC236}">
                <a16:creationId xmlns:a16="http://schemas.microsoft.com/office/drawing/2014/main" id="{D9C923B6-9816-474D-BC64-1C4F3CF6AD74}"/>
              </a:ext>
            </a:extLst>
          </p:cNvPr>
          <p:cNvGraphicFramePr>
            <a:graphicFrameLocks noGrp="1"/>
          </p:cNvGraphicFramePr>
          <p:nvPr>
            <p:extLst>
              <p:ext uri="{D42A27DB-BD31-4B8C-83A1-F6EECF244321}">
                <p14:modId xmlns:p14="http://schemas.microsoft.com/office/powerpoint/2010/main" val="3085593682"/>
              </p:ext>
            </p:extLst>
          </p:nvPr>
        </p:nvGraphicFramePr>
        <p:xfrm>
          <a:off x="4572000" y="1650764"/>
          <a:ext cx="3459570" cy="2088232"/>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1519441">
                  <a:extLst>
                    <a:ext uri="{9D8B030D-6E8A-4147-A177-3AD203B41FA5}">
                      <a16:colId xmlns:a16="http://schemas.microsoft.com/office/drawing/2014/main" val="20000"/>
                    </a:ext>
                  </a:extLst>
                </a:gridCol>
                <a:gridCol w="1940129">
                  <a:extLst>
                    <a:ext uri="{9D8B030D-6E8A-4147-A177-3AD203B41FA5}">
                      <a16:colId xmlns:a16="http://schemas.microsoft.com/office/drawing/2014/main" val="20001"/>
                    </a:ext>
                  </a:extLst>
                </a:gridCol>
              </a:tblGrid>
              <a:tr h="522058">
                <a:tc rowSpan="4">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特色招生</a:t>
                      </a:r>
                    </a:p>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甄選入學</a:t>
                      </a:r>
                    </a:p>
                  </a:txBody>
                  <a:tcPr marL="6700" marR="670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藝術才能班</a:t>
                      </a:r>
                    </a:p>
                  </a:txBody>
                  <a:tcPr marL="6700" marR="670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2058">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體育班</a:t>
                      </a:r>
                    </a:p>
                  </a:txBody>
                  <a:tcPr marL="6700" marR="670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2058">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科學班</a:t>
                      </a:r>
                    </a:p>
                  </a:txBody>
                  <a:tcPr marL="6700" marR="670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2058">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200" dirty="0">
                          <a:solidFill>
                            <a:srgbClr val="0000FF"/>
                          </a:solidFill>
                          <a:latin typeface="微軟正黑體" pitchFamily="34" charset="-120"/>
                          <a:ea typeface="微軟正黑體" pitchFamily="34" charset="-120"/>
                          <a:cs typeface="+mn-cs"/>
                        </a:rPr>
                        <a:t>專業群科</a:t>
                      </a:r>
                      <a:endParaRPr lang="zh-TW" altLang="en-US" sz="2100" dirty="0"/>
                    </a:p>
                  </a:txBody>
                  <a:tcPr marL="6700" marR="670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表格 9">
            <a:extLst>
              <a:ext uri="{FF2B5EF4-FFF2-40B4-BE49-F238E27FC236}">
                <a16:creationId xmlns:a16="http://schemas.microsoft.com/office/drawing/2014/main" id="{62DCEE30-BF24-4712-B140-EC4EF0F7838C}"/>
              </a:ext>
            </a:extLst>
          </p:cNvPr>
          <p:cNvGraphicFramePr>
            <a:graphicFrameLocks noGrp="1"/>
          </p:cNvGraphicFramePr>
          <p:nvPr>
            <p:extLst>
              <p:ext uri="{D42A27DB-BD31-4B8C-83A1-F6EECF244321}">
                <p14:modId xmlns:p14="http://schemas.microsoft.com/office/powerpoint/2010/main" val="1978543429"/>
              </p:ext>
            </p:extLst>
          </p:nvPr>
        </p:nvGraphicFramePr>
        <p:xfrm>
          <a:off x="4568815" y="6088142"/>
          <a:ext cx="3459569" cy="43200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3459569">
                  <a:extLst>
                    <a:ext uri="{9D8B030D-6E8A-4147-A177-3AD203B41FA5}">
                      <a16:colId xmlns:a16="http://schemas.microsoft.com/office/drawing/2014/main" val="20000"/>
                    </a:ext>
                  </a:extLst>
                </a:gridCol>
              </a:tblGrid>
              <a:tr h="432000">
                <a:tc>
                  <a:txBody>
                    <a:bodyPr/>
                    <a:lstStyle/>
                    <a:p>
                      <a:pPr marL="0" lvl="0" algn="ctr" defTabSz="1422400" rtl="0" eaLnBrk="1" fontAlgn="ctr" latinLnBrk="0" hangingPunct="1">
                        <a:lnSpc>
                          <a:spcPct val="90000"/>
                        </a:lnSpc>
                        <a:spcBef>
                          <a:spcPct val="0"/>
                        </a:spcBef>
                        <a:spcAft>
                          <a:spcPct val="35000"/>
                        </a:spcAft>
                      </a:pPr>
                      <a:r>
                        <a:rPr lang="zh-TW" altLang="en-US" sz="2100" b="1" kern="1200" dirty="0">
                          <a:solidFill>
                            <a:srgbClr val="0000FF"/>
                          </a:solidFill>
                          <a:latin typeface="微軟正黑體" pitchFamily="34" charset="-120"/>
                          <a:ea typeface="微軟正黑體" pitchFamily="34" charset="-120"/>
                          <a:cs typeface="+mn-cs"/>
                        </a:rPr>
                        <a:t>身障適性輔導就學安置</a:t>
                      </a:r>
                    </a:p>
                  </a:txBody>
                  <a:tcPr marL="6291" marR="6291"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8" name="Group 159">
            <a:extLst>
              <a:ext uri="{FF2B5EF4-FFF2-40B4-BE49-F238E27FC236}">
                <a16:creationId xmlns:a16="http://schemas.microsoft.com/office/drawing/2014/main" id="{9844A69F-C07C-4C2D-BD88-65B39013A4D6}"/>
              </a:ext>
            </a:extLst>
          </p:cNvPr>
          <p:cNvGraphicFramePr>
            <a:graphicFrameLocks noGrp="1"/>
          </p:cNvGraphicFramePr>
          <p:nvPr>
            <p:extLst>
              <p:ext uri="{D42A27DB-BD31-4B8C-83A1-F6EECF244321}">
                <p14:modId xmlns:p14="http://schemas.microsoft.com/office/powerpoint/2010/main" val="2604292679"/>
              </p:ext>
            </p:extLst>
          </p:nvPr>
        </p:nvGraphicFramePr>
        <p:xfrm>
          <a:off x="1115616" y="1650765"/>
          <a:ext cx="3169000" cy="4874580"/>
        </p:xfrm>
        <a:graphic>
          <a:graphicData uri="http://schemas.openxmlformats.org/drawingml/2006/table">
            <a:tbl>
              <a:tblPr/>
              <a:tblGrid>
                <a:gridCol w="977960">
                  <a:extLst>
                    <a:ext uri="{9D8B030D-6E8A-4147-A177-3AD203B41FA5}">
                      <a16:colId xmlns:a16="http://schemas.microsoft.com/office/drawing/2014/main" val="20000"/>
                    </a:ext>
                  </a:extLst>
                </a:gridCol>
                <a:gridCol w="2191040">
                  <a:extLst>
                    <a:ext uri="{9D8B030D-6E8A-4147-A177-3AD203B41FA5}">
                      <a16:colId xmlns:a16="http://schemas.microsoft.com/office/drawing/2014/main" val="20001"/>
                    </a:ext>
                  </a:extLst>
                </a:gridCol>
              </a:tblGrid>
              <a:tr h="541620">
                <a:tc rowSpan="9">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pPr>
                      <a:r>
                        <a:rPr kumimoji="0" lang="zh-TW" altLang="en-US" sz="2300" b="1" i="0" u="none" strike="noStrike" cap="none" normalizeH="0" baseline="0" dirty="0">
                          <a:ln>
                            <a:noFill/>
                          </a:ln>
                          <a:solidFill>
                            <a:srgbClr val="100BEB"/>
                          </a:solidFill>
                          <a:effectLst/>
                          <a:latin typeface="標楷體" panose="03000509000000000000" pitchFamily="65" charset="-120"/>
                          <a:ea typeface="微軟正黑體" panose="020B0604030504040204" pitchFamily="34" charset="-120"/>
                          <a:cs typeface="华文细黑"/>
                        </a:rPr>
                        <a:t>免試入學</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BF703"/>
                    </a:solidFill>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chemeClr val="bg2">
                              <a:lumMod val="50000"/>
                            </a:schemeClr>
                          </a:solidFill>
                          <a:effectLst/>
                          <a:latin typeface="华文细黑"/>
                          <a:ea typeface="微軟正黑體" panose="020B0604030504040204" pitchFamily="34" charset="-120"/>
                          <a:cs typeface="华文细黑"/>
                        </a:rPr>
                        <a:t>學習區完全免試</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0"/>
                  </a:ext>
                </a:extLst>
              </a:tr>
              <a:tr h="541620">
                <a:tc vMerge="1">
                  <a:txBody>
                    <a:bodyPr/>
                    <a:lstStyle/>
                    <a:p>
                      <a:endParaRPr lang="zh-TW" altLang="en-US"/>
                    </a:p>
                  </a:txBody>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chemeClr val="bg2">
                              <a:lumMod val="50000"/>
                            </a:schemeClr>
                          </a:solidFill>
                          <a:effectLst/>
                          <a:latin typeface="华文细黑"/>
                          <a:ea typeface="微軟正黑體" panose="020B0604030504040204" pitchFamily="34" charset="-120"/>
                          <a:cs typeface="华文细黑"/>
                        </a:rPr>
                        <a:t>技優甄審入學</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41620">
                <a:tc vMerge="1">
                  <a:txBody>
                    <a:bodyPr/>
                    <a:lstStyle/>
                    <a:p>
                      <a:endParaRPr lang="zh-TW" altLang="en-US"/>
                    </a:p>
                  </a:txBody>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chemeClr val="bg2">
                              <a:lumMod val="50000"/>
                            </a:schemeClr>
                          </a:solidFill>
                          <a:effectLst/>
                          <a:latin typeface="华文细黑"/>
                          <a:ea typeface="微軟正黑體" panose="020B0604030504040204" pitchFamily="34" charset="-120"/>
                          <a:cs typeface="华文细黑"/>
                        </a:rPr>
                        <a:t>直升入學</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541620">
                <a:tc vMerge="1">
                  <a:txBody>
                    <a:bodyPr/>
                    <a:lstStyle/>
                    <a:p>
                      <a:endParaRPr lang="zh-TW" altLang="en-US"/>
                    </a:p>
                  </a:txBody>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pPr>
                      <a:r>
                        <a:rPr kumimoji="0" lang="zh-TW" altLang="en-US" sz="2300" b="1" i="0" u="none" strike="noStrike" kern="1200" cap="none" normalizeH="0" baseline="0" dirty="0">
                          <a:ln>
                            <a:noFill/>
                          </a:ln>
                          <a:solidFill>
                            <a:schemeClr val="bg2">
                              <a:lumMod val="50000"/>
                            </a:schemeClr>
                          </a:solidFill>
                          <a:effectLst/>
                          <a:latin typeface="华文细黑"/>
                          <a:ea typeface="微軟正黑體" panose="020B0604030504040204" pitchFamily="34" charset="-120"/>
                          <a:cs typeface="华文细黑"/>
                        </a:rPr>
                        <a:t>園區生免試獨招</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41620">
                <a:tc vMerge="1">
                  <a:txBody>
                    <a:bodyPr/>
                    <a:lstStyle/>
                    <a:p>
                      <a:endParaRPr lang="zh-TW" altLang="en-US"/>
                    </a:p>
                  </a:txBody>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chemeClr val="bg2">
                              <a:lumMod val="50000"/>
                            </a:schemeClr>
                          </a:solidFill>
                          <a:effectLst/>
                          <a:latin typeface="华文细黑"/>
                          <a:ea typeface="微軟正黑體" panose="020B0604030504040204" pitchFamily="34" charset="-120"/>
                          <a:cs typeface="华文细黑"/>
                        </a:rPr>
                        <a:t>優先免試</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541620">
                <a:tc vMerge="1">
                  <a:txBody>
                    <a:bodyPr/>
                    <a:lstStyle/>
                    <a:p>
                      <a:endParaRPr lang="zh-TW" altLang="en-US"/>
                    </a:p>
                  </a:txBody>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chemeClr val="bg2">
                              <a:lumMod val="50000"/>
                            </a:schemeClr>
                          </a:solidFill>
                          <a:effectLst/>
                          <a:latin typeface="华文细黑"/>
                          <a:ea typeface="微軟正黑體" panose="020B0604030504040204" pitchFamily="34" charset="-120"/>
                          <a:cs typeface="华文细黑"/>
                        </a:rPr>
                        <a:t>分區免試</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41620">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rgbClr val="D60093"/>
                          </a:solidFill>
                          <a:effectLst/>
                          <a:latin typeface="华文细黑"/>
                          <a:ea typeface="微軟正黑體" panose="020B0604030504040204" pitchFamily="34" charset="-120"/>
                          <a:cs typeface="华文细黑"/>
                        </a:rPr>
                        <a:t>五專完全免試</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86587529"/>
                  </a:ext>
                </a:extLst>
              </a:tr>
              <a:tr h="541620">
                <a:tc vMerge="1">
                  <a:txBody>
                    <a:bodyPr/>
                    <a:lstStyle/>
                    <a:p>
                      <a:endParaRPr lang="zh-TW" altLang="en-US"/>
                    </a:p>
                  </a:txBody>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rgbClr val="D60093"/>
                          </a:solidFill>
                          <a:effectLst/>
                          <a:latin typeface="华文细黑"/>
                          <a:ea typeface="微軟正黑體" panose="020B0604030504040204" pitchFamily="34" charset="-120"/>
                          <a:cs typeface="华文细黑"/>
                        </a:rPr>
                        <a:t>五專優先免試</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6"/>
                  </a:ext>
                </a:extLst>
              </a:tr>
              <a:tr h="541620">
                <a:tc vMerge="1">
                  <a:txBody>
                    <a:bodyPr/>
                    <a:lstStyle/>
                    <a:p>
                      <a:endParaRPr lang="zh-TW" altLang="en-US"/>
                    </a:p>
                  </a:txBody>
                  <a:tcPr/>
                </a:tc>
                <a:tc>
                  <a:txBody>
                    <a:bodyPr/>
                    <a:lstStyle>
                      <a:lvl1pPr eaLnBrk="0" hangingPunct="0">
                        <a:spcBef>
                          <a:spcPct val="20000"/>
                        </a:spcBef>
                        <a:buSzPct val="80000"/>
                        <a:buFont typeface="Wingdings" panose="05000000000000000000" pitchFamily="2" charset="2"/>
                        <a:defRPr>
                          <a:solidFill>
                            <a:schemeClr val="tx1"/>
                          </a:solidFill>
                          <a:latin typeface="华文细黑"/>
                          <a:ea typeface="华文细黑"/>
                          <a:cs typeface="华文细黑"/>
                        </a:defRPr>
                      </a:lvl1pPr>
                      <a:lvl2pPr marL="742950" indent="-285750" eaLnBrk="0" hangingPunct="0">
                        <a:spcBef>
                          <a:spcPct val="20000"/>
                        </a:spcBef>
                        <a:buFont typeface="Arial" panose="020B0604020202020204" pitchFamily="34" charset="0"/>
                        <a:defRPr sz="1600">
                          <a:solidFill>
                            <a:schemeClr val="tx1"/>
                          </a:solidFill>
                          <a:latin typeface="华文细黑"/>
                          <a:ea typeface="华文细黑"/>
                          <a:cs typeface="华文细黑"/>
                        </a:defRPr>
                      </a:lvl2pPr>
                      <a:lvl3pPr marL="11430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3pPr>
                      <a:lvl4pPr marL="16002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4pPr>
                      <a:lvl5pPr marL="2057400" indent="-228600" eaLnBrk="0" hangingPunct="0">
                        <a:spcBef>
                          <a:spcPct val="20000"/>
                        </a:spcBef>
                        <a:buFont typeface="Arial" panose="020B0604020202020204" pitchFamily="34" charset="0"/>
                        <a:defRPr sz="1400">
                          <a:solidFill>
                            <a:schemeClr val="tx1"/>
                          </a:solidFill>
                          <a:latin typeface="华文细黑"/>
                          <a:ea typeface="华文细黑"/>
                          <a:cs typeface="华文细黑"/>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华文细黑"/>
                          <a:ea typeface="华文细黑"/>
                          <a:cs typeface="华文细黑"/>
                        </a:defRPr>
                      </a:lvl9pPr>
                    </a:lstStyle>
                    <a:p>
                      <a:pPr marL="0" marR="0" lvl="0" indent="0" algn="ctr" defTabSz="914400" rtl="0" eaLnBrk="0" fontAlgn="base" latinLnBrk="0" hangingPunct="0">
                        <a:lnSpc>
                          <a:spcPct val="100000"/>
                        </a:lnSpc>
                        <a:spcBef>
                          <a:spcPct val="0"/>
                        </a:spcBef>
                        <a:spcAft>
                          <a:spcPct val="0"/>
                        </a:spcAft>
                        <a:buClrTx/>
                        <a:buSzPct val="80000"/>
                        <a:buFontTx/>
                        <a:buNone/>
                        <a:tabLst/>
                        <a:defRPr/>
                      </a:pPr>
                      <a:r>
                        <a:rPr kumimoji="0" lang="zh-TW" altLang="en-US" sz="2300" b="1" i="0" u="none" strike="noStrike" kern="1200" cap="none" normalizeH="0" baseline="0" dirty="0">
                          <a:ln>
                            <a:noFill/>
                          </a:ln>
                          <a:solidFill>
                            <a:srgbClr val="D60093"/>
                          </a:solidFill>
                          <a:effectLst/>
                          <a:latin typeface="华文细黑"/>
                          <a:ea typeface="微軟正黑體" panose="020B0604030504040204" pitchFamily="34" charset="-120"/>
                          <a:cs typeface="华文细黑"/>
                        </a:rPr>
                        <a:t>五專聯合免試</a:t>
                      </a:r>
                    </a:p>
                  </a:txBody>
                  <a:tcPr marL="68580" marR="68580" marT="34271" marB="34271"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bl>
          </a:graphicData>
        </a:graphic>
      </p:graphicFrame>
    </p:spTree>
  </p:cSld>
  <p:clrMapOvr>
    <a:masterClrMapping/>
  </p:clrMapOvr>
  <p:transition spd="slow" advClick="0" advTm="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39465557-0CB5-4BB2-B01F-AA3FB56F45AD}"/>
              </a:ext>
            </a:extLst>
          </p:cNvPr>
          <p:cNvSpPr/>
          <p:nvPr/>
        </p:nvSpPr>
        <p:spPr>
          <a:xfrm>
            <a:off x="3908637" y="2467621"/>
            <a:ext cx="609357" cy="33807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圓角矩形 52"/>
          <p:cNvSpPr/>
          <p:nvPr/>
        </p:nvSpPr>
        <p:spPr bwMode="auto">
          <a:xfrm>
            <a:off x="3857625" y="2467621"/>
            <a:ext cx="683419" cy="33807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lnSpc>
                <a:spcPts val="2550"/>
              </a:lnSpc>
              <a:defRPr/>
            </a:pPr>
            <a:r>
              <a:rPr kumimoji="0" lang="zh-TW" altLang="en-US" sz="2400" b="1" dirty="0">
                <a:solidFill>
                  <a:schemeClr val="tx1"/>
                </a:solidFill>
                <a:latin typeface="微軟正黑體" panose="020B0604030504040204" pitchFamily="34" charset="-120"/>
                <a:ea typeface="微軟正黑體" panose="020B0604030504040204" pitchFamily="34" charset="-120"/>
              </a:rPr>
              <a:t>學習區含五專完</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algn="ctr">
              <a:lnSpc>
                <a:spcPts val="2550"/>
              </a:lnSpc>
              <a:defRPr/>
            </a:pPr>
            <a:r>
              <a:rPr kumimoji="0" lang="zh-TW" altLang="en-US" sz="2400" b="1" dirty="0">
                <a:solidFill>
                  <a:schemeClr val="tx1"/>
                </a:solidFill>
                <a:latin typeface="微軟正黑體" panose="020B0604030504040204" pitchFamily="34" charset="-120"/>
                <a:ea typeface="微軟正黑體" panose="020B0604030504040204" pitchFamily="34" charset="-120"/>
              </a:rPr>
              <a:t>全</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algn="ctr">
              <a:lnSpc>
                <a:spcPts val="2550"/>
              </a:lnSpc>
              <a:defRPr/>
            </a:pPr>
            <a:r>
              <a:rPr kumimoji="0" lang="zh-TW" altLang="en-US" sz="2400" b="1" dirty="0">
                <a:solidFill>
                  <a:schemeClr val="tx1"/>
                </a:solidFill>
                <a:latin typeface="微軟正黑體" panose="020B0604030504040204" pitchFamily="34" charset="-120"/>
                <a:ea typeface="微軟正黑體" panose="020B0604030504040204" pitchFamily="34" charset="-120"/>
              </a:rPr>
              <a:t>免</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algn="ctr">
              <a:lnSpc>
                <a:spcPts val="2550"/>
              </a:lnSpc>
              <a:defRPr/>
            </a:pPr>
            <a:r>
              <a:rPr kumimoji="0" lang="zh-TW" altLang="en-US" sz="2400" b="1" dirty="0">
                <a:solidFill>
                  <a:schemeClr val="tx1"/>
                </a:solidFill>
                <a:latin typeface="微軟正黑體" panose="020B0604030504040204" pitchFamily="34" charset="-120"/>
                <a:ea typeface="微軟正黑體" panose="020B0604030504040204" pitchFamily="34" charset="-120"/>
              </a:rPr>
              <a:t>試</a:t>
            </a:r>
          </a:p>
        </p:txBody>
      </p:sp>
      <p:grpSp>
        <p:nvGrpSpPr>
          <p:cNvPr id="3" name="群組 28"/>
          <p:cNvGrpSpPr>
            <a:grpSpLocks/>
          </p:cNvGrpSpPr>
          <p:nvPr/>
        </p:nvGrpSpPr>
        <p:grpSpPr bwMode="auto">
          <a:xfrm>
            <a:off x="665560" y="2446735"/>
            <a:ext cx="3258368" cy="3401615"/>
            <a:chOff x="134500" y="2224634"/>
            <a:chExt cx="3258397" cy="4536000"/>
          </a:xfrm>
        </p:grpSpPr>
        <p:grpSp>
          <p:nvGrpSpPr>
            <p:cNvPr id="76843" name="群組 48"/>
            <p:cNvGrpSpPr>
              <a:grpSpLocks/>
            </p:cNvGrpSpPr>
            <p:nvPr/>
          </p:nvGrpSpPr>
          <p:grpSpPr bwMode="auto">
            <a:xfrm>
              <a:off x="134500" y="2224634"/>
              <a:ext cx="3204000" cy="4536000"/>
              <a:chOff x="134500" y="2114550"/>
              <a:chExt cx="3143250" cy="4184168"/>
            </a:xfrm>
          </p:grpSpPr>
          <p:sp>
            <p:nvSpPr>
              <p:cNvPr id="44" name="圓角矩形 43"/>
              <p:cNvSpPr/>
              <p:nvPr/>
            </p:nvSpPr>
            <p:spPr>
              <a:xfrm>
                <a:off x="134500" y="2114550"/>
                <a:ext cx="3143250" cy="4184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sp>
            <p:nvSpPr>
              <p:cNvPr id="21" name="圓角矩形 20"/>
              <p:cNvSpPr/>
              <p:nvPr/>
            </p:nvSpPr>
            <p:spPr>
              <a:xfrm>
                <a:off x="134500" y="2114550"/>
                <a:ext cx="3143250" cy="4184168"/>
              </a:xfrm>
              <a:prstGeom prst="roundRect">
                <a:avLst/>
              </a:prstGeom>
              <a:solidFill>
                <a:srgbClr val="00CC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grpSp>
        <p:sp>
          <p:nvSpPr>
            <p:cNvPr id="28" name="文字方塊 27"/>
            <p:cNvSpPr txBox="1"/>
            <p:nvPr/>
          </p:nvSpPr>
          <p:spPr>
            <a:xfrm>
              <a:off x="249619" y="5968382"/>
              <a:ext cx="3143278" cy="697706"/>
            </a:xfrm>
            <a:prstGeom prst="rect">
              <a:avLst/>
            </a:prstGeom>
            <a:noFill/>
          </p:spPr>
          <p:txBody>
            <a:bodyPr>
              <a:spAutoFit/>
            </a:bodyPr>
            <a:lstStyle/>
            <a:p>
              <a:pPr eaLnBrk="1" hangingPunct="1">
                <a:defRPr/>
              </a:pPr>
              <a:r>
                <a:rPr kumimoji="0" lang="zh-TW" altLang="en-US" sz="2800" b="1" dirty="0">
                  <a:latin typeface="微軟正黑體" pitchFamily="34" charset="-120"/>
                  <a:ea typeface="微軟正黑體" pitchFamily="34" charset="-120"/>
                </a:rPr>
                <a:t>特色招生甄選入學</a:t>
              </a:r>
            </a:p>
          </p:txBody>
        </p:sp>
        <p:sp>
          <p:nvSpPr>
            <p:cNvPr id="37" name="文字方塊 36"/>
            <p:cNvSpPr txBox="1"/>
            <p:nvPr/>
          </p:nvSpPr>
          <p:spPr>
            <a:xfrm>
              <a:off x="679811" y="5420632"/>
              <a:ext cx="2019318" cy="49249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kumimoji="1">
                  <a:solidFill>
                    <a:schemeClr val="tx1"/>
                  </a:solidFill>
                  <a:latin typeface="Arial" panose="020B0604020202020204" pitchFamily="34" charset="0"/>
                  <a:ea typeface="SimSun" panose="02010600030101010101" pitchFamily="2" charset="-122"/>
                </a:defRPr>
              </a:lvl1pPr>
              <a:lvl2pPr marL="742950" indent="-285750" eaLnBrk="0" hangingPunct="0">
                <a:defRPr kumimoji="1">
                  <a:solidFill>
                    <a:schemeClr val="tx1"/>
                  </a:solidFill>
                  <a:latin typeface="Arial" panose="020B0604020202020204" pitchFamily="34" charset="0"/>
                  <a:ea typeface="SimSun" panose="02010600030101010101" pitchFamily="2" charset="-122"/>
                </a:defRPr>
              </a:lvl2pPr>
              <a:lvl3pPr marL="1143000" indent="-228600" eaLnBrk="0" hangingPunct="0">
                <a:defRPr kumimoji="1">
                  <a:solidFill>
                    <a:schemeClr val="tx1"/>
                  </a:solidFill>
                  <a:latin typeface="Arial" panose="020B0604020202020204" pitchFamily="34" charset="0"/>
                  <a:ea typeface="SimSun" panose="02010600030101010101" pitchFamily="2" charset="-122"/>
                </a:defRPr>
              </a:lvl3pPr>
              <a:lvl4pPr marL="1600200" indent="-228600" eaLnBrk="0" hangingPunct="0">
                <a:defRPr kumimoji="1">
                  <a:solidFill>
                    <a:schemeClr val="tx1"/>
                  </a:solidFill>
                  <a:latin typeface="Arial" panose="020B0604020202020204" pitchFamily="34" charset="0"/>
                  <a:ea typeface="SimSun" panose="02010600030101010101" pitchFamily="2" charset="-122"/>
                </a:defRPr>
              </a:lvl4pPr>
              <a:lvl5pPr marL="2057400" indent="-228600" eaLnBrk="0" hangingPunct="0">
                <a:defRPr kumimoji="1">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9pPr>
            </a:lstStyle>
            <a:p>
              <a:pPr algn="ctr" eaLnBrk="1" hangingPunct="1">
                <a:defRPr/>
              </a:pPr>
              <a:r>
                <a:rPr lang="en-US" altLang="zh-TW" dirty="0">
                  <a:solidFill>
                    <a:srgbClr val="000000"/>
                  </a:solidFill>
                  <a:latin typeface="標楷體" panose="03000509000000000000" pitchFamily="65" charset="-120"/>
                  <a:ea typeface="標楷體" panose="03000509000000000000" pitchFamily="65" charset="-120"/>
                </a:rPr>
                <a:t>114</a:t>
              </a:r>
              <a:r>
                <a:rPr lang="zh-TW" altLang="en-US" dirty="0">
                  <a:solidFill>
                    <a:srgbClr val="000000"/>
                  </a:solidFill>
                  <a:latin typeface="標楷體" panose="03000509000000000000" pitchFamily="65" charset="-120"/>
                  <a:ea typeface="標楷體" panose="03000509000000000000" pitchFamily="65" charset="-120"/>
                </a:rPr>
                <a:t>年</a:t>
              </a:r>
              <a:r>
                <a:rPr lang="en-US" altLang="zh-TW" dirty="0">
                  <a:solidFill>
                    <a:srgbClr val="000000"/>
                  </a:solidFill>
                  <a:latin typeface="標楷體" panose="03000509000000000000" pitchFamily="65" charset="-120"/>
                  <a:ea typeface="標楷體" panose="03000509000000000000" pitchFamily="65" charset="-120"/>
                </a:rPr>
                <a:t>2</a:t>
              </a:r>
              <a:r>
                <a:rPr lang="zh-TW" altLang="en-US" dirty="0">
                  <a:solidFill>
                    <a:srgbClr val="000000"/>
                  </a:solidFill>
                  <a:latin typeface="標楷體" panose="03000509000000000000" pitchFamily="65" charset="-120"/>
                  <a:ea typeface="標楷體" panose="03000509000000000000" pitchFamily="65" charset="-120"/>
                </a:rPr>
                <a:t>～</a:t>
              </a:r>
              <a:r>
                <a:rPr lang="en-US" altLang="zh-TW" dirty="0">
                  <a:solidFill>
                    <a:srgbClr val="000000"/>
                  </a:solidFill>
                  <a:latin typeface="標楷體" panose="03000509000000000000" pitchFamily="65" charset="-120"/>
                  <a:ea typeface="標楷體" panose="03000509000000000000" pitchFamily="65" charset="-120"/>
                </a:rPr>
                <a:t>5</a:t>
              </a:r>
              <a:r>
                <a:rPr lang="zh-TW" altLang="en-US" dirty="0">
                  <a:solidFill>
                    <a:srgbClr val="000000"/>
                  </a:solidFill>
                  <a:latin typeface="標楷體" panose="03000509000000000000" pitchFamily="65" charset="-120"/>
                  <a:ea typeface="標楷體" panose="03000509000000000000" pitchFamily="65" charset="-120"/>
                </a:rPr>
                <a:t>月</a:t>
              </a:r>
            </a:p>
          </p:txBody>
        </p:sp>
      </p:grpSp>
      <p:grpSp>
        <p:nvGrpSpPr>
          <p:cNvPr id="40" name="群組 39"/>
          <p:cNvGrpSpPr>
            <a:grpSpLocks/>
          </p:cNvGrpSpPr>
          <p:nvPr/>
        </p:nvGrpSpPr>
        <p:grpSpPr bwMode="auto">
          <a:xfrm>
            <a:off x="4556996" y="2467621"/>
            <a:ext cx="683419" cy="3401615"/>
            <a:chOff x="3531296" y="1589103"/>
            <a:chExt cx="684000" cy="3402000"/>
          </a:xfrm>
        </p:grpSpPr>
        <p:grpSp>
          <p:nvGrpSpPr>
            <p:cNvPr id="76839" name="群組 49"/>
            <p:cNvGrpSpPr>
              <a:grpSpLocks/>
            </p:cNvGrpSpPr>
            <p:nvPr/>
          </p:nvGrpSpPr>
          <p:grpSpPr bwMode="auto">
            <a:xfrm>
              <a:off x="3531296" y="1589103"/>
              <a:ext cx="684000" cy="3402000"/>
              <a:chOff x="3487300" y="2114550"/>
              <a:chExt cx="684000" cy="4184168"/>
            </a:xfrm>
          </p:grpSpPr>
          <p:sp>
            <p:nvSpPr>
              <p:cNvPr id="43" name="圓角矩形 42"/>
              <p:cNvSpPr/>
              <p:nvPr/>
            </p:nvSpPr>
            <p:spPr>
              <a:xfrm>
                <a:off x="3487300" y="2114550"/>
                <a:ext cx="684000" cy="4184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sp>
            <p:nvSpPr>
              <p:cNvPr id="20" name="圓角矩形 19"/>
              <p:cNvSpPr/>
              <p:nvPr/>
            </p:nvSpPr>
            <p:spPr>
              <a:xfrm>
                <a:off x="3487300" y="2114550"/>
                <a:ext cx="684000" cy="4184168"/>
              </a:xfrm>
              <a:prstGeom prst="roundRect">
                <a:avLst/>
              </a:prstGeom>
              <a:solidFill>
                <a:srgbClr val="FF33C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grpSp>
        <p:sp>
          <p:nvSpPr>
            <p:cNvPr id="39" name="文字方塊 38"/>
            <p:cNvSpPr txBox="1"/>
            <p:nvPr/>
          </p:nvSpPr>
          <p:spPr>
            <a:xfrm>
              <a:off x="3576876" y="3276409"/>
              <a:ext cx="462058" cy="149202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vert="eaVert">
              <a:spAutoFit/>
            </a:bodyPr>
            <a:lstStyle/>
            <a:p>
              <a:pPr algn="ctr" eaLnBrk="1" hangingPunct="1">
                <a:defRPr/>
              </a:pPr>
              <a:r>
                <a:rPr lang="en-US" altLang="zh-TW" dirty="0">
                  <a:solidFill>
                    <a:prstClr val="black"/>
                  </a:solidFill>
                  <a:latin typeface="標楷體" pitchFamily="65" charset="-120"/>
                  <a:ea typeface="標楷體" pitchFamily="65" charset="-120"/>
                </a:rPr>
                <a:t>5</a:t>
              </a:r>
              <a:r>
                <a:rPr lang="zh-TW" altLang="en-US" dirty="0">
                  <a:solidFill>
                    <a:prstClr val="black"/>
                  </a:solidFill>
                  <a:latin typeface="標楷體" pitchFamily="65" charset="-120"/>
                  <a:ea typeface="標楷體" pitchFamily="65" charset="-120"/>
                </a:rPr>
                <a:t>月</a:t>
              </a:r>
              <a:r>
                <a:rPr lang="en-US" altLang="zh-TW" dirty="0">
                  <a:solidFill>
                    <a:prstClr val="black"/>
                  </a:solidFill>
                  <a:latin typeface="標楷體" pitchFamily="65" charset="-120"/>
                  <a:ea typeface="標楷體" pitchFamily="65" charset="-120"/>
                </a:rPr>
                <a:t>17-18</a:t>
              </a:r>
              <a:r>
                <a:rPr lang="zh-TW" altLang="en-US" dirty="0">
                  <a:solidFill>
                    <a:prstClr val="black"/>
                  </a:solidFill>
                  <a:latin typeface="標楷體" pitchFamily="65" charset="-120"/>
                  <a:ea typeface="標楷體" pitchFamily="65" charset="-120"/>
                </a:rPr>
                <a:t>日</a:t>
              </a:r>
            </a:p>
          </p:txBody>
        </p:sp>
      </p:grpSp>
      <p:grpSp>
        <p:nvGrpSpPr>
          <p:cNvPr id="41" name="群組 40"/>
          <p:cNvGrpSpPr>
            <a:grpSpLocks/>
          </p:cNvGrpSpPr>
          <p:nvPr/>
        </p:nvGrpSpPr>
        <p:grpSpPr bwMode="auto">
          <a:xfrm>
            <a:off x="7673579" y="2300288"/>
            <a:ext cx="732847" cy="3548063"/>
            <a:chOff x="7557560" y="1589103"/>
            <a:chExt cx="648000" cy="3402000"/>
          </a:xfrm>
        </p:grpSpPr>
        <p:grpSp>
          <p:nvGrpSpPr>
            <p:cNvPr id="76835" name="群組 52"/>
            <p:cNvGrpSpPr>
              <a:grpSpLocks/>
            </p:cNvGrpSpPr>
            <p:nvPr/>
          </p:nvGrpSpPr>
          <p:grpSpPr bwMode="auto">
            <a:xfrm>
              <a:off x="7557560" y="1589103"/>
              <a:ext cx="648000" cy="3402000"/>
              <a:chOff x="7602100" y="2114550"/>
              <a:chExt cx="781050" cy="4184168"/>
            </a:xfrm>
          </p:grpSpPr>
          <p:sp>
            <p:nvSpPr>
              <p:cNvPr id="46" name="圓角矩形 45"/>
              <p:cNvSpPr/>
              <p:nvPr/>
            </p:nvSpPr>
            <p:spPr>
              <a:xfrm>
                <a:off x="7602100" y="2114550"/>
                <a:ext cx="781050" cy="4184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sp>
            <p:nvSpPr>
              <p:cNvPr id="23" name="圓角矩形 22"/>
              <p:cNvSpPr/>
              <p:nvPr/>
            </p:nvSpPr>
            <p:spPr>
              <a:xfrm>
                <a:off x="7602100" y="2114550"/>
                <a:ext cx="781050" cy="4184168"/>
              </a:xfrm>
              <a:prstGeom prst="roundRect">
                <a:avLst/>
              </a:prstGeom>
              <a:solidFill>
                <a:srgbClr val="CC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grpSp>
        <p:sp>
          <p:nvSpPr>
            <p:cNvPr id="34" name="文字方塊 33"/>
            <p:cNvSpPr txBox="1"/>
            <p:nvPr/>
          </p:nvSpPr>
          <p:spPr>
            <a:xfrm>
              <a:off x="7632964" y="3257357"/>
              <a:ext cx="408215" cy="149202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vert="eaVert">
              <a:spAutoFit/>
            </a:bodyPr>
            <a:lstStyle/>
            <a:p>
              <a:pPr algn="ctr" eaLnBrk="1" hangingPunct="1">
                <a:defRPr/>
              </a:pPr>
              <a:r>
                <a:rPr lang="en-US" altLang="zh-TW" dirty="0">
                  <a:solidFill>
                    <a:prstClr val="black"/>
                  </a:solidFill>
                  <a:latin typeface="標楷體" pitchFamily="65" charset="-120"/>
                  <a:ea typeface="標楷體" pitchFamily="65" charset="-120"/>
                </a:rPr>
                <a:t>8</a:t>
              </a:r>
              <a:r>
                <a:rPr lang="zh-TW" altLang="en-US" dirty="0">
                  <a:solidFill>
                    <a:prstClr val="black"/>
                  </a:solidFill>
                  <a:latin typeface="標楷體" pitchFamily="65" charset="-120"/>
                  <a:ea typeface="標楷體" pitchFamily="65" charset="-120"/>
                </a:rPr>
                <a:t>月初</a:t>
              </a:r>
            </a:p>
          </p:txBody>
        </p:sp>
      </p:grpSp>
      <p:grpSp>
        <p:nvGrpSpPr>
          <p:cNvPr id="36" name="群組 35"/>
          <p:cNvGrpSpPr>
            <a:grpSpLocks/>
          </p:cNvGrpSpPr>
          <p:nvPr/>
        </p:nvGrpSpPr>
        <p:grpSpPr bwMode="auto">
          <a:xfrm>
            <a:off x="5385695" y="2332478"/>
            <a:ext cx="2175208" cy="3072624"/>
            <a:chOff x="4340920" y="1589103"/>
            <a:chExt cx="2340000" cy="2970197"/>
          </a:xfrm>
        </p:grpSpPr>
        <p:grpSp>
          <p:nvGrpSpPr>
            <p:cNvPr id="76831" name="群組 50"/>
            <p:cNvGrpSpPr>
              <a:grpSpLocks/>
            </p:cNvGrpSpPr>
            <p:nvPr/>
          </p:nvGrpSpPr>
          <p:grpSpPr bwMode="auto">
            <a:xfrm>
              <a:off x="4340920" y="1589103"/>
              <a:ext cx="2340000" cy="2970197"/>
              <a:chOff x="4325500" y="2114550"/>
              <a:chExt cx="2343150" cy="4184168"/>
            </a:xfrm>
          </p:grpSpPr>
          <p:sp>
            <p:nvSpPr>
              <p:cNvPr id="45" name="圓角矩形 44"/>
              <p:cNvSpPr/>
              <p:nvPr/>
            </p:nvSpPr>
            <p:spPr>
              <a:xfrm>
                <a:off x="4325500" y="2114550"/>
                <a:ext cx="2343150" cy="41841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sp>
            <p:nvSpPr>
              <p:cNvPr id="22" name="圓角矩形 21"/>
              <p:cNvSpPr/>
              <p:nvPr/>
            </p:nvSpPr>
            <p:spPr>
              <a:xfrm>
                <a:off x="4325500" y="2114550"/>
                <a:ext cx="2343150" cy="4184168"/>
              </a:xfrm>
              <a:prstGeom prst="roundRect">
                <a:avLst/>
              </a:prstGeom>
              <a:solidFill>
                <a:srgbClr val="CC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dirty="0">
                  <a:solidFill>
                    <a:prstClr val="white"/>
                  </a:solidFill>
                </a:endParaRPr>
              </a:p>
            </p:txBody>
          </p:sp>
        </p:grpSp>
        <p:sp>
          <p:nvSpPr>
            <p:cNvPr id="35" name="文字方塊 34"/>
            <p:cNvSpPr txBox="1"/>
            <p:nvPr/>
          </p:nvSpPr>
          <p:spPr>
            <a:xfrm>
              <a:off x="4340920" y="3994796"/>
              <a:ext cx="2340000" cy="505778"/>
            </a:xfrm>
            <a:prstGeom prst="rect">
              <a:avLst/>
            </a:prstGeom>
            <a:noFill/>
          </p:spPr>
          <p:txBody>
            <a:bodyPr>
              <a:spAutoFit/>
            </a:bodyPr>
            <a:lstStyle/>
            <a:p>
              <a:pPr algn="ctr" eaLnBrk="1" hangingPunct="1">
                <a:defRPr/>
              </a:pPr>
              <a:r>
                <a:rPr kumimoji="0" lang="zh-TW" altLang="en-US" sz="2800" b="1" dirty="0">
                  <a:latin typeface="微軟正黑體" pitchFamily="34" charset="-120"/>
                  <a:ea typeface="微軟正黑體" pitchFamily="34" charset="-120"/>
                </a:rPr>
                <a:t>免試入學</a:t>
              </a:r>
            </a:p>
          </p:txBody>
        </p:sp>
      </p:grpSp>
      <p:sp>
        <p:nvSpPr>
          <p:cNvPr id="38" name="文字方塊 37"/>
          <p:cNvSpPr txBox="1"/>
          <p:nvPr/>
        </p:nvSpPr>
        <p:spPr>
          <a:xfrm>
            <a:off x="5386755" y="5454254"/>
            <a:ext cx="2155576"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altLang="zh-TW" dirty="0">
                <a:solidFill>
                  <a:prstClr val="black"/>
                </a:solidFill>
                <a:latin typeface="標楷體" pitchFamily="65" charset="-120"/>
                <a:ea typeface="標楷體" pitchFamily="65" charset="-120"/>
              </a:rPr>
              <a:t>5</a:t>
            </a:r>
            <a:r>
              <a:rPr lang="zh-TW" altLang="en-US" dirty="0">
                <a:solidFill>
                  <a:prstClr val="black"/>
                </a:solidFill>
                <a:latin typeface="標楷體" pitchFamily="65" charset="-120"/>
                <a:ea typeface="標楷體" pitchFamily="65" charset="-120"/>
              </a:rPr>
              <a:t>月底～</a:t>
            </a:r>
            <a:r>
              <a:rPr lang="en-US" altLang="zh-TW" dirty="0">
                <a:solidFill>
                  <a:prstClr val="black"/>
                </a:solidFill>
                <a:latin typeface="標楷體" pitchFamily="65" charset="-120"/>
                <a:ea typeface="標楷體" pitchFamily="65" charset="-120"/>
              </a:rPr>
              <a:t>7</a:t>
            </a:r>
            <a:r>
              <a:rPr lang="zh-TW" altLang="en-US" dirty="0">
                <a:solidFill>
                  <a:prstClr val="black"/>
                </a:solidFill>
                <a:latin typeface="標楷體" pitchFamily="65" charset="-120"/>
                <a:ea typeface="標楷體" pitchFamily="65" charset="-120"/>
              </a:rPr>
              <a:t>月中</a:t>
            </a:r>
          </a:p>
        </p:txBody>
      </p:sp>
      <p:sp>
        <p:nvSpPr>
          <p:cNvPr id="7" name="燕尾形向右箭號 6"/>
          <p:cNvSpPr/>
          <p:nvPr/>
        </p:nvSpPr>
        <p:spPr bwMode="auto">
          <a:xfrm>
            <a:off x="571500" y="1879998"/>
            <a:ext cx="8159354" cy="669131"/>
          </a:xfrm>
          <a:prstGeom prst="notched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手繪多邊形 9"/>
          <p:cNvSpPr/>
          <p:nvPr/>
        </p:nvSpPr>
        <p:spPr bwMode="auto">
          <a:xfrm>
            <a:off x="667941" y="2383632"/>
            <a:ext cx="771525"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科學班</a:t>
            </a:r>
          </a:p>
        </p:txBody>
      </p:sp>
      <p:sp>
        <p:nvSpPr>
          <p:cNvPr id="11" name="橢圓 10"/>
          <p:cNvSpPr/>
          <p:nvPr/>
        </p:nvSpPr>
        <p:spPr bwMode="auto">
          <a:xfrm>
            <a:off x="959644" y="2120224"/>
            <a:ext cx="166688" cy="16787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手繪多邊形 11"/>
          <p:cNvSpPr/>
          <p:nvPr/>
        </p:nvSpPr>
        <p:spPr bwMode="auto">
          <a:xfrm>
            <a:off x="1466850" y="2383632"/>
            <a:ext cx="771525"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藝術才能班</a:t>
            </a:r>
          </a:p>
        </p:txBody>
      </p:sp>
      <p:sp>
        <p:nvSpPr>
          <p:cNvPr id="13" name="橢圓 12"/>
          <p:cNvSpPr/>
          <p:nvPr/>
        </p:nvSpPr>
        <p:spPr bwMode="auto">
          <a:xfrm>
            <a:off x="1769269" y="2120224"/>
            <a:ext cx="166688" cy="16787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手繪多邊形 13"/>
          <p:cNvSpPr/>
          <p:nvPr/>
        </p:nvSpPr>
        <p:spPr bwMode="auto">
          <a:xfrm>
            <a:off x="2276475" y="2383632"/>
            <a:ext cx="771525"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專業群科</a:t>
            </a:r>
          </a:p>
        </p:txBody>
      </p:sp>
      <p:sp>
        <p:nvSpPr>
          <p:cNvPr id="15" name="橢圓 14"/>
          <p:cNvSpPr/>
          <p:nvPr/>
        </p:nvSpPr>
        <p:spPr bwMode="auto">
          <a:xfrm>
            <a:off x="2578894" y="2120224"/>
            <a:ext cx="166688" cy="167878"/>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手繪多邊形 15"/>
          <p:cNvSpPr/>
          <p:nvPr/>
        </p:nvSpPr>
        <p:spPr bwMode="auto">
          <a:xfrm>
            <a:off x="3086100" y="2383632"/>
            <a:ext cx="771525"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體育班</a:t>
            </a:r>
          </a:p>
        </p:txBody>
      </p:sp>
      <p:sp>
        <p:nvSpPr>
          <p:cNvPr id="17" name="橢圓 16"/>
          <p:cNvSpPr/>
          <p:nvPr/>
        </p:nvSpPr>
        <p:spPr bwMode="auto">
          <a:xfrm>
            <a:off x="3388519" y="2120224"/>
            <a:ext cx="166688" cy="167878"/>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手繪多邊形 17"/>
          <p:cNvSpPr/>
          <p:nvPr/>
        </p:nvSpPr>
        <p:spPr bwMode="auto">
          <a:xfrm>
            <a:off x="4502553" y="2414431"/>
            <a:ext cx="771525"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會考</a:t>
            </a:r>
          </a:p>
        </p:txBody>
      </p:sp>
      <p:sp>
        <p:nvSpPr>
          <p:cNvPr id="19" name="橢圓 18"/>
          <p:cNvSpPr/>
          <p:nvPr/>
        </p:nvSpPr>
        <p:spPr bwMode="auto">
          <a:xfrm>
            <a:off x="4788024" y="2120224"/>
            <a:ext cx="166688" cy="16787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手繪多邊形 24"/>
          <p:cNvSpPr/>
          <p:nvPr/>
        </p:nvSpPr>
        <p:spPr bwMode="auto">
          <a:xfrm>
            <a:off x="5333218" y="2383632"/>
            <a:ext cx="642938" cy="1201805"/>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技優</a:t>
            </a:r>
          </a:p>
        </p:txBody>
      </p:sp>
      <p:sp>
        <p:nvSpPr>
          <p:cNvPr id="27" name="橢圓 26"/>
          <p:cNvSpPr/>
          <p:nvPr/>
        </p:nvSpPr>
        <p:spPr bwMode="auto">
          <a:xfrm>
            <a:off x="5593444" y="2120224"/>
            <a:ext cx="166688" cy="16787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手繪多邊形 28"/>
          <p:cNvSpPr/>
          <p:nvPr/>
        </p:nvSpPr>
        <p:spPr bwMode="auto">
          <a:xfrm>
            <a:off x="5929517" y="2383632"/>
            <a:ext cx="510704" cy="2437499"/>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直升</a:t>
            </a:r>
          </a:p>
        </p:txBody>
      </p:sp>
      <p:sp>
        <p:nvSpPr>
          <p:cNvPr id="32" name="橢圓 31"/>
          <p:cNvSpPr/>
          <p:nvPr/>
        </p:nvSpPr>
        <p:spPr bwMode="auto">
          <a:xfrm>
            <a:off x="6068803" y="2120224"/>
            <a:ext cx="166688" cy="16787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手繪多邊形 32"/>
          <p:cNvSpPr/>
          <p:nvPr/>
        </p:nvSpPr>
        <p:spPr bwMode="auto">
          <a:xfrm>
            <a:off x="6857646" y="2383632"/>
            <a:ext cx="684684"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免試入學</a:t>
            </a:r>
          </a:p>
        </p:txBody>
      </p:sp>
      <p:sp>
        <p:nvSpPr>
          <p:cNvPr id="48" name="手繪多邊形 47"/>
          <p:cNvSpPr/>
          <p:nvPr/>
        </p:nvSpPr>
        <p:spPr bwMode="auto">
          <a:xfrm>
            <a:off x="7287816" y="2383632"/>
            <a:ext cx="771525"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lstStyle/>
          <a:p>
            <a:pPr algn="ctr" defTabSz="888978">
              <a:lnSpc>
                <a:spcPct val="90000"/>
              </a:lnSpc>
              <a:spcAft>
                <a:spcPct val="35000"/>
              </a:spcAft>
              <a:defRPr/>
            </a:pPr>
            <a:endParaRPr kumimoji="0" lang="zh-TW" altLang="en-US" sz="2000" b="1" dirty="0">
              <a:latin typeface="微軟正黑體" pitchFamily="34" charset="-120"/>
              <a:ea typeface="微軟正黑體" pitchFamily="34" charset="-120"/>
            </a:endParaRPr>
          </a:p>
        </p:txBody>
      </p:sp>
      <p:sp>
        <p:nvSpPr>
          <p:cNvPr id="49" name="橢圓 48"/>
          <p:cNvSpPr/>
          <p:nvPr/>
        </p:nvSpPr>
        <p:spPr bwMode="auto">
          <a:xfrm>
            <a:off x="7968517" y="2120224"/>
            <a:ext cx="167879" cy="167878"/>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0" name="手繪多邊形 49"/>
          <p:cNvSpPr/>
          <p:nvPr/>
        </p:nvSpPr>
        <p:spPr bwMode="auto">
          <a:xfrm>
            <a:off x="7673578" y="2446735"/>
            <a:ext cx="732847" cy="669131"/>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170688" spcCol="1270"/>
          <a:lstStyle/>
          <a:p>
            <a:pPr algn="ctr" defTabSz="1066773">
              <a:lnSpc>
                <a:spcPct val="90000"/>
              </a:lnSpc>
              <a:spcAft>
                <a:spcPct val="35000"/>
              </a:spcAft>
              <a:defRPr/>
            </a:pPr>
            <a:r>
              <a:rPr kumimoji="0" lang="zh-TW" altLang="en-US" sz="2798" b="1" dirty="0">
                <a:latin typeface="微軟正黑體" pitchFamily="34" charset="-120"/>
                <a:ea typeface="微軟正黑體" pitchFamily="34" charset="-120"/>
              </a:rPr>
              <a:t>續招</a:t>
            </a:r>
          </a:p>
        </p:txBody>
      </p:sp>
      <p:sp>
        <p:nvSpPr>
          <p:cNvPr id="51" name="橢圓 50"/>
          <p:cNvSpPr/>
          <p:nvPr/>
        </p:nvSpPr>
        <p:spPr bwMode="auto">
          <a:xfrm>
            <a:off x="7132186" y="2120224"/>
            <a:ext cx="166688" cy="16787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4" name="橢圓 53"/>
          <p:cNvSpPr/>
          <p:nvPr/>
        </p:nvSpPr>
        <p:spPr bwMode="auto">
          <a:xfrm>
            <a:off x="4115990" y="2120224"/>
            <a:ext cx="166688" cy="16787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2" name="標題 1">
            <a:extLst>
              <a:ext uri="{FF2B5EF4-FFF2-40B4-BE49-F238E27FC236}">
                <a16:creationId xmlns:a16="http://schemas.microsoft.com/office/drawing/2014/main" id="{F30C4DC0-5816-4461-AF83-C396439AB1F6}"/>
              </a:ext>
            </a:extLst>
          </p:cNvPr>
          <p:cNvSpPr txBox="1">
            <a:spLocks/>
          </p:cNvSpPr>
          <p:nvPr/>
        </p:nvSpPr>
        <p:spPr>
          <a:xfrm>
            <a:off x="1226070" y="1214755"/>
            <a:ext cx="6948488" cy="706040"/>
          </a:xfrm>
          <a:prstGeom prst="rect">
            <a:avLst/>
          </a:prstGeom>
        </p:spPr>
        <p:txBody>
          <a:bodyPr lIns="91440" tIns="45720" rIns="91440" bIns="45720" anchor="ctr">
            <a:normAutofit fontScale="92500" lnSpcReduction="10000"/>
          </a:bodyPr>
          <a:lstStyle/>
          <a:p>
            <a:pPr algn="ctr" eaLnBrk="1" hangingPunct="1">
              <a:defRPr/>
            </a:pPr>
            <a:r>
              <a:rPr kumimoji="0" lang="en-US" altLang="zh-TW" sz="4400" b="1" dirty="0">
                <a:latin typeface="微軟正黑體" panose="020B0604030504040204" pitchFamily="34" charset="-120"/>
                <a:ea typeface="微軟正黑體" panose="020B0604030504040204" pitchFamily="34" charset="-120"/>
              </a:rPr>
              <a:t>114</a:t>
            </a:r>
            <a:r>
              <a:rPr kumimoji="0" lang="zh-TW" altLang="en-US" sz="4400" b="1" dirty="0">
                <a:latin typeface="微軟正黑體" panose="020B0604030504040204" pitchFamily="34" charset="-120"/>
                <a:ea typeface="微軟正黑體" panose="020B0604030504040204" pitchFamily="34" charset="-120"/>
              </a:rPr>
              <a:t>年適性入學時間流程</a:t>
            </a:r>
            <a:endParaRPr lang="zh-TW" altLang="en-US" sz="4400" b="1" dirty="0">
              <a:latin typeface="微軟正黑體" pitchFamily="34" charset="-120"/>
              <a:ea typeface="微軟正黑體" pitchFamily="34" charset="-120"/>
            </a:endParaRPr>
          </a:p>
        </p:txBody>
      </p:sp>
      <p:sp>
        <p:nvSpPr>
          <p:cNvPr id="55" name="手繪多邊形 28">
            <a:extLst>
              <a:ext uri="{FF2B5EF4-FFF2-40B4-BE49-F238E27FC236}">
                <a16:creationId xmlns:a16="http://schemas.microsoft.com/office/drawing/2014/main" id="{9FFC0D7E-3D51-44E9-AD4A-077425D1F6FE}"/>
              </a:ext>
            </a:extLst>
          </p:cNvPr>
          <p:cNvSpPr/>
          <p:nvPr/>
        </p:nvSpPr>
        <p:spPr bwMode="auto">
          <a:xfrm>
            <a:off x="6393582" y="2383632"/>
            <a:ext cx="510704" cy="2437499"/>
          </a:xfrm>
          <a:custGeom>
            <a:avLst/>
            <a:gdLst>
              <a:gd name="connsiteX0" fmla="*/ 0 w 771109"/>
              <a:gd name="connsiteY0" fmla="*/ 0 h 669764"/>
              <a:gd name="connsiteX1" fmla="*/ 771109 w 771109"/>
              <a:gd name="connsiteY1" fmla="*/ 0 h 669764"/>
              <a:gd name="connsiteX2" fmla="*/ 771109 w 771109"/>
              <a:gd name="connsiteY2" fmla="*/ 669764 h 669764"/>
              <a:gd name="connsiteX3" fmla="*/ 0 w 771109"/>
              <a:gd name="connsiteY3" fmla="*/ 669764 h 669764"/>
              <a:gd name="connsiteX4" fmla="*/ 0 w 771109"/>
              <a:gd name="connsiteY4" fmla="*/ 0 h 66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109" h="669764">
                <a:moveTo>
                  <a:pt x="0" y="0"/>
                </a:moveTo>
                <a:lnTo>
                  <a:pt x="771109" y="0"/>
                </a:lnTo>
                <a:lnTo>
                  <a:pt x="771109" y="669764"/>
                </a:lnTo>
                <a:lnTo>
                  <a:pt x="0" y="6697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lstStyle/>
          <a:p>
            <a:pPr algn="ctr" defTabSz="1244569">
              <a:lnSpc>
                <a:spcPct val="90000"/>
              </a:lnSpc>
              <a:spcAft>
                <a:spcPct val="35000"/>
              </a:spcAft>
              <a:defRPr/>
            </a:pPr>
            <a:r>
              <a:rPr kumimoji="0" lang="zh-TW" altLang="en-US" sz="2800" b="1" dirty="0">
                <a:latin typeface="微軟正黑體" pitchFamily="34" charset="-120"/>
                <a:ea typeface="微軟正黑體" pitchFamily="34" charset="-120"/>
              </a:rPr>
              <a:t>優免</a:t>
            </a:r>
          </a:p>
        </p:txBody>
      </p:sp>
      <p:sp>
        <p:nvSpPr>
          <p:cNvPr id="56" name="橢圓 55">
            <a:extLst>
              <a:ext uri="{FF2B5EF4-FFF2-40B4-BE49-F238E27FC236}">
                <a16:creationId xmlns:a16="http://schemas.microsoft.com/office/drawing/2014/main" id="{1D129268-6AB7-4E29-8558-E73D0E97EF23}"/>
              </a:ext>
            </a:extLst>
          </p:cNvPr>
          <p:cNvSpPr/>
          <p:nvPr/>
        </p:nvSpPr>
        <p:spPr bwMode="auto">
          <a:xfrm>
            <a:off x="6595867" y="2120224"/>
            <a:ext cx="166688" cy="167878"/>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67545" y="1210792"/>
            <a:ext cx="8208911" cy="706040"/>
          </a:xfrm>
          <a:prstGeom prst="rect">
            <a:avLst/>
          </a:prstGeom>
        </p:spPr>
        <p:txBody>
          <a:bodyPr lIns="91440" tIns="45720" rIns="91440" bIns="45720" anchor="ctr">
            <a:normAutofit fontScale="92500" lnSpcReduction="10000"/>
          </a:bodyPr>
          <a:lstStyle/>
          <a:p>
            <a:pPr algn="ctr" eaLnBrk="1" hangingPunct="1">
              <a:defRPr/>
            </a:pPr>
            <a:r>
              <a:rPr kumimoji="0" lang="zh-TW" altLang="en-US" sz="4400" b="1" dirty="0">
                <a:latin typeface="微軟正黑體" panose="020B0604030504040204" pitchFamily="34" charset="-120"/>
                <a:ea typeface="微軟正黑體" panose="020B0604030504040204" pitchFamily="34" charset="-120"/>
              </a:rPr>
              <a:t>什麼是技藝技能優良學生甄審入學？</a:t>
            </a:r>
            <a:endParaRPr lang="zh-TW" altLang="en-US" sz="4400" b="1" dirty="0">
              <a:latin typeface="微軟正黑體" pitchFamily="34" charset="-120"/>
              <a:ea typeface="微軟正黑體" pitchFamily="34" charset="-120"/>
            </a:endParaRPr>
          </a:p>
        </p:txBody>
      </p:sp>
      <p:sp>
        <p:nvSpPr>
          <p:cNvPr id="119" name="Rectangle 28"/>
          <p:cNvSpPr>
            <a:spLocks noChangeArrowheads="1"/>
          </p:cNvSpPr>
          <p:nvPr/>
        </p:nvSpPr>
        <p:spPr bwMode="auto">
          <a:xfrm>
            <a:off x="594214" y="4558805"/>
            <a:ext cx="6577200" cy="680956"/>
          </a:xfrm>
          <a:prstGeom prst="rect">
            <a:avLst/>
          </a:prstGeom>
          <a:solidFill>
            <a:schemeClr val="accent6">
              <a:lumMod val="40000"/>
              <a:lumOff val="60000"/>
            </a:schemeClr>
          </a:solidFill>
          <a:ln>
            <a:noFill/>
          </a:ln>
        </p:spPr>
        <p:txBody>
          <a:bodyPr wrap="square">
            <a:spAutoFit/>
          </a:bodyPr>
          <a:lstStyle>
            <a:lvl1pPr eaLnBrk="0" hangingPunct="0">
              <a:defRPr kumimoji="1">
                <a:solidFill>
                  <a:schemeClr val="tx1"/>
                </a:solidFill>
                <a:latin typeface="Arial" panose="020B0604020202020204" pitchFamily="34" charset="0"/>
                <a:ea typeface="SimSun" panose="02010600030101010101" pitchFamily="2" charset="-122"/>
              </a:defRPr>
            </a:lvl1pPr>
            <a:lvl2pPr marL="742950" indent="-285750" eaLnBrk="0" hangingPunct="0">
              <a:defRPr kumimoji="1">
                <a:solidFill>
                  <a:schemeClr val="tx1"/>
                </a:solidFill>
                <a:latin typeface="Arial" panose="020B0604020202020204" pitchFamily="34" charset="0"/>
                <a:ea typeface="SimSun" panose="02010600030101010101" pitchFamily="2" charset="-122"/>
              </a:defRPr>
            </a:lvl2pPr>
            <a:lvl3pPr marL="1143000" indent="-228600" eaLnBrk="0" hangingPunct="0">
              <a:defRPr kumimoji="1">
                <a:solidFill>
                  <a:schemeClr val="tx1"/>
                </a:solidFill>
                <a:latin typeface="Arial" panose="020B0604020202020204" pitchFamily="34" charset="0"/>
                <a:ea typeface="SimSun" panose="02010600030101010101" pitchFamily="2" charset="-122"/>
              </a:defRPr>
            </a:lvl3pPr>
            <a:lvl4pPr marL="1600200" indent="-228600" eaLnBrk="0" hangingPunct="0">
              <a:defRPr kumimoji="1">
                <a:solidFill>
                  <a:schemeClr val="tx1"/>
                </a:solidFill>
                <a:latin typeface="Arial" panose="020B0604020202020204" pitchFamily="34" charset="0"/>
                <a:ea typeface="SimSun" panose="02010600030101010101" pitchFamily="2" charset="-122"/>
              </a:defRPr>
            </a:lvl4pPr>
            <a:lvl5pPr marL="2057400" indent="-228600" eaLnBrk="0" hangingPunct="0">
              <a:defRPr kumimoji="1">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SimSun" panose="02010600030101010101" pitchFamily="2" charset="-122"/>
              </a:defRPr>
            </a:lvl9pPr>
          </a:lstStyle>
          <a:p>
            <a:r>
              <a:rPr lang="zh-TW" altLang="zh-TW" sz="1275" b="1" dirty="0">
                <a:solidFill>
                  <a:srgbClr val="000099"/>
                </a:solidFill>
                <a:latin typeface="微軟正黑體" panose="020B0604030504040204" pitchFamily="34" charset="-120"/>
                <a:ea typeface="微軟正黑體" panose="020B0604030504040204" pitchFamily="34" charset="-120"/>
              </a:rPr>
              <a:t>竹苗區</a:t>
            </a:r>
            <a:r>
              <a:rPr lang="zh-TW" altLang="en-US" sz="1275" b="1" dirty="0">
                <a:solidFill>
                  <a:srgbClr val="000099"/>
                </a:solidFill>
                <a:latin typeface="微軟正黑體" panose="020B0604030504040204" pitchFamily="34" charset="-120"/>
                <a:ea typeface="微軟正黑體" panose="020B0604030504040204" pitchFamily="34" charset="-120"/>
              </a:rPr>
              <a:t>國中畢業</a:t>
            </a:r>
            <a:r>
              <a:rPr lang="zh-TW" altLang="zh-TW" sz="1275" b="1" dirty="0">
                <a:solidFill>
                  <a:srgbClr val="000099"/>
                </a:solidFill>
                <a:latin typeface="微軟正黑體" panose="020B0604030504040204" pitchFamily="34" charset="-120"/>
                <a:ea typeface="微軟正黑體" panose="020B0604030504040204" pitchFamily="34" charset="-120"/>
              </a:rPr>
              <a:t>生參加三縣市政府舉辦之</a:t>
            </a:r>
            <a:r>
              <a:rPr lang="zh-TW" altLang="en-US" sz="1275" b="1" dirty="0">
                <a:solidFill>
                  <a:srgbClr val="000099"/>
                </a:solidFill>
                <a:latin typeface="微軟正黑體" panose="020B0604030504040204" pitchFamily="34" charset="-120"/>
                <a:ea typeface="微軟正黑體" panose="020B0604030504040204" pitchFamily="34" charset="-120"/>
              </a:rPr>
              <a:t>技</a:t>
            </a:r>
            <a:r>
              <a:rPr lang="zh-TW" altLang="zh-TW" sz="1275" b="1" dirty="0">
                <a:solidFill>
                  <a:srgbClr val="000099"/>
                </a:solidFill>
                <a:latin typeface="微軟正黑體" panose="020B0604030504040204" pitchFamily="34" charset="-120"/>
                <a:ea typeface="微軟正黑體" panose="020B0604030504040204" pitchFamily="34" charset="-120"/>
              </a:rPr>
              <a:t>藝技能競賽</a:t>
            </a:r>
            <a:r>
              <a:rPr lang="zh-TW" altLang="en-US" sz="1275" b="1" dirty="0">
                <a:solidFill>
                  <a:srgbClr val="000099"/>
                </a:solidFill>
                <a:latin typeface="微軟正黑體" panose="020B0604030504040204" pitchFamily="34" charset="-120"/>
                <a:ea typeface="微軟正黑體" panose="020B0604030504040204" pitchFamily="34" charset="-120"/>
              </a:rPr>
              <a:t>、</a:t>
            </a:r>
            <a:r>
              <a:rPr lang="zh-TW" altLang="zh-TW" sz="1275" b="1" dirty="0">
                <a:solidFill>
                  <a:srgbClr val="000099"/>
                </a:solidFill>
                <a:latin typeface="微軟正黑體" panose="020B0604030504040204" pitchFamily="34" charset="-120"/>
                <a:ea typeface="微軟正黑體" panose="020B0604030504040204" pitchFamily="34" charset="-120"/>
              </a:rPr>
              <a:t>科技教育創意實作競賽</a:t>
            </a:r>
            <a:r>
              <a:rPr lang="en-US" altLang="zh-TW" sz="1275" b="1" dirty="0">
                <a:solidFill>
                  <a:srgbClr val="000099"/>
                </a:solidFill>
                <a:latin typeface="微軟正黑體" panose="020B0604030504040204" pitchFamily="34" charset="-120"/>
                <a:ea typeface="微軟正黑體" panose="020B0604030504040204" pitchFamily="34" charset="-120"/>
              </a:rPr>
              <a:t>-</a:t>
            </a:r>
            <a:r>
              <a:rPr lang="zh-TW" altLang="zh-TW" sz="1275" b="1" dirty="0">
                <a:solidFill>
                  <a:srgbClr val="FF0000"/>
                </a:solidFill>
                <a:latin typeface="微軟正黑體" panose="020B0604030504040204" pitchFamily="34" charset="-120"/>
                <a:ea typeface="微軟正黑體" panose="020B0604030504040204" pitchFamily="34" charset="-120"/>
              </a:rPr>
              <a:t>生活科技組</a:t>
            </a:r>
            <a:r>
              <a:rPr lang="zh-TW" altLang="en-US" sz="1275" b="1" dirty="0">
                <a:solidFill>
                  <a:srgbClr val="000099"/>
                </a:solidFill>
                <a:latin typeface="微軟正黑體" panose="020B0604030504040204" pitchFamily="34" charset="-120"/>
                <a:ea typeface="微軟正黑體" panose="020B0604030504040204" pitchFamily="34" charset="-120"/>
              </a:rPr>
              <a:t>，</a:t>
            </a:r>
            <a:r>
              <a:rPr lang="zh-TW" altLang="zh-TW" sz="1275" b="1" dirty="0">
                <a:solidFill>
                  <a:srgbClr val="000099"/>
                </a:solidFill>
                <a:latin typeface="微軟正黑體" panose="020B0604030504040204" pitchFamily="34" charset="-120"/>
                <a:ea typeface="微軟正黑體" panose="020B0604030504040204" pitchFamily="34" charset="-120"/>
              </a:rPr>
              <a:t>成績列為</a:t>
            </a:r>
            <a:r>
              <a:rPr lang="en-US" altLang="zh-TW" sz="1275" b="1" dirty="0">
                <a:solidFill>
                  <a:srgbClr val="000099"/>
                </a:solidFill>
                <a:latin typeface="微軟正黑體" panose="020B0604030504040204" pitchFamily="34" charset="-120"/>
                <a:ea typeface="微軟正黑體" panose="020B0604030504040204" pitchFamily="34" charset="-120"/>
              </a:rPr>
              <a:t>113</a:t>
            </a:r>
            <a:r>
              <a:rPr lang="zh-TW" altLang="zh-TW" sz="1275" b="1" dirty="0">
                <a:solidFill>
                  <a:srgbClr val="000099"/>
                </a:solidFill>
                <a:latin typeface="微軟正黑體" panose="020B0604030504040204" pitchFamily="34" charset="-120"/>
                <a:ea typeface="微軟正黑體" panose="020B0604030504040204" pitchFamily="34" charset="-120"/>
              </a:rPr>
              <a:t>學年度竹苗區國民中學技藝技能優良學生甄審入學高級中等學校專業群科入學積分採計</a:t>
            </a:r>
            <a:r>
              <a:rPr lang="zh-TW" altLang="en-US" sz="1275" b="1" dirty="0">
                <a:solidFill>
                  <a:srgbClr val="000099"/>
                </a:solidFill>
                <a:latin typeface="微軟正黑體" panose="020B0604030504040204" pitchFamily="34" charset="-120"/>
                <a:ea typeface="微軟正黑體" panose="020B0604030504040204" pitchFamily="34" charset="-120"/>
              </a:rPr>
              <a:t>。</a:t>
            </a:r>
            <a:endParaRPr lang="en-US" altLang="zh-TW" sz="1275" b="1" dirty="0">
              <a:solidFill>
                <a:srgbClr val="000099"/>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257763" y="1916833"/>
            <a:ext cx="5372100" cy="742383"/>
          </a:xfrm>
          <a:prstGeom prst="rect">
            <a:avLst/>
          </a:prstGeom>
          <a:noFill/>
        </p:spPr>
        <p:txBody>
          <a:bodyPr wrap="square" rtlCol="0">
            <a:spAutoFit/>
          </a:bodyPr>
          <a:lstStyle/>
          <a:p>
            <a:pPr>
              <a:lnSpc>
                <a:spcPct val="150000"/>
              </a:lnSpc>
            </a:pPr>
            <a:r>
              <a:rPr lang="zh-TW" altLang="en-US" sz="1500" b="1" dirty="0">
                <a:solidFill>
                  <a:srgbClr val="FF0066"/>
                </a:solidFill>
                <a:latin typeface="微軟正黑體" panose="020B0604030504040204" pitchFamily="34" charset="-120"/>
                <a:ea typeface="微軟正黑體" panose="020B0604030504040204" pitchFamily="34" charset="-120"/>
              </a:rPr>
              <a:t>●參加技藝技能競賽、科學展覽、技術士證照、技藝教育課程</a:t>
            </a:r>
            <a:endParaRPr lang="en-US" altLang="zh-TW" sz="1500" b="1" dirty="0">
              <a:solidFill>
                <a:srgbClr val="FF0066"/>
              </a:solidFill>
              <a:latin typeface="微軟正黑體" panose="020B0604030504040204" pitchFamily="34" charset="-120"/>
              <a:ea typeface="微軟正黑體" panose="020B0604030504040204" pitchFamily="34" charset="-120"/>
            </a:endParaRPr>
          </a:p>
          <a:p>
            <a:pPr>
              <a:lnSpc>
                <a:spcPct val="150000"/>
              </a:lnSpc>
            </a:pPr>
            <a:r>
              <a:rPr lang="zh-TW" altLang="en-US" sz="1500" b="1" dirty="0">
                <a:solidFill>
                  <a:srgbClr val="FF0066"/>
                </a:solidFill>
                <a:latin typeface="微軟正黑體" panose="020B0604030504040204" pitchFamily="34" charset="-120"/>
                <a:ea typeface="微軟正黑體" panose="020B0604030504040204" pitchFamily="34" charset="-120"/>
              </a:rPr>
              <a:t>●依各項競賽等級採計積分</a:t>
            </a:r>
          </a:p>
        </p:txBody>
      </p:sp>
      <p:grpSp>
        <p:nvGrpSpPr>
          <p:cNvPr id="36" name="Group 3">
            <a:extLst>
              <a:ext uri="{FF2B5EF4-FFF2-40B4-BE49-F238E27FC236}">
                <a16:creationId xmlns:a16="http://schemas.microsoft.com/office/drawing/2014/main" id="{2E76050A-229C-4834-8D74-7CF6A021DE0F}"/>
              </a:ext>
            </a:extLst>
          </p:cNvPr>
          <p:cNvGrpSpPr>
            <a:grpSpLocks/>
          </p:cNvGrpSpPr>
          <p:nvPr/>
        </p:nvGrpSpPr>
        <p:grpSpPr bwMode="auto">
          <a:xfrm>
            <a:off x="1231664" y="2755548"/>
            <a:ext cx="1846660" cy="1669829"/>
            <a:chOff x="10718" y="-364593"/>
            <a:chExt cx="1935848" cy="1751017"/>
          </a:xfrm>
        </p:grpSpPr>
        <p:grpSp>
          <p:nvGrpSpPr>
            <p:cNvPr id="37" name="Group 4">
              <a:extLst>
                <a:ext uri="{FF2B5EF4-FFF2-40B4-BE49-F238E27FC236}">
                  <a16:creationId xmlns:a16="http://schemas.microsoft.com/office/drawing/2014/main" id="{1D2B4022-EDA6-4064-92E9-419C11B19DFE}"/>
                </a:ext>
              </a:extLst>
            </p:cNvPr>
            <p:cNvGrpSpPr>
              <a:grpSpLocks/>
            </p:cNvGrpSpPr>
            <p:nvPr/>
          </p:nvGrpSpPr>
          <p:grpSpPr bwMode="auto">
            <a:xfrm>
              <a:off x="101431" y="-364593"/>
              <a:ext cx="1753450" cy="1751017"/>
              <a:chOff x="21" y="-375"/>
              <a:chExt cx="1801" cy="1801"/>
            </a:xfrm>
          </p:grpSpPr>
          <p:sp>
            <p:nvSpPr>
              <p:cNvPr id="39" name="Oval 7">
                <a:extLst>
                  <a:ext uri="{FF2B5EF4-FFF2-40B4-BE49-F238E27FC236}">
                    <a16:creationId xmlns:a16="http://schemas.microsoft.com/office/drawing/2014/main" id="{E2BDE9F2-1302-43D7-B022-674A032B7671}"/>
                  </a:ext>
                </a:extLst>
              </p:cNvPr>
              <p:cNvSpPr>
                <a:spLocks noChangeArrowheads="1"/>
              </p:cNvSpPr>
              <p:nvPr/>
            </p:nvSpPr>
            <p:spPr bwMode="auto">
              <a:xfrm>
                <a:off x="21" y="-375"/>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sp>
            <p:nvSpPr>
              <p:cNvPr id="40" name="Oval 8">
                <a:extLst>
                  <a:ext uri="{FF2B5EF4-FFF2-40B4-BE49-F238E27FC236}">
                    <a16:creationId xmlns:a16="http://schemas.microsoft.com/office/drawing/2014/main" id="{64B938B2-EB9D-4EF5-AF31-F9708BA2560B}"/>
                  </a:ext>
                </a:extLst>
              </p:cNvPr>
              <p:cNvSpPr>
                <a:spLocks noChangeArrowheads="1"/>
              </p:cNvSpPr>
              <p:nvPr/>
            </p:nvSpPr>
            <p:spPr bwMode="auto">
              <a:xfrm>
                <a:off x="144" y="-247"/>
                <a:ext cx="1556" cy="1556"/>
              </a:xfrm>
              <a:prstGeom prst="ellipse">
                <a:avLst/>
              </a:prstGeom>
              <a:solidFill>
                <a:srgbClr val="EA718A"/>
              </a:solidFill>
              <a:ln w="38100">
                <a:solidFill>
                  <a:srgbClr val="FFFFFF"/>
                </a:solidFill>
                <a:round/>
                <a:headEnd/>
                <a:tailEnd/>
              </a:ln>
            </p:spPr>
            <p:txBody>
              <a:bodyPr/>
              <a:lstStyle/>
              <a:p>
                <a:pPr eaLnBrk="1" hangingPunct="1"/>
                <a:endParaRPr kumimoji="0" lang="zh-CN" altLang="en-US" sz="1500" dirty="0">
                  <a:solidFill>
                    <a:srgbClr val="0070C0"/>
                  </a:solidFill>
                  <a:latin typeface="Microsoft YaHei" pitchFamily="34" charset="-122"/>
                  <a:ea typeface="Microsoft YaHei" pitchFamily="34" charset="-122"/>
                  <a:sym typeface="Microsoft YaHei" pitchFamily="34" charset="-122"/>
                </a:endParaRPr>
              </a:p>
            </p:txBody>
          </p:sp>
        </p:grpSp>
        <p:sp>
          <p:nvSpPr>
            <p:cNvPr id="38" name="Text Box 9">
              <a:extLst>
                <a:ext uri="{FF2B5EF4-FFF2-40B4-BE49-F238E27FC236}">
                  <a16:creationId xmlns:a16="http://schemas.microsoft.com/office/drawing/2014/main" id="{F701CA8D-B60D-494A-BF74-C9B206E1ADCE}"/>
                </a:ext>
              </a:extLst>
            </p:cNvPr>
            <p:cNvSpPr>
              <a:spLocks noChangeArrowheads="1"/>
            </p:cNvSpPr>
            <p:nvPr/>
          </p:nvSpPr>
          <p:spPr bwMode="auto">
            <a:xfrm>
              <a:off x="10718" y="11507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微軟正黑體" panose="020B0604030504040204" pitchFamily="34" charset="-120"/>
                  <a:ea typeface="微軟正黑體" panose="020B0604030504040204" pitchFamily="34" charset="-120"/>
                  <a:sym typeface="Microsoft YaHei" pitchFamily="34" charset="-122"/>
                </a:rPr>
                <a:t>不採計</a:t>
              </a:r>
              <a:endParaRPr kumimoji="0" lang="en-US" altLang="zh-TW" sz="2100" b="1" dirty="0">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kumimoji="0" lang="zh-TW" altLang="en-US" sz="2100" b="1" dirty="0">
                  <a:latin typeface="微軟正黑體" panose="020B0604030504040204" pitchFamily="34" charset="-120"/>
                  <a:ea typeface="微軟正黑體" panose="020B0604030504040204" pitchFamily="34" charset="-120"/>
                  <a:sym typeface="Microsoft YaHei" pitchFamily="34" charset="-122"/>
                </a:rPr>
                <a:t>會考成績</a:t>
              </a:r>
              <a:endParaRPr kumimoji="0" lang="zh-CN" altLang="en-US" sz="2100" dirty="0">
                <a:latin typeface="微軟正黑體" panose="020B0604030504040204" pitchFamily="34" charset="-120"/>
                <a:ea typeface="微軟正黑體" panose="020B0604030504040204" pitchFamily="34" charset="-120"/>
              </a:endParaRPr>
            </a:p>
          </p:txBody>
        </p:sp>
      </p:grpSp>
      <p:grpSp>
        <p:nvGrpSpPr>
          <p:cNvPr id="41" name="Group 8">
            <a:extLst>
              <a:ext uri="{FF2B5EF4-FFF2-40B4-BE49-F238E27FC236}">
                <a16:creationId xmlns:a16="http://schemas.microsoft.com/office/drawing/2014/main" id="{5228A9B5-DA5E-4E80-9DEB-8FF16778CD3A}"/>
              </a:ext>
            </a:extLst>
          </p:cNvPr>
          <p:cNvGrpSpPr>
            <a:grpSpLocks/>
          </p:cNvGrpSpPr>
          <p:nvPr/>
        </p:nvGrpSpPr>
        <p:grpSpPr bwMode="auto">
          <a:xfrm>
            <a:off x="3653898" y="2755547"/>
            <a:ext cx="1846659" cy="1670447"/>
            <a:chOff x="6706" y="0"/>
            <a:chExt cx="1935848" cy="1751017"/>
          </a:xfrm>
        </p:grpSpPr>
        <p:grpSp>
          <p:nvGrpSpPr>
            <p:cNvPr id="42" name="Group 9">
              <a:extLst>
                <a:ext uri="{FF2B5EF4-FFF2-40B4-BE49-F238E27FC236}">
                  <a16:creationId xmlns:a16="http://schemas.microsoft.com/office/drawing/2014/main" id="{F22FD2F2-D5B8-463E-B34B-E1B21E037E55}"/>
                </a:ext>
              </a:extLst>
            </p:cNvPr>
            <p:cNvGrpSpPr>
              <a:grpSpLocks/>
            </p:cNvGrpSpPr>
            <p:nvPr/>
          </p:nvGrpSpPr>
          <p:grpSpPr bwMode="auto">
            <a:xfrm>
              <a:off x="80986" y="0"/>
              <a:ext cx="1753450" cy="1751017"/>
              <a:chOff x="0" y="0"/>
              <a:chExt cx="1801" cy="1801"/>
            </a:xfrm>
          </p:grpSpPr>
          <p:sp>
            <p:nvSpPr>
              <p:cNvPr id="44" name="Oval 7">
                <a:extLst>
                  <a:ext uri="{FF2B5EF4-FFF2-40B4-BE49-F238E27FC236}">
                    <a16:creationId xmlns:a16="http://schemas.microsoft.com/office/drawing/2014/main" id="{9A946EA4-2651-42FC-B6E7-E32805167BD9}"/>
                  </a:ext>
                </a:extLst>
              </p:cNvPr>
              <p:cNvSpPr>
                <a:spLocks noChangeArrowheads="1"/>
              </p:cNvSpPr>
              <p:nvPr/>
            </p:nvSpPr>
            <p:spPr bwMode="auto">
              <a:xfrm>
                <a:off x="0" y="0"/>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sp>
            <p:nvSpPr>
              <p:cNvPr id="45" name="Oval 8">
                <a:extLst>
                  <a:ext uri="{FF2B5EF4-FFF2-40B4-BE49-F238E27FC236}">
                    <a16:creationId xmlns:a16="http://schemas.microsoft.com/office/drawing/2014/main" id="{D508EF8C-FF98-40D2-8E3F-81778FA405C2}"/>
                  </a:ext>
                </a:extLst>
              </p:cNvPr>
              <p:cNvSpPr>
                <a:spLocks noChangeArrowheads="1"/>
              </p:cNvSpPr>
              <p:nvPr/>
            </p:nvSpPr>
            <p:spPr bwMode="auto">
              <a:xfrm>
                <a:off x="122" y="122"/>
                <a:ext cx="1556" cy="1556"/>
              </a:xfrm>
              <a:prstGeom prst="ellipse">
                <a:avLst/>
              </a:prstGeom>
              <a:solidFill>
                <a:srgbClr val="0070C0"/>
              </a:solidFill>
              <a:ln w="38100">
                <a:solidFill>
                  <a:srgbClr val="FFFFFF"/>
                </a:solidFill>
                <a:round/>
                <a:headEnd/>
                <a:tailEnd/>
              </a:ln>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grpSp>
        <p:sp>
          <p:nvSpPr>
            <p:cNvPr id="43" name="Text Box 9">
              <a:extLst>
                <a:ext uri="{FF2B5EF4-FFF2-40B4-BE49-F238E27FC236}">
                  <a16:creationId xmlns:a16="http://schemas.microsoft.com/office/drawing/2014/main" id="{7B61B01B-2A32-40E6-8275-4F1A9BE38450}"/>
                </a:ext>
              </a:extLst>
            </p:cNvPr>
            <p:cNvSpPr>
              <a:spLocks noChangeArrowheads="1"/>
            </p:cNvSpPr>
            <p:nvPr/>
          </p:nvSpPr>
          <p:spPr bwMode="auto">
            <a:xfrm>
              <a:off x="6706" y="36883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微軟正黑體" panose="020B0604030504040204" pitchFamily="34" charset="-120"/>
                  <a:ea typeface="微軟正黑體" panose="020B0604030504040204" pitchFamily="34" charset="-120"/>
                  <a:sym typeface="Microsoft YaHei" pitchFamily="34" charset="-122"/>
                </a:rPr>
                <a:t>國立內含</a:t>
              </a:r>
              <a:endParaRPr kumimoji="0" lang="en-US" altLang="zh-TW" sz="2100" b="1" dirty="0">
                <a:latin typeface="微軟正黑體" panose="020B0604030504040204" pitchFamily="34" charset="-120"/>
                <a:ea typeface="微軟正黑體" panose="020B0604030504040204" pitchFamily="34" charset="-120"/>
                <a:sym typeface="Microsoft YaHei" pitchFamily="34" charset="-122"/>
              </a:endParaRPr>
            </a:p>
            <a:p>
              <a:pPr algn="ctr" eaLnBrk="1" hangingPunct="1"/>
              <a:r>
                <a:rPr kumimoji="0" lang="zh-TW" altLang="en-US" sz="2100" b="1" dirty="0">
                  <a:latin typeface="微軟正黑體" panose="020B0604030504040204" pitchFamily="34" charset="-120"/>
                  <a:ea typeface="微軟正黑體" panose="020B0604030504040204" pitchFamily="34" charset="-120"/>
                  <a:sym typeface="Microsoft YaHei" pitchFamily="34" charset="-122"/>
                </a:rPr>
                <a:t>私立外加</a:t>
              </a:r>
              <a:br>
                <a:rPr kumimoji="0" lang="en-US" altLang="zh-TW" sz="2100" b="1" dirty="0">
                  <a:latin typeface="微軟正黑體" panose="020B0604030504040204" pitchFamily="34" charset="-120"/>
                  <a:ea typeface="微軟正黑體" panose="020B0604030504040204" pitchFamily="34" charset="-120"/>
                  <a:sym typeface="Microsoft YaHei" pitchFamily="34" charset="-122"/>
                </a:rPr>
              </a:br>
              <a:r>
                <a:rPr kumimoji="0" lang="en-US" altLang="zh-TW" sz="2100" b="1" dirty="0">
                  <a:latin typeface="微軟正黑體" panose="020B0604030504040204" pitchFamily="34" charset="-120"/>
                  <a:ea typeface="微軟正黑體" panose="020B0604030504040204" pitchFamily="34" charset="-120"/>
                  <a:sym typeface="Microsoft YaHei" pitchFamily="34" charset="-122"/>
                </a:rPr>
                <a:t>2</a:t>
              </a:r>
              <a:r>
                <a:rPr kumimoji="0" lang="zh-TW" altLang="en-US" sz="2100" b="1" dirty="0">
                  <a:latin typeface="微軟正黑體" panose="020B0604030504040204" pitchFamily="34" charset="-120"/>
                  <a:ea typeface="微軟正黑體" panose="020B0604030504040204" pitchFamily="34" charset="-120"/>
                  <a:sym typeface="Microsoft YaHei" pitchFamily="34" charset="-122"/>
                </a:rPr>
                <a:t>人</a:t>
              </a:r>
              <a:endParaRPr kumimoji="0" lang="zh-CN" altLang="en-US" sz="2100" dirty="0">
                <a:latin typeface="微軟正黑體" panose="020B0604030504040204" pitchFamily="34" charset="-120"/>
                <a:ea typeface="微軟正黑體" panose="020B0604030504040204" pitchFamily="34" charset="-120"/>
              </a:endParaRPr>
            </a:p>
          </p:txBody>
        </p:sp>
      </p:grpSp>
      <p:grpSp>
        <p:nvGrpSpPr>
          <p:cNvPr id="46" name="Group 13">
            <a:extLst>
              <a:ext uri="{FF2B5EF4-FFF2-40B4-BE49-F238E27FC236}">
                <a16:creationId xmlns:a16="http://schemas.microsoft.com/office/drawing/2014/main" id="{64927ECF-3BF6-44EB-80CA-515F27F5BD4C}"/>
              </a:ext>
            </a:extLst>
          </p:cNvPr>
          <p:cNvGrpSpPr>
            <a:grpSpLocks/>
          </p:cNvGrpSpPr>
          <p:nvPr/>
        </p:nvGrpSpPr>
        <p:grpSpPr bwMode="auto">
          <a:xfrm>
            <a:off x="6073713" y="2755547"/>
            <a:ext cx="1846660" cy="1670447"/>
            <a:chOff x="-473164" y="-972"/>
            <a:chExt cx="1935848" cy="1751017"/>
          </a:xfrm>
        </p:grpSpPr>
        <p:grpSp>
          <p:nvGrpSpPr>
            <p:cNvPr id="47" name="Group 14">
              <a:extLst>
                <a:ext uri="{FF2B5EF4-FFF2-40B4-BE49-F238E27FC236}">
                  <a16:creationId xmlns:a16="http://schemas.microsoft.com/office/drawing/2014/main" id="{F74F4D21-BFA2-47B0-BC54-004364A3C431}"/>
                </a:ext>
              </a:extLst>
            </p:cNvPr>
            <p:cNvGrpSpPr>
              <a:grpSpLocks/>
            </p:cNvGrpSpPr>
            <p:nvPr/>
          </p:nvGrpSpPr>
          <p:grpSpPr bwMode="auto">
            <a:xfrm>
              <a:off x="-392183" y="-972"/>
              <a:ext cx="1753450" cy="1751017"/>
              <a:chOff x="-486" y="-1"/>
              <a:chExt cx="1801" cy="1801"/>
            </a:xfrm>
          </p:grpSpPr>
          <p:sp>
            <p:nvSpPr>
              <p:cNvPr id="49" name="Oval 7">
                <a:extLst>
                  <a:ext uri="{FF2B5EF4-FFF2-40B4-BE49-F238E27FC236}">
                    <a16:creationId xmlns:a16="http://schemas.microsoft.com/office/drawing/2014/main" id="{C3BC729A-177E-44CD-BDEE-9034EDE04C44}"/>
                  </a:ext>
                </a:extLst>
              </p:cNvPr>
              <p:cNvSpPr>
                <a:spLocks noChangeArrowheads="1"/>
              </p:cNvSpPr>
              <p:nvPr/>
            </p:nvSpPr>
            <p:spPr bwMode="auto">
              <a:xfrm>
                <a:off x="-486" y="-1"/>
                <a:ext cx="1801" cy="1801"/>
              </a:xfrm>
              <a:prstGeom prst="ellipse">
                <a:avLst/>
              </a:prstGeom>
              <a:solidFill>
                <a:srgbClr val="D8D8D8">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sp>
            <p:nvSpPr>
              <p:cNvPr id="50" name="Oval 8">
                <a:extLst>
                  <a:ext uri="{FF2B5EF4-FFF2-40B4-BE49-F238E27FC236}">
                    <a16:creationId xmlns:a16="http://schemas.microsoft.com/office/drawing/2014/main" id="{3D10E65F-F05F-4491-8068-A6C134D1A6F2}"/>
                  </a:ext>
                </a:extLst>
              </p:cNvPr>
              <p:cNvSpPr>
                <a:spLocks noChangeArrowheads="1"/>
              </p:cNvSpPr>
              <p:nvPr/>
            </p:nvSpPr>
            <p:spPr bwMode="auto">
              <a:xfrm>
                <a:off x="-338" y="93"/>
                <a:ext cx="1556" cy="1556"/>
              </a:xfrm>
              <a:prstGeom prst="ellipse">
                <a:avLst/>
              </a:prstGeom>
              <a:solidFill>
                <a:srgbClr val="92D050"/>
              </a:solidFill>
              <a:ln w="38100">
                <a:solidFill>
                  <a:srgbClr val="FFFFFF"/>
                </a:solidFill>
                <a:round/>
                <a:headEnd/>
                <a:tailEnd/>
              </a:ln>
            </p:spPr>
            <p:txBody>
              <a:bodyPr/>
              <a:lstStyle/>
              <a:p>
                <a:pPr eaLnBrk="1" hangingPunct="1"/>
                <a:endParaRPr kumimoji="0" lang="zh-CN" altLang="en-US" sz="1500">
                  <a:solidFill>
                    <a:srgbClr val="0070C0"/>
                  </a:solidFill>
                  <a:latin typeface="Microsoft YaHei" pitchFamily="34" charset="-122"/>
                  <a:ea typeface="Microsoft YaHei" pitchFamily="34" charset="-122"/>
                  <a:sym typeface="Microsoft YaHei" pitchFamily="34" charset="-122"/>
                </a:endParaRPr>
              </a:p>
            </p:txBody>
          </p:sp>
        </p:grpSp>
        <p:sp>
          <p:nvSpPr>
            <p:cNvPr id="48" name="Text Box 9">
              <a:extLst>
                <a:ext uri="{FF2B5EF4-FFF2-40B4-BE49-F238E27FC236}">
                  <a16:creationId xmlns:a16="http://schemas.microsoft.com/office/drawing/2014/main" id="{1F5D9B57-47DB-467A-A4E6-12DE19A87B2A}"/>
                </a:ext>
              </a:extLst>
            </p:cNvPr>
            <p:cNvSpPr>
              <a:spLocks noChangeArrowheads="1"/>
            </p:cNvSpPr>
            <p:nvPr/>
          </p:nvSpPr>
          <p:spPr bwMode="auto">
            <a:xfrm>
              <a:off x="-473164" y="47852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0" lang="zh-TW" altLang="en-US" sz="2100" b="1" dirty="0">
                  <a:latin typeface="微軟正黑體" panose="020B0604030504040204" pitchFamily="34" charset="-120"/>
                  <a:ea typeface="微軟正黑體" panose="020B0604030504040204" pitchFamily="34" charset="-120"/>
                  <a:sym typeface="Microsoft YaHei" pitchFamily="34" charset="-122"/>
                </a:rPr>
                <a:t>缺額回流</a:t>
              </a:r>
              <a:br>
                <a:rPr kumimoji="0" lang="en-US" altLang="zh-TW" sz="2100" b="1" dirty="0">
                  <a:latin typeface="微軟正黑體" panose="020B0604030504040204" pitchFamily="34" charset="-120"/>
                  <a:ea typeface="微軟正黑體" panose="020B0604030504040204" pitchFamily="34" charset="-120"/>
                  <a:sym typeface="Microsoft YaHei" pitchFamily="34" charset="-122"/>
                </a:rPr>
              </a:br>
              <a:r>
                <a:rPr kumimoji="0" lang="zh-TW" altLang="en-US" sz="2100" b="1" dirty="0">
                  <a:latin typeface="微軟正黑體" panose="020B0604030504040204" pitchFamily="34" charset="-120"/>
                  <a:ea typeface="微軟正黑體" panose="020B0604030504040204" pitchFamily="34" charset="-120"/>
                  <a:sym typeface="Microsoft YaHei" pitchFamily="34" charset="-122"/>
                </a:rPr>
                <a:t>免試入學</a:t>
              </a:r>
              <a:endParaRPr kumimoji="0" lang="zh-CN" altLang="en-US" sz="2100" dirty="0">
                <a:latin typeface="微軟正黑體" panose="020B0604030504040204" pitchFamily="34" charset="-120"/>
                <a:ea typeface="微軟正黑體" panose="020B0604030504040204" pitchFamily="34" charset="-120"/>
              </a:endParaRPr>
            </a:p>
          </p:txBody>
        </p:sp>
      </p:grpSp>
      <p:sp>
        <p:nvSpPr>
          <p:cNvPr id="51" name="箭號: 有線條的向右箭號 50">
            <a:extLst>
              <a:ext uri="{FF2B5EF4-FFF2-40B4-BE49-F238E27FC236}">
                <a16:creationId xmlns:a16="http://schemas.microsoft.com/office/drawing/2014/main" id="{EB9060C7-5F2F-4B9C-9246-7D518AE194B2}"/>
              </a:ext>
            </a:extLst>
          </p:cNvPr>
          <p:cNvSpPr/>
          <p:nvPr/>
        </p:nvSpPr>
        <p:spPr>
          <a:xfrm>
            <a:off x="3001896" y="3188897"/>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52" name="箭號: 有線條的向右箭號 51">
            <a:extLst>
              <a:ext uri="{FF2B5EF4-FFF2-40B4-BE49-F238E27FC236}">
                <a16:creationId xmlns:a16="http://schemas.microsoft.com/office/drawing/2014/main" id="{BB078850-7374-424E-A850-35D1EE4A3DA0}"/>
              </a:ext>
            </a:extLst>
          </p:cNvPr>
          <p:cNvSpPr/>
          <p:nvPr/>
        </p:nvSpPr>
        <p:spPr>
          <a:xfrm>
            <a:off x="5460724" y="3188897"/>
            <a:ext cx="675557" cy="813330"/>
          </a:xfrm>
          <a:prstGeom prst="stripedRightArrow">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grpSp>
        <p:nvGrpSpPr>
          <p:cNvPr id="56" name="群組 55">
            <a:extLst>
              <a:ext uri="{FF2B5EF4-FFF2-40B4-BE49-F238E27FC236}">
                <a16:creationId xmlns:a16="http://schemas.microsoft.com/office/drawing/2014/main" id="{FDEE88C8-D739-42F5-A34E-87CDCDFDCE1E}"/>
              </a:ext>
            </a:extLst>
          </p:cNvPr>
          <p:cNvGrpSpPr/>
          <p:nvPr/>
        </p:nvGrpSpPr>
        <p:grpSpPr>
          <a:xfrm flipH="1">
            <a:off x="7171414" y="4566865"/>
            <a:ext cx="1972586" cy="1670447"/>
            <a:chOff x="13468920" y="2079663"/>
            <a:chExt cx="2549298" cy="2227262"/>
          </a:xfrm>
        </p:grpSpPr>
        <p:sp>
          <p:nvSpPr>
            <p:cNvPr id="57" name="淚滴形 56">
              <a:extLst>
                <a:ext uri="{FF2B5EF4-FFF2-40B4-BE49-F238E27FC236}">
                  <a16:creationId xmlns:a16="http://schemas.microsoft.com/office/drawing/2014/main" id="{3AEB3A27-891B-480C-AE8A-6D9C0FD5688A}"/>
                </a:ext>
              </a:extLst>
            </p:cNvPr>
            <p:cNvSpPr/>
            <p:nvPr/>
          </p:nvSpPr>
          <p:spPr>
            <a:xfrm>
              <a:off x="13468920" y="2079663"/>
              <a:ext cx="2549298" cy="2227262"/>
            </a:xfrm>
            <a:prstGeom prst="teardrop">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Rectangle 28">
              <a:extLst>
                <a:ext uri="{FF2B5EF4-FFF2-40B4-BE49-F238E27FC236}">
                  <a16:creationId xmlns:a16="http://schemas.microsoft.com/office/drawing/2014/main" id="{F26FC69A-640E-4D17-93F6-8B4C5048BE44}"/>
                </a:ext>
              </a:extLst>
            </p:cNvPr>
            <p:cNvSpPr>
              <a:spLocks noChangeArrowheads="1"/>
            </p:cNvSpPr>
            <p:nvPr/>
          </p:nvSpPr>
          <p:spPr bwMode="auto">
            <a:xfrm>
              <a:off x="13641731" y="2452990"/>
              <a:ext cx="2376487" cy="111338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kumimoji="0" lang="zh-TW" altLang="en-US"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不採計</a:t>
              </a:r>
              <a:endParaRPr kumimoji="0" lang="en-US" altLang="zh-TW"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20000"/>
                </a:lnSpc>
                <a:defRPr/>
              </a:pPr>
              <a:r>
                <a:rPr kumimoji="0" lang="zh-TW" altLang="en-US"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在校學科成績</a:t>
              </a:r>
              <a:endParaRPr kumimoji="0" lang="en-US" altLang="zh-TW" sz="2100" b="1"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6" name="Rectangle 28"/>
          <p:cNvSpPr>
            <a:spLocks noChangeArrowheads="1"/>
          </p:cNvSpPr>
          <p:nvPr/>
        </p:nvSpPr>
        <p:spPr bwMode="auto">
          <a:xfrm>
            <a:off x="5746610" y="1935278"/>
            <a:ext cx="3397390" cy="117519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lnSpc>
                <a:spcPct val="120000"/>
              </a:lnSpc>
            </a:pPr>
            <a:r>
              <a:rPr kumimoji="0" lang="zh-TW" altLang="en-US" sz="1500" b="1" dirty="0">
                <a:solidFill>
                  <a:srgbClr val="0C0C0C"/>
                </a:solidFill>
                <a:latin typeface="微軟正黑體" panose="020B0604030504040204" pitchFamily="34" charset="-120"/>
                <a:ea typeface="微軟正黑體" panose="020B0604030504040204" pitchFamily="34" charset="-120"/>
                <a:sym typeface="Microsoft YaHei" pitchFamily="34" charset="-122"/>
              </a:rPr>
              <a:t>積分相同者，依：</a:t>
            </a:r>
            <a:endParaRPr kumimoji="0" lang="en-US" altLang="zh-TW" sz="1500" b="1" dirty="0">
              <a:solidFill>
                <a:srgbClr val="0C0C0C"/>
              </a:solidFill>
              <a:latin typeface="微軟正黑體" panose="020B0604030504040204" pitchFamily="34" charset="-120"/>
              <a:ea typeface="微軟正黑體" panose="020B0604030504040204" pitchFamily="34" charset="-120"/>
              <a:sym typeface="Microsoft YaHei" pitchFamily="34" charset="-122"/>
            </a:endParaRPr>
          </a:p>
          <a:p>
            <a:pPr eaLnBrk="1" hangingPunct="1">
              <a:lnSpc>
                <a:spcPct val="120000"/>
              </a:lnSpc>
            </a:pPr>
            <a:r>
              <a:rPr kumimoji="0" lang="zh-TW" altLang="en-US" sz="1500" b="1" dirty="0">
                <a:solidFill>
                  <a:srgbClr val="0C0C0C"/>
                </a:solidFill>
                <a:latin typeface="微軟正黑體" panose="020B0604030504040204" pitchFamily="34" charset="-120"/>
                <a:ea typeface="微軟正黑體" panose="020B0604030504040204" pitchFamily="34" charset="-120"/>
                <a:sym typeface="Microsoft YaHei" pitchFamily="34" charset="-122"/>
              </a:rPr>
              <a:t>技藝技能得分核算基準項次順序、競賽得獎名次、技術士證照、技藝教育成績</a:t>
            </a:r>
            <a:r>
              <a:rPr kumimoji="0" lang="en-US" altLang="zh-TW" sz="1500" b="1" dirty="0">
                <a:solidFill>
                  <a:srgbClr val="0C0C0C"/>
                </a:solidFill>
                <a:latin typeface="微軟正黑體" panose="020B0604030504040204" pitchFamily="34" charset="-120"/>
                <a:ea typeface="微軟正黑體" panose="020B0604030504040204" pitchFamily="34" charset="-120"/>
                <a:sym typeface="Microsoft YaHei" pitchFamily="34" charset="-122"/>
              </a:rPr>
              <a:t>PR</a:t>
            </a:r>
            <a:r>
              <a:rPr kumimoji="0" lang="zh-TW" altLang="en-US" sz="1500" b="1" dirty="0">
                <a:solidFill>
                  <a:srgbClr val="0C0C0C"/>
                </a:solidFill>
                <a:latin typeface="微軟正黑體" panose="020B0604030504040204" pitchFamily="34" charset="-120"/>
                <a:ea typeface="微軟正黑體" panose="020B0604030504040204" pitchFamily="34" charset="-120"/>
                <a:sym typeface="Microsoft YaHei" pitchFamily="34" charset="-122"/>
              </a:rPr>
              <a:t>值、志願序 進行參酌比序</a:t>
            </a:r>
            <a:endParaRPr kumimoji="0" lang="en-US" altLang="zh-TW" sz="1500" b="1" dirty="0">
              <a:solidFill>
                <a:srgbClr val="0C0C0C"/>
              </a:solidFill>
              <a:latin typeface="微軟正黑體" panose="020B0604030504040204" pitchFamily="34" charset="-120"/>
              <a:ea typeface="微軟正黑體" panose="020B0604030504040204" pitchFamily="34" charset="-120"/>
              <a:sym typeface="Microsoft YaHei" pitchFamily="34" charset="-122"/>
            </a:endParaRPr>
          </a:p>
        </p:txBody>
      </p:sp>
    </p:spTree>
    <p:extLst>
      <p:ext uri="{BB962C8B-B14F-4D97-AF65-F5344CB8AC3E}">
        <p14:creationId xmlns:p14="http://schemas.microsoft.com/office/powerpoint/2010/main" val="1752633991"/>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checkerboard(across)">
                                      <p:cBhvr>
                                        <p:cTn id="14" dur="500"/>
                                        <p:tgtEl>
                                          <p:spTgt spid="119"/>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par>
                                <p:cTn id="18" presetID="2" presetClass="entr" presetSubtype="8"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0-#ppt_w/2"/>
                                          </p:val>
                                        </p:tav>
                                        <p:tav tm="100000">
                                          <p:val>
                                            <p:strVal val="#ppt_x"/>
                                          </p:val>
                                        </p:tav>
                                      </p:tavLst>
                                    </p:anim>
                                    <p:anim calcmode="lin" valueType="num">
                                      <p:cBhvr additive="base">
                                        <p:cTn id="21" dur="500" fill="hold"/>
                                        <p:tgtEl>
                                          <p:spTgt spid="5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par>
                          <p:cTn id="33" fill="hold">
                            <p:stCondLst>
                              <p:cond delay="2000"/>
                            </p:stCondLst>
                            <p:childTnLst>
                              <p:par>
                                <p:cTn id="34" presetID="26" presetClass="entr" presetSubtype="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down)">
                                      <p:cBhvr>
                                        <p:cTn id="36" dur="580">
                                          <p:stCondLst>
                                            <p:cond delay="0"/>
                                          </p:stCondLst>
                                        </p:cTn>
                                        <p:tgtEl>
                                          <p:spTgt spid="56"/>
                                        </p:tgtEl>
                                      </p:cBhvr>
                                    </p:animEffect>
                                    <p:anim calcmode="lin" valueType="num">
                                      <p:cBhvr>
                                        <p:cTn id="37"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42" dur="26">
                                          <p:stCondLst>
                                            <p:cond delay="650"/>
                                          </p:stCondLst>
                                        </p:cTn>
                                        <p:tgtEl>
                                          <p:spTgt spid="56"/>
                                        </p:tgtEl>
                                      </p:cBhvr>
                                      <p:to x="100000" y="60000"/>
                                    </p:animScale>
                                    <p:animScale>
                                      <p:cBhvr>
                                        <p:cTn id="43" dur="166" decel="50000">
                                          <p:stCondLst>
                                            <p:cond delay="676"/>
                                          </p:stCondLst>
                                        </p:cTn>
                                        <p:tgtEl>
                                          <p:spTgt spid="56"/>
                                        </p:tgtEl>
                                      </p:cBhvr>
                                      <p:to x="100000" y="100000"/>
                                    </p:animScale>
                                    <p:animScale>
                                      <p:cBhvr>
                                        <p:cTn id="44" dur="26">
                                          <p:stCondLst>
                                            <p:cond delay="1312"/>
                                          </p:stCondLst>
                                        </p:cTn>
                                        <p:tgtEl>
                                          <p:spTgt spid="56"/>
                                        </p:tgtEl>
                                      </p:cBhvr>
                                      <p:to x="100000" y="80000"/>
                                    </p:animScale>
                                    <p:animScale>
                                      <p:cBhvr>
                                        <p:cTn id="45" dur="166" decel="50000">
                                          <p:stCondLst>
                                            <p:cond delay="1338"/>
                                          </p:stCondLst>
                                        </p:cTn>
                                        <p:tgtEl>
                                          <p:spTgt spid="56"/>
                                        </p:tgtEl>
                                      </p:cBhvr>
                                      <p:to x="100000" y="100000"/>
                                    </p:animScale>
                                    <p:animScale>
                                      <p:cBhvr>
                                        <p:cTn id="46" dur="26">
                                          <p:stCondLst>
                                            <p:cond delay="1642"/>
                                          </p:stCondLst>
                                        </p:cTn>
                                        <p:tgtEl>
                                          <p:spTgt spid="56"/>
                                        </p:tgtEl>
                                      </p:cBhvr>
                                      <p:to x="100000" y="90000"/>
                                    </p:animScale>
                                    <p:animScale>
                                      <p:cBhvr>
                                        <p:cTn id="47" dur="166" decel="50000">
                                          <p:stCondLst>
                                            <p:cond delay="1668"/>
                                          </p:stCondLst>
                                        </p:cTn>
                                        <p:tgtEl>
                                          <p:spTgt spid="56"/>
                                        </p:tgtEl>
                                      </p:cBhvr>
                                      <p:to x="100000" y="100000"/>
                                    </p:animScale>
                                    <p:animScale>
                                      <p:cBhvr>
                                        <p:cTn id="48" dur="26">
                                          <p:stCondLst>
                                            <p:cond delay="1808"/>
                                          </p:stCondLst>
                                        </p:cTn>
                                        <p:tgtEl>
                                          <p:spTgt spid="56"/>
                                        </p:tgtEl>
                                      </p:cBhvr>
                                      <p:to x="100000" y="95000"/>
                                    </p:animScale>
                                    <p:animScale>
                                      <p:cBhvr>
                                        <p:cTn id="49" dur="166" decel="50000">
                                          <p:stCondLst>
                                            <p:cond delay="1834"/>
                                          </p:stCondLst>
                                        </p:cTn>
                                        <p:tgtEl>
                                          <p:spTgt spid="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2" grpId="0"/>
      <p:bldP spid="51" grpId="0" animBg="1"/>
      <p:bldP spid="52" grpId="0" animBg="1"/>
      <p:bldP spid="1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706155031"/>
  <p:tag name="MH_LIBRARY" val="GRAPHIC"/>
  <p:tag name="MH_TYPE" val="Other"/>
  <p:tag name="MH_ORDER" val="2"/>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5111</TotalTime>
  <Words>2625</Words>
  <Application>Microsoft Office PowerPoint</Application>
  <PresentationFormat>如螢幕大小 (4:3)</PresentationFormat>
  <Paragraphs>425</Paragraphs>
  <Slides>34</Slides>
  <Notes>11</Notes>
  <HiddenSlides>0</HiddenSlides>
  <MMClips>0</MMClips>
  <ScaleCrop>false</ScaleCrop>
  <HeadingPairs>
    <vt:vector size="6" baseType="variant">
      <vt:variant>
        <vt:lpstr>使用字型</vt:lpstr>
      </vt:variant>
      <vt:variant>
        <vt:i4>19</vt:i4>
      </vt:variant>
      <vt:variant>
        <vt:lpstr>佈景主題</vt:lpstr>
      </vt:variant>
      <vt:variant>
        <vt:i4>1</vt:i4>
      </vt:variant>
      <vt:variant>
        <vt:lpstr>投影片標題</vt:lpstr>
      </vt:variant>
      <vt:variant>
        <vt:i4>34</vt:i4>
      </vt:variant>
    </vt:vector>
  </HeadingPairs>
  <TitlesOfParts>
    <vt:vector size="54" baseType="lpstr">
      <vt:lpstr>BiauKai</vt:lpstr>
      <vt:lpstr>Microsoft YaHei</vt:lpstr>
      <vt:lpstr>Microsoft YaHei</vt:lpstr>
      <vt:lpstr>PMingLiu</vt:lpstr>
      <vt:lpstr>Raleway Black</vt:lpstr>
      <vt:lpstr>宋体</vt:lpstr>
      <vt:lpstr>宋体</vt:lpstr>
      <vt:lpstr>华文细黑</vt:lpstr>
      <vt:lpstr>文鼎新藝體</vt:lpstr>
      <vt:lpstr>王漢宗顏楷體繁</vt:lpstr>
      <vt:lpstr>微軟正黑體</vt:lpstr>
      <vt:lpstr>新細明體</vt:lpstr>
      <vt:lpstr>標楷體</vt:lpstr>
      <vt:lpstr>Arial</vt:lpstr>
      <vt:lpstr>Calibri</vt:lpstr>
      <vt:lpstr>Calibri Light</vt:lpstr>
      <vt:lpstr>Times New Roman</vt:lpstr>
      <vt:lpstr>Verdana</vt:lpstr>
      <vt:lpstr>Wingdings</vt:lpstr>
      <vt:lpstr>Office 佈景主題</vt:lpstr>
      <vt:lpstr>PowerPoint 簡報</vt:lpstr>
      <vt:lpstr>PowerPoint 簡報</vt:lpstr>
      <vt:lpstr>PowerPoint 簡報</vt:lpstr>
      <vt:lpstr>PowerPoint 簡報</vt:lpstr>
      <vt:lpstr>國中教育會考</vt:lpstr>
      <vt:lpstr>能力等級加註標示</vt:lpstr>
      <vt:lpstr>PowerPoint 簡報</vt:lpstr>
      <vt:lpstr>PowerPoint 簡報</vt:lpstr>
      <vt:lpstr>PowerPoint 簡報</vt:lpstr>
      <vt:lpstr>PowerPoint 簡報</vt:lpstr>
      <vt:lpstr>PowerPoint 簡報</vt:lpstr>
      <vt:lpstr>PowerPoint 簡報</vt:lpstr>
      <vt:lpstr>PowerPoint 簡報</vt:lpstr>
      <vt:lpstr>PowerPoint 簡報</vt:lpstr>
      <vt:lpstr>科學班</vt:lpstr>
      <vt:lpstr>113科學班</vt:lpstr>
      <vt:lpstr>專業群科-113竹工板金科</vt:lpstr>
      <vt:lpstr>PowerPoint 簡報</vt:lpstr>
      <vt:lpstr>PowerPoint 簡報</vt:lpstr>
      <vt:lpstr>PowerPoint 簡報</vt:lpstr>
      <vt:lpstr>五專優免-超額比序項目積分對照表</vt:lpstr>
      <vt:lpstr>PowerPoint 簡報</vt:lpstr>
      <vt:lpstr>113技藝課程</vt:lpstr>
      <vt:lpstr>113技藝課程-醫療</vt:lpstr>
      <vt:lpstr>PowerPoint 簡報</vt:lpstr>
      <vt:lpstr>PowerPoint 簡報</vt:lpstr>
      <vt:lpstr>入學方式</vt:lpstr>
      <vt:lpstr>參考落點</vt:lpstr>
      <vt:lpstr>參考落點</vt:lpstr>
      <vt:lpstr>參考落點</vt:lpstr>
      <vt:lpstr>參考落點</vt:lpstr>
      <vt:lpstr>參考落點</vt:lpstr>
      <vt:lpstr>參考落點</vt:lpstr>
      <vt:lpstr>問題與討論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Goose</dc:creator>
  <cp:lastModifiedBy>SMJH</cp:lastModifiedBy>
  <cp:revision>448</cp:revision>
  <cp:lastPrinted>2020-09-14T02:08:19Z</cp:lastPrinted>
  <dcterms:created xsi:type="dcterms:W3CDTF">2013-11-12T13:46:27Z</dcterms:created>
  <dcterms:modified xsi:type="dcterms:W3CDTF">2024-09-24T06:34:59Z</dcterms:modified>
</cp:coreProperties>
</file>