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78" r:id="rId2"/>
    <p:sldId id="417" r:id="rId3"/>
    <p:sldId id="430" r:id="rId4"/>
    <p:sldId id="427" r:id="rId5"/>
    <p:sldId id="429" r:id="rId6"/>
    <p:sldId id="420" r:id="rId7"/>
    <p:sldId id="436" r:id="rId8"/>
    <p:sldId id="421" r:id="rId9"/>
    <p:sldId id="419" r:id="rId10"/>
    <p:sldId id="437" r:id="rId11"/>
    <p:sldId id="395" r:id="rId12"/>
    <p:sldId id="416" r:id="rId13"/>
    <p:sldId id="374" r:id="rId14"/>
    <p:sldId id="404" r:id="rId15"/>
    <p:sldId id="405" r:id="rId16"/>
    <p:sldId id="406" r:id="rId17"/>
    <p:sldId id="407" r:id="rId18"/>
    <p:sldId id="435" r:id="rId19"/>
    <p:sldId id="410" r:id="rId20"/>
    <p:sldId id="409" r:id="rId21"/>
    <p:sldId id="438" r:id="rId22"/>
    <p:sldId id="412" r:id="rId23"/>
    <p:sldId id="422" r:id="rId24"/>
    <p:sldId id="423" r:id="rId25"/>
    <p:sldId id="424" r:id="rId26"/>
    <p:sldId id="425" r:id="rId27"/>
    <p:sldId id="426" r:id="rId28"/>
    <p:sldId id="439" r:id="rId29"/>
    <p:sldId id="428" r:id="rId30"/>
    <p:sldId id="328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2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3466" autoAdjust="0"/>
  </p:normalViewPr>
  <p:slideViewPr>
    <p:cSldViewPr>
      <p:cViewPr varScale="1">
        <p:scale>
          <a:sx n="63" d="100"/>
          <a:sy n="63" d="100"/>
        </p:scale>
        <p:origin x="1344" y="56"/>
      </p:cViewPr>
      <p:guideLst>
        <p:guide orient="horz" pos="2160"/>
        <p:guide pos="2880"/>
        <p:guide orient="horz" pos="42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1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564929-1EEE-4C5B-8F51-4816825543A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29B25FF-AB90-404D-BC6C-96B276017851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認真預習</a:t>
          </a:r>
        </a:p>
      </dgm:t>
    </dgm:pt>
    <dgm:pt modelId="{C70EC9A7-6991-43A7-9AC5-AC98DF502D37}" type="parTrans" cxnId="{B198EBFF-07DA-4260-92FF-2B073A9CF73B}">
      <dgm:prSet/>
      <dgm:spPr/>
      <dgm:t>
        <a:bodyPr/>
        <a:lstStyle/>
        <a:p>
          <a:endParaRPr lang="zh-TW" altLang="en-US"/>
        </a:p>
      </dgm:t>
    </dgm:pt>
    <dgm:pt modelId="{798E68E0-FBD8-497E-B924-516A17E73DCE}" type="sibTrans" cxnId="{B198EBFF-07DA-4260-92FF-2B073A9CF73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zh-TW" altLang="en-US"/>
        </a:p>
      </dgm:t>
    </dgm:pt>
    <dgm:pt modelId="{87FDCAC6-1C81-404F-9C64-DAFBDCDA67FE}">
      <dgm:prSet phldrT="[文字]"/>
      <dgm:spPr>
        <a:solidFill>
          <a:srgbClr val="FF0000"/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專心聽講</a:t>
          </a:r>
        </a:p>
      </dgm:t>
    </dgm:pt>
    <dgm:pt modelId="{9F9420BD-6EE1-446F-A8F2-3DD16EBAA435}" type="parTrans" cxnId="{068CA945-BB1A-4EDD-B5EB-E0144020FC47}">
      <dgm:prSet/>
      <dgm:spPr/>
      <dgm:t>
        <a:bodyPr/>
        <a:lstStyle/>
        <a:p>
          <a:endParaRPr lang="zh-TW" altLang="en-US"/>
        </a:p>
      </dgm:t>
    </dgm:pt>
    <dgm:pt modelId="{AF4DC127-2217-498C-9282-EFE73D9EEBFD}" type="sibTrans" cxnId="{068CA945-BB1A-4EDD-B5EB-E0144020FC47}">
      <dgm:prSet/>
      <dgm:spPr/>
      <dgm:t>
        <a:bodyPr/>
        <a:lstStyle/>
        <a:p>
          <a:endParaRPr lang="zh-TW" altLang="en-US"/>
        </a:p>
      </dgm:t>
    </dgm:pt>
    <dgm:pt modelId="{40D9CB7F-C38D-4536-8667-6DA7A84DD6BD}">
      <dgm:prSet phldrT="[文字]"/>
      <dgm:spPr>
        <a:solidFill>
          <a:srgbClr val="007635"/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做好筆記</a:t>
          </a:r>
        </a:p>
      </dgm:t>
    </dgm:pt>
    <dgm:pt modelId="{D832C072-F015-4C8D-BD7B-78F90B932CA0}" type="parTrans" cxnId="{B85D5290-6D90-4049-BADD-935400E52C61}">
      <dgm:prSet/>
      <dgm:spPr/>
      <dgm:t>
        <a:bodyPr/>
        <a:lstStyle/>
        <a:p>
          <a:endParaRPr lang="zh-TW" altLang="en-US"/>
        </a:p>
      </dgm:t>
    </dgm:pt>
    <dgm:pt modelId="{067A4CFC-6ED7-4FB5-BA52-30E6203A059D}" type="sibTrans" cxnId="{B85D5290-6D90-4049-BADD-935400E52C61}">
      <dgm:prSet/>
      <dgm:spPr/>
      <dgm:t>
        <a:bodyPr/>
        <a:lstStyle/>
        <a:p>
          <a:endParaRPr lang="zh-TW" altLang="en-US"/>
        </a:p>
      </dgm:t>
    </dgm:pt>
    <dgm:pt modelId="{CF2D97EC-B95E-44C3-B388-21EC68CE7B13}">
      <dgm:prSet phldrT="[文字]"/>
      <dgm:spPr>
        <a:solidFill>
          <a:srgbClr val="0439FA"/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歸納複習</a:t>
          </a:r>
        </a:p>
      </dgm:t>
    </dgm:pt>
    <dgm:pt modelId="{17D323F3-6713-43AD-82EA-F359815CFDC6}" type="parTrans" cxnId="{6F059844-68E4-4B16-A3BD-77110D9740D2}">
      <dgm:prSet/>
      <dgm:spPr/>
      <dgm:t>
        <a:bodyPr/>
        <a:lstStyle/>
        <a:p>
          <a:endParaRPr lang="zh-TW" altLang="en-US"/>
        </a:p>
      </dgm:t>
    </dgm:pt>
    <dgm:pt modelId="{8CD88A8E-E7D3-4AC1-A8B7-351F686A44A2}" type="sibTrans" cxnId="{6F059844-68E4-4B16-A3BD-77110D9740D2}">
      <dgm:prSet/>
      <dgm:spPr/>
      <dgm:t>
        <a:bodyPr/>
        <a:lstStyle/>
        <a:p>
          <a:endParaRPr lang="zh-TW" altLang="en-US"/>
        </a:p>
      </dgm:t>
    </dgm:pt>
    <dgm:pt modelId="{6B5F79F5-AB41-4E33-B523-9E3187DFFB99}">
      <dgm:prSet phldrT="[文字]"/>
      <dgm:spPr>
        <a:solidFill>
          <a:srgbClr val="7030A0"/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學習驗收</a:t>
          </a:r>
        </a:p>
      </dgm:t>
    </dgm:pt>
    <dgm:pt modelId="{9E7636B7-8C94-4C74-907E-4CB7C5DD5055}" type="parTrans" cxnId="{76448EF8-85E9-4F26-A327-CF8FB4F1EBEB}">
      <dgm:prSet/>
      <dgm:spPr/>
      <dgm:t>
        <a:bodyPr/>
        <a:lstStyle/>
        <a:p>
          <a:endParaRPr lang="zh-TW" altLang="en-US"/>
        </a:p>
      </dgm:t>
    </dgm:pt>
    <dgm:pt modelId="{80EFB88F-F253-4533-B6C4-8EE02F584396}" type="sibTrans" cxnId="{76448EF8-85E9-4F26-A327-CF8FB4F1EBEB}">
      <dgm:prSet/>
      <dgm:spPr/>
      <dgm:t>
        <a:bodyPr/>
        <a:lstStyle/>
        <a:p>
          <a:endParaRPr lang="zh-TW" altLang="en-US"/>
        </a:p>
      </dgm:t>
    </dgm:pt>
    <dgm:pt modelId="{517E1AAA-C527-4A8D-91D6-B6C7CBD68A0C}" type="pres">
      <dgm:prSet presAssocID="{D2564929-1EEE-4C5B-8F51-4816825543A2}" presName="Name0" presStyleCnt="0">
        <dgm:presLayoutVars>
          <dgm:dir/>
          <dgm:resizeHandles val="exact"/>
        </dgm:presLayoutVars>
      </dgm:prSet>
      <dgm:spPr/>
    </dgm:pt>
    <dgm:pt modelId="{D667B5F7-666F-4773-BE04-CB7581AC88CA}" type="pres">
      <dgm:prSet presAssocID="{D2564929-1EEE-4C5B-8F51-4816825543A2}" presName="cycle" presStyleCnt="0"/>
      <dgm:spPr/>
    </dgm:pt>
    <dgm:pt modelId="{743EB41B-C819-4235-883C-4ABBD0B90515}" type="pres">
      <dgm:prSet presAssocID="{729B25FF-AB90-404D-BC6C-96B276017851}" presName="nodeFirstNode" presStyleLbl="node1" presStyleIdx="0" presStyleCnt="5">
        <dgm:presLayoutVars>
          <dgm:bulletEnabled val="1"/>
        </dgm:presLayoutVars>
      </dgm:prSet>
      <dgm:spPr/>
    </dgm:pt>
    <dgm:pt modelId="{FD8C25D8-F085-4A28-A096-CCCF772ED43C}" type="pres">
      <dgm:prSet presAssocID="{798E68E0-FBD8-497E-B924-516A17E73DCE}" presName="sibTransFirstNode" presStyleLbl="bgShp" presStyleIdx="0" presStyleCnt="1" custLinFactNeighborX="343" custLinFactNeighborY="-185"/>
      <dgm:spPr/>
    </dgm:pt>
    <dgm:pt modelId="{3477A013-F37F-4805-A458-25FBD19A31AA}" type="pres">
      <dgm:prSet presAssocID="{87FDCAC6-1C81-404F-9C64-DAFBDCDA67FE}" presName="nodeFollowingNodes" presStyleLbl="node1" presStyleIdx="1" presStyleCnt="5">
        <dgm:presLayoutVars>
          <dgm:bulletEnabled val="1"/>
        </dgm:presLayoutVars>
      </dgm:prSet>
      <dgm:spPr/>
    </dgm:pt>
    <dgm:pt modelId="{D84B0738-ADE6-4747-B38E-3F1941E49CE0}" type="pres">
      <dgm:prSet presAssocID="{40D9CB7F-C38D-4536-8667-6DA7A84DD6BD}" presName="nodeFollowingNodes" presStyleLbl="node1" presStyleIdx="2" presStyleCnt="5">
        <dgm:presLayoutVars>
          <dgm:bulletEnabled val="1"/>
        </dgm:presLayoutVars>
      </dgm:prSet>
      <dgm:spPr/>
    </dgm:pt>
    <dgm:pt modelId="{871BF03D-B3A7-425B-8EDD-5A1994FDE6B7}" type="pres">
      <dgm:prSet presAssocID="{CF2D97EC-B95E-44C3-B388-21EC68CE7B13}" presName="nodeFollowingNodes" presStyleLbl="node1" presStyleIdx="3" presStyleCnt="5">
        <dgm:presLayoutVars>
          <dgm:bulletEnabled val="1"/>
        </dgm:presLayoutVars>
      </dgm:prSet>
      <dgm:spPr/>
    </dgm:pt>
    <dgm:pt modelId="{2968905B-3CC2-4A3E-818D-8E09B2E406E7}" type="pres">
      <dgm:prSet presAssocID="{6B5F79F5-AB41-4E33-B523-9E3187DFFB99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9764CD28-CC41-4876-8AB6-0BFA9BD1EC09}" type="presOf" srcId="{CF2D97EC-B95E-44C3-B388-21EC68CE7B13}" destId="{871BF03D-B3A7-425B-8EDD-5A1994FDE6B7}" srcOrd="0" destOrd="0" presId="urn:microsoft.com/office/officeart/2005/8/layout/cycle3"/>
    <dgm:cxn modelId="{DBCC5B33-9850-49D4-BDFC-EF4581C96F4C}" type="presOf" srcId="{6B5F79F5-AB41-4E33-B523-9E3187DFFB99}" destId="{2968905B-3CC2-4A3E-818D-8E09B2E406E7}" srcOrd="0" destOrd="0" presId="urn:microsoft.com/office/officeart/2005/8/layout/cycle3"/>
    <dgm:cxn modelId="{541D0961-6D1F-4375-91F7-EB66E3244856}" type="presOf" srcId="{798E68E0-FBD8-497E-B924-516A17E73DCE}" destId="{FD8C25D8-F085-4A28-A096-CCCF772ED43C}" srcOrd="0" destOrd="0" presId="urn:microsoft.com/office/officeart/2005/8/layout/cycle3"/>
    <dgm:cxn modelId="{6F059844-68E4-4B16-A3BD-77110D9740D2}" srcId="{D2564929-1EEE-4C5B-8F51-4816825543A2}" destId="{CF2D97EC-B95E-44C3-B388-21EC68CE7B13}" srcOrd="3" destOrd="0" parTransId="{17D323F3-6713-43AD-82EA-F359815CFDC6}" sibTransId="{8CD88A8E-E7D3-4AC1-A8B7-351F686A44A2}"/>
    <dgm:cxn modelId="{068CA945-BB1A-4EDD-B5EB-E0144020FC47}" srcId="{D2564929-1EEE-4C5B-8F51-4816825543A2}" destId="{87FDCAC6-1C81-404F-9C64-DAFBDCDA67FE}" srcOrd="1" destOrd="0" parTransId="{9F9420BD-6EE1-446F-A8F2-3DD16EBAA435}" sibTransId="{AF4DC127-2217-498C-9282-EFE73D9EEBFD}"/>
    <dgm:cxn modelId="{ED36066C-4C88-42A7-A85F-770A2939D83F}" type="presOf" srcId="{D2564929-1EEE-4C5B-8F51-4816825543A2}" destId="{517E1AAA-C527-4A8D-91D6-B6C7CBD68A0C}" srcOrd="0" destOrd="0" presId="urn:microsoft.com/office/officeart/2005/8/layout/cycle3"/>
    <dgm:cxn modelId="{320C2C72-99B5-4A1C-B315-4751400F51EE}" type="presOf" srcId="{40D9CB7F-C38D-4536-8667-6DA7A84DD6BD}" destId="{D84B0738-ADE6-4747-B38E-3F1941E49CE0}" srcOrd="0" destOrd="0" presId="urn:microsoft.com/office/officeart/2005/8/layout/cycle3"/>
    <dgm:cxn modelId="{2B1FD57A-8E56-4547-8D0C-AAF28BFB8941}" type="presOf" srcId="{729B25FF-AB90-404D-BC6C-96B276017851}" destId="{743EB41B-C819-4235-883C-4ABBD0B90515}" srcOrd="0" destOrd="0" presId="urn:microsoft.com/office/officeart/2005/8/layout/cycle3"/>
    <dgm:cxn modelId="{B85D5290-6D90-4049-BADD-935400E52C61}" srcId="{D2564929-1EEE-4C5B-8F51-4816825543A2}" destId="{40D9CB7F-C38D-4536-8667-6DA7A84DD6BD}" srcOrd="2" destOrd="0" parTransId="{D832C072-F015-4C8D-BD7B-78F90B932CA0}" sibTransId="{067A4CFC-6ED7-4FB5-BA52-30E6203A059D}"/>
    <dgm:cxn modelId="{76448EF8-85E9-4F26-A327-CF8FB4F1EBEB}" srcId="{D2564929-1EEE-4C5B-8F51-4816825543A2}" destId="{6B5F79F5-AB41-4E33-B523-9E3187DFFB99}" srcOrd="4" destOrd="0" parTransId="{9E7636B7-8C94-4C74-907E-4CB7C5DD5055}" sibTransId="{80EFB88F-F253-4533-B6C4-8EE02F584396}"/>
    <dgm:cxn modelId="{57FEB4FA-8C00-48BD-B7A3-51A83CA8B2B0}" type="presOf" srcId="{87FDCAC6-1C81-404F-9C64-DAFBDCDA67FE}" destId="{3477A013-F37F-4805-A458-25FBD19A31AA}" srcOrd="0" destOrd="0" presId="urn:microsoft.com/office/officeart/2005/8/layout/cycle3"/>
    <dgm:cxn modelId="{B198EBFF-07DA-4260-92FF-2B073A9CF73B}" srcId="{D2564929-1EEE-4C5B-8F51-4816825543A2}" destId="{729B25FF-AB90-404D-BC6C-96B276017851}" srcOrd="0" destOrd="0" parTransId="{C70EC9A7-6991-43A7-9AC5-AC98DF502D37}" sibTransId="{798E68E0-FBD8-497E-B924-516A17E73DCE}"/>
    <dgm:cxn modelId="{1932AB13-43E9-4C52-8049-4D38B9408B9C}" type="presParOf" srcId="{517E1AAA-C527-4A8D-91D6-B6C7CBD68A0C}" destId="{D667B5F7-666F-4773-BE04-CB7581AC88CA}" srcOrd="0" destOrd="0" presId="urn:microsoft.com/office/officeart/2005/8/layout/cycle3"/>
    <dgm:cxn modelId="{3799D8B2-AAF8-4DF9-BF3E-5C19ADF5E2A9}" type="presParOf" srcId="{D667B5F7-666F-4773-BE04-CB7581AC88CA}" destId="{743EB41B-C819-4235-883C-4ABBD0B90515}" srcOrd="0" destOrd="0" presId="urn:microsoft.com/office/officeart/2005/8/layout/cycle3"/>
    <dgm:cxn modelId="{33CF51D3-DEE5-4859-9B4F-328D93FD9E25}" type="presParOf" srcId="{D667B5F7-666F-4773-BE04-CB7581AC88CA}" destId="{FD8C25D8-F085-4A28-A096-CCCF772ED43C}" srcOrd="1" destOrd="0" presId="urn:microsoft.com/office/officeart/2005/8/layout/cycle3"/>
    <dgm:cxn modelId="{1776713D-F7DC-428C-ADE4-5825DD7664D6}" type="presParOf" srcId="{D667B5F7-666F-4773-BE04-CB7581AC88CA}" destId="{3477A013-F37F-4805-A458-25FBD19A31AA}" srcOrd="2" destOrd="0" presId="urn:microsoft.com/office/officeart/2005/8/layout/cycle3"/>
    <dgm:cxn modelId="{03B68D6D-4026-4392-B3D6-B5D5E87CA89F}" type="presParOf" srcId="{D667B5F7-666F-4773-BE04-CB7581AC88CA}" destId="{D84B0738-ADE6-4747-B38E-3F1941E49CE0}" srcOrd="3" destOrd="0" presId="urn:microsoft.com/office/officeart/2005/8/layout/cycle3"/>
    <dgm:cxn modelId="{6CF5CD23-F2A3-452E-A15B-879AE60197B6}" type="presParOf" srcId="{D667B5F7-666F-4773-BE04-CB7581AC88CA}" destId="{871BF03D-B3A7-425B-8EDD-5A1994FDE6B7}" srcOrd="4" destOrd="0" presId="urn:microsoft.com/office/officeart/2005/8/layout/cycle3"/>
    <dgm:cxn modelId="{52892157-FCB9-4428-8DEA-C6D1982A1A67}" type="presParOf" srcId="{D667B5F7-666F-4773-BE04-CB7581AC88CA}" destId="{2968905B-3CC2-4A3E-818D-8E09B2E406E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C25D8-F085-4A28-A096-CCCF772ED43C}">
      <dsp:nvSpPr>
        <dsp:cNvPr id="0" name=""/>
        <dsp:cNvSpPr/>
      </dsp:nvSpPr>
      <dsp:spPr>
        <a:xfrm>
          <a:off x="1034637" y="-29584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EB41B-C819-4235-883C-4ABBD0B90515}">
      <dsp:nvSpPr>
        <dsp:cNvPr id="0" name=""/>
        <dsp:cNvSpPr/>
      </dsp:nvSpPr>
      <dsp:spPr>
        <a:xfrm>
          <a:off x="2114847" y="1515"/>
          <a:ext cx="1866304" cy="93315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認真預習</a:t>
          </a:r>
        </a:p>
      </dsp:txBody>
      <dsp:txXfrm>
        <a:off x="2160400" y="47068"/>
        <a:ext cx="1775198" cy="842046"/>
      </dsp:txXfrm>
    </dsp:sp>
    <dsp:sp modelId="{3477A013-F37F-4805-A458-25FBD19A31AA}">
      <dsp:nvSpPr>
        <dsp:cNvPr id="0" name=""/>
        <dsp:cNvSpPr/>
      </dsp:nvSpPr>
      <dsp:spPr>
        <a:xfrm>
          <a:off x="3759238" y="1196235"/>
          <a:ext cx="1866304" cy="933152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專心聽講</a:t>
          </a:r>
        </a:p>
      </dsp:txBody>
      <dsp:txXfrm>
        <a:off x="3804791" y="1241788"/>
        <a:ext cx="1775198" cy="842046"/>
      </dsp:txXfrm>
    </dsp:sp>
    <dsp:sp modelId="{D84B0738-ADE6-4747-B38E-3F1941E49CE0}">
      <dsp:nvSpPr>
        <dsp:cNvPr id="0" name=""/>
        <dsp:cNvSpPr/>
      </dsp:nvSpPr>
      <dsp:spPr>
        <a:xfrm>
          <a:off x="3131137" y="3129332"/>
          <a:ext cx="1866304" cy="933152"/>
        </a:xfrm>
        <a:prstGeom prst="roundRect">
          <a:avLst/>
        </a:prstGeom>
        <a:solidFill>
          <a:srgbClr val="0076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做好筆記</a:t>
          </a:r>
        </a:p>
      </dsp:txBody>
      <dsp:txXfrm>
        <a:off x="3176690" y="3174885"/>
        <a:ext cx="1775198" cy="842046"/>
      </dsp:txXfrm>
    </dsp:sp>
    <dsp:sp modelId="{871BF03D-B3A7-425B-8EDD-5A1994FDE6B7}">
      <dsp:nvSpPr>
        <dsp:cNvPr id="0" name=""/>
        <dsp:cNvSpPr/>
      </dsp:nvSpPr>
      <dsp:spPr>
        <a:xfrm>
          <a:off x="1098558" y="3129332"/>
          <a:ext cx="1866304" cy="933152"/>
        </a:xfrm>
        <a:prstGeom prst="roundRect">
          <a:avLst/>
        </a:prstGeom>
        <a:solidFill>
          <a:srgbClr val="0439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歸納複習</a:t>
          </a:r>
        </a:p>
      </dsp:txBody>
      <dsp:txXfrm>
        <a:off x="1144111" y="3174885"/>
        <a:ext cx="1775198" cy="842046"/>
      </dsp:txXfrm>
    </dsp:sp>
    <dsp:sp modelId="{2968905B-3CC2-4A3E-818D-8E09B2E406E7}">
      <dsp:nvSpPr>
        <dsp:cNvPr id="0" name=""/>
        <dsp:cNvSpPr/>
      </dsp:nvSpPr>
      <dsp:spPr>
        <a:xfrm>
          <a:off x="470456" y="1196235"/>
          <a:ext cx="1866304" cy="933152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學習驗收</a:t>
          </a:r>
        </a:p>
      </dsp:txBody>
      <dsp:txXfrm>
        <a:off x="516009" y="1241788"/>
        <a:ext cx="1775198" cy="842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5D727-CC4C-47A9-A944-70166C34F506}" type="datetimeFigureOut">
              <a:rPr lang="zh-TW" altLang="en-US" smtClean="0"/>
              <a:t>2023/12/20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017F8-A06E-4C89-BBF8-0F612BF994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65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38798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667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6BE6E-43EC-477D-A3FE-5AE76CF42A1F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270A8-1210-4ABE-A8C8-10356D4DFF6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0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836B9-27F2-4D3F-9C87-0D0894B2E859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997B9-EDC6-41A1-BDEE-AC06C6E7F77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30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86585-B2EB-4E7E-81D9-8A368C3CB7C1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2023/12/20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9F6CB-A470-4579-A470-666C02DD5CFF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5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EFA33-CCCE-4A32-9246-1A5CC9DA890C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2023/12/20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53CC0-1664-463B-927D-AF739EA53E25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5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6"/>
          <p:cNvGrpSpPr>
            <a:grpSpLocks/>
          </p:cNvGrpSpPr>
          <p:nvPr/>
        </p:nvGrpSpPr>
        <p:grpSpPr bwMode="auto">
          <a:xfrm>
            <a:off x="-9525" y="-7938"/>
            <a:ext cx="11780838" cy="2433638"/>
            <a:chOff x="-9525" y="-8604"/>
            <a:chExt cx="11780360" cy="2434824"/>
          </a:xfrm>
        </p:grpSpPr>
        <p:pic>
          <p:nvPicPr>
            <p:cNvPr id="5" name="圖片 4"/>
            <p:cNvPicPr>
              <a:picLocks noChangeAspect="1"/>
            </p:cNvPicPr>
            <p:nvPr userDrawn="1"/>
          </p:nvPicPr>
          <p:blipFill rotWithShape="1">
            <a:blip r:embed="rId2" cstate="print">
              <a:extLst/>
            </a:blip>
            <a:srcRect t="61453" r="47859" b="1"/>
            <a:stretch/>
          </p:blipFill>
          <p:spPr>
            <a:xfrm flipV="1">
              <a:off x="-9525" y="-8604"/>
              <a:ext cx="9144000" cy="1133348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6" name="圓形箭號 5"/>
            <p:cNvSpPr/>
            <p:nvPr userDrawn="1"/>
          </p:nvSpPr>
          <p:spPr>
            <a:xfrm>
              <a:off x="2339880" y="188343"/>
              <a:ext cx="9430955" cy="2237877"/>
            </a:xfrm>
            <a:prstGeom prst="circularArrow">
              <a:avLst>
                <a:gd name="adj1" fmla="val 16356"/>
                <a:gd name="adj2" fmla="val 1398908"/>
                <a:gd name="adj3" fmla="val 18575330"/>
                <a:gd name="adj4" fmla="val 10800000"/>
                <a:gd name="adj5" fmla="val 878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橢圓 6"/>
            <p:cNvSpPr/>
            <p:nvPr userDrawn="1"/>
          </p:nvSpPr>
          <p:spPr>
            <a:xfrm>
              <a:off x="2843097" y="477409"/>
              <a:ext cx="1152478" cy="3589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橢圓 7"/>
            <p:cNvSpPr/>
            <p:nvPr userDrawn="1"/>
          </p:nvSpPr>
          <p:spPr>
            <a:xfrm>
              <a:off x="3635227" y="377347"/>
              <a:ext cx="1152478" cy="3605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橢圓 8"/>
            <p:cNvSpPr/>
            <p:nvPr userDrawn="1"/>
          </p:nvSpPr>
          <p:spPr>
            <a:xfrm>
              <a:off x="7391100" y="178813"/>
              <a:ext cx="1152478" cy="3605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7534" y="539020"/>
            <a:ext cx="8259266" cy="94576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580F4-42FF-495C-B19C-F00C278F1169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BD12C-E0E1-427A-AF68-6FF884C9F89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5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51E9-FA42-4108-82FA-7CDFA7935E36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454FF-D414-42CB-91DE-730C1E6CCE0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9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A1654-6E2F-42DD-811B-87B36D5200F2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89EA7-32B5-45D4-AAA6-6A27712C44F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1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C76F-E52E-478E-8D77-2EA81C3314DE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71305-651A-44B5-A8C3-A42DC062E32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0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0"/>
            <a:ext cx="25939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009FC-E498-42CD-8C31-B681298B76BC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199B8-F266-433B-AED8-8DC44B9F15C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2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0"/>
            <a:ext cx="25939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3873C-83B8-4D38-9159-2814B8A74423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CE07B-5B5C-4FAC-B158-BE075BE559D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4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450FA-0FB0-42EA-91DB-78CD7AFE7086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CEF56-2607-4945-ADCC-11B50F0D5F4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5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0"/>
            <a:ext cx="172878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994D-CC89-48EA-98CC-18AEFF3114E6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B9497-EAA1-48B5-B9AC-D37E17B54B8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5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ECE9AE-3DD5-46BE-8320-937081777033}" type="datetime1">
              <a:rPr kumimoji="1" lang="zh-TW" alt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2023/12/20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9C6AE0-FC19-4451-9D2D-0A65A795D01B}" type="slidenum">
              <a:rPr kumimoji="1" lang="zh-TW" alt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8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eb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eb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unyiacademy.org/" TargetMode="External"/><Relationship Id="rId3" Type="http://schemas.openxmlformats.org/officeDocument/2006/relationships/hyperlink" Target="https://pansci.asia/" TargetMode="External"/><Relationship Id="rId7" Type="http://schemas.openxmlformats.org/officeDocument/2006/relationships/hyperlink" Target="https://www.youtube.com/" TargetMode="External"/><Relationship Id="rId2" Type="http://schemas.openxmlformats.org/officeDocument/2006/relationships/hyperlink" Target="https://www.ntsec.gov.tw/User/index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geomedia.com/" TargetMode="External"/><Relationship Id="rId5" Type="http://schemas.openxmlformats.org/officeDocument/2006/relationships/hyperlink" Target="https://www.inewton.com.tw/" TargetMode="External"/><Relationship Id="rId4" Type="http://schemas.openxmlformats.org/officeDocument/2006/relationships/hyperlink" Target="https://sa.ylib.com/" TargetMode="External"/><Relationship Id="rId9" Type="http://schemas.openxmlformats.org/officeDocument/2006/relationships/hyperlink" Target="https://cooc.tp.edu.tw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22823;&#33258;&#28982;&#30340;&#26178;&#23578;&#31168;&#25335;&#35997;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D12C-E0E1-427A-AF68-6FF884C9F892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03548" y="1628800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生物科學習分享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68877" y="4149080"/>
            <a:ext cx="741792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主講人：林怡君老師</a:t>
            </a:r>
            <a:endParaRPr lang="en-US" altLang="zh-TW" sz="40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                                      </a:t>
            </a:r>
            <a:r>
              <a:rPr lang="en-US" altLang="zh-TW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112.12.20</a:t>
            </a:r>
            <a:endParaRPr lang="zh-TW" altLang="zh-TW" sz="3200" b="1" dirty="0">
              <a:solidFill>
                <a:srgbClr val="002060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70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B1C9E8-2795-4264-BE21-788871912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E82EC3-EA6F-43B2-A46A-7E1AF5C57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AA08698-D6B2-4E45-93BB-9B38D30C1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D12C-E0E1-427A-AF68-6FF884C9F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59459D60-511F-444F-B6F2-9E1D576A207D}"/>
              </a:ext>
            </a:extLst>
          </p:cNvPr>
          <p:cNvSpPr txBox="1">
            <a:spLocks/>
          </p:cNvSpPr>
          <p:nvPr/>
        </p:nvSpPr>
        <p:spPr bwMode="auto">
          <a:xfrm>
            <a:off x="457200" y="2041797"/>
            <a:ext cx="8229600" cy="138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altLang="zh-TW" sz="5400" b="1" dirty="0">
                <a:solidFill>
                  <a:srgbClr val="FF0000"/>
                </a:solidFill>
              </a:rPr>
              <a:t>3.</a:t>
            </a:r>
            <a:r>
              <a:rPr lang="zh-TW" altLang="en-US" sz="5400" b="1" dirty="0">
                <a:solidFill>
                  <a:srgbClr val="FF0000"/>
                </a:solidFill>
              </a:rPr>
              <a:t>你覺得蜜蜂在絲瓜園上吊有沒有可能自然發生</a:t>
            </a:r>
            <a:r>
              <a:rPr lang="en-US" altLang="zh-TW" sz="5400" b="1" dirty="0">
                <a:solidFill>
                  <a:srgbClr val="FF0000"/>
                </a:solidFill>
              </a:rPr>
              <a:t>?</a:t>
            </a:r>
            <a:r>
              <a:rPr lang="zh-TW" altLang="en-US" sz="5400" b="1" dirty="0">
                <a:solidFill>
                  <a:srgbClr val="FF0000"/>
                </a:solidFill>
              </a:rPr>
              <a:t>為什麼</a:t>
            </a:r>
            <a:r>
              <a:rPr lang="en-US" altLang="zh-TW" sz="5400" b="1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Font typeface="Arial" charset="0"/>
              <a:buNone/>
            </a:pPr>
            <a:endParaRPr lang="en-US" altLang="zh-TW" sz="5400" b="1" dirty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4157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1459F5-10E6-43A1-8DB4-92B311DA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D12C-E0E1-427A-AF68-6FF884C9F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2A50E2A-9595-4E22-A82E-416C5C6D911D}"/>
              </a:ext>
            </a:extLst>
          </p:cNvPr>
          <p:cNvSpPr/>
          <p:nvPr/>
        </p:nvSpPr>
        <p:spPr>
          <a:xfrm>
            <a:off x="1709677" y="1628800"/>
            <a:ext cx="572464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學習是</a:t>
            </a:r>
            <a:endParaRPr lang="en-US" altLang="zh-TW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7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為了生存</a:t>
            </a:r>
            <a:endParaRPr lang="en-US" altLang="zh-TW" sz="7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7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為了明辨是非</a:t>
            </a:r>
            <a:endParaRPr lang="en-US" altLang="zh-TW" sz="7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5896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44F0CE-8704-45F6-9C78-27BD0947C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66628"/>
            <a:ext cx="8229600" cy="1324744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8000" b="1" dirty="0">
                <a:solidFill>
                  <a:srgbClr val="FF0000"/>
                </a:solidFill>
              </a:rPr>
              <a:t>知識就是力量</a:t>
            </a:r>
            <a:endParaRPr lang="en-US" altLang="zh-TW" sz="8000" b="1" dirty="0">
              <a:solidFill>
                <a:srgbClr val="FF0000"/>
              </a:solidFill>
            </a:endParaRPr>
          </a:p>
          <a:p>
            <a:pPr algn="ctr"/>
            <a:endParaRPr lang="zh-TW" altLang="en-US" sz="8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62A7FFE-929C-4C87-9ABD-B9E7EB67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D12C-E0E1-427A-AF68-6FF884C9F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35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AFD755-0461-4F65-9C27-3779480AB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>
                <a:solidFill>
                  <a:srgbClr val="0000FF"/>
                </a:solidFill>
              </a:rPr>
              <a:t>學生物的困難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0716475-E1D2-4A23-AF71-24DDFB65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0" y="6356350"/>
            <a:ext cx="2133600" cy="365125"/>
          </a:xfrm>
        </p:spPr>
        <p:txBody>
          <a:bodyPr lIns="108000" anchor="ctr" anchorCtr="0"/>
          <a:lstStyle/>
          <a:p>
            <a:pPr>
              <a:defRPr/>
            </a:pPr>
            <a:fld id="{438BD12C-E0E1-427A-AF68-6FF884C9F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EDF5C48-46E0-4ABE-BAA1-B15545687977}"/>
              </a:ext>
            </a:extLst>
          </p:cNvPr>
          <p:cNvSpPr txBox="1"/>
          <p:nvPr/>
        </p:nvSpPr>
        <p:spPr>
          <a:xfrm>
            <a:off x="2771800" y="1564273"/>
            <a:ext cx="5040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一堆專有名詞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血液循環好難背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光合作用好抽象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消化系統好複雜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CFC10C6-2DCA-4EF4-908F-7D0EF5384B3F}"/>
              </a:ext>
            </a:extLst>
          </p:cNvPr>
          <p:cNvSpPr txBox="1"/>
          <p:nvPr/>
        </p:nvSpPr>
        <p:spPr>
          <a:xfrm>
            <a:off x="427534" y="3978009"/>
            <a:ext cx="5464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沒有解決不了的難題，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63B007E-4CE3-47BE-BE12-1F21A1D7C5E2}"/>
              </a:ext>
            </a:extLst>
          </p:cNvPr>
          <p:cNvSpPr txBox="1"/>
          <p:nvPr/>
        </p:nvSpPr>
        <p:spPr>
          <a:xfrm>
            <a:off x="3851920" y="4686338"/>
            <a:ext cx="5464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只有不肯面對的自己</a:t>
            </a:r>
          </a:p>
        </p:txBody>
      </p:sp>
    </p:spTree>
    <p:extLst>
      <p:ext uri="{BB962C8B-B14F-4D97-AF65-F5344CB8AC3E}">
        <p14:creationId xmlns:p14="http://schemas.microsoft.com/office/powerpoint/2010/main" val="1602939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31740" y="465366"/>
            <a:ext cx="4680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學習五步驟</a:t>
            </a:r>
            <a:endParaRPr lang="zh-TW" altLang="en-US" sz="66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0" name="資料庫圖表 9">
            <a:extLst>
              <a:ext uri="{FF2B5EF4-FFF2-40B4-BE49-F238E27FC236}">
                <a16:creationId xmlns:a16="http://schemas.microsoft.com/office/drawing/2014/main" id="{990DBF26-ACFE-4496-90FF-8B85CCAF7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3122484"/>
              </p:ext>
            </p:extLst>
          </p:nvPr>
        </p:nvGraphicFramePr>
        <p:xfrm>
          <a:off x="1524000" y="157336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815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F009F6-A739-407A-8FDD-9D52262C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795" y="508193"/>
            <a:ext cx="3656409" cy="945764"/>
          </a:xfr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zh-TW" altLang="en-US" sz="6600" dirty="0">
                <a:solidFill>
                  <a:schemeClr val="bg1"/>
                </a:solidFill>
              </a:rPr>
              <a:t>認真預習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F2166D-7D5F-40C7-92B8-81BCA1EC7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4277072"/>
          </a:xfrm>
        </p:spPr>
        <p:txBody>
          <a:bodyPr/>
          <a:lstStyle/>
          <a:p>
            <a:r>
              <a:rPr lang="zh-TW" altLang="en-US" sz="3600" b="1" dirty="0"/>
              <a:t>以</a:t>
            </a:r>
            <a:r>
              <a:rPr lang="zh-TW" altLang="en-US" sz="3600" b="1" dirty="0">
                <a:solidFill>
                  <a:srgbClr val="0000FF"/>
                </a:solidFill>
              </a:rPr>
              <a:t>課本</a:t>
            </a:r>
            <a:r>
              <a:rPr lang="zh-TW" altLang="en-US" sz="3600" b="1" dirty="0"/>
              <a:t>為主</a:t>
            </a:r>
            <a:endParaRPr lang="en-US" altLang="zh-TW" sz="3600" b="1" dirty="0"/>
          </a:p>
          <a:p>
            <a:r>
              <a:rPr lang="zh-TW" altLang="en-US" sz="3600" b="1" dirty="0"/>
              <a:t>快速看過一遍</a:t>
            </a:r>
            <a:endParaRPr lang="en-US" altLang="zh-TW" sz="3600" b="1" dirty="0"/>
          </a:p>
          <a:p>
            <a:r>
              <a:rPr lang="zh-TW" altLang="en-US" sz="3600" b="1" dirty="0"/>
              <a:t>第二遍將</a:t>
            </a:r>
            <a:r>
              <a:rPr lang="zh-TW" altLang="en-US" sz="3600" b="1" dirty="0">
                <a:solidFill>
                  <a:srgbClr val="0000FF"/>
                </a:solidFill>
              </a:rPr>
              <a:t>粗體字</a:t>
            </a:r>
            <a:r>
              <a:rPr lang="zh-TW" altLang="en-US" sz="3600" b="1" dirty="0"/>
              <a:t>圈起來</a:t>
            </a:r>
            <a:endParaRPr lang="en-US" altLang="zh-TW" sz="3600" b="1" dirty="0"/>
          </a:p>
          <a:p>
            <a:r>
              <a:rPr lang="zh-TW" altLang="en-US" sz="3600" b="1" dirty="0"/>
              <a:t>注意</a:t>
            </a:r>
            <a:r>
              <a:rPr lang="zh-TW" altLang="en-US" sz="3600" b="1" dirty="0">
                <a:solidFill>
                  <a:srgbClr val="0000FF"/>
                </a:solidFill>
              </a:rPr>
              <a:t>前後文</a:t>
            </a:r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3600" b="1" dirty="0">
                <a:solidFill>
                  <a:srgbClr val="0000FF"/>
                </a:solidFill>
              </a:rPr>
              <a:t>形容詞</a:t>
            </a:r>
            <a:r>
              <a:rPr lang="zh-TW" altLang="en-US" sz="3600" b="1" dirty="0"/>
              <a:t>（大小、多少、上升下降）及</a:t>
            </a:r>
            <a:r>
              <a:rPr lang="zh-TW" altLang="en-US" sz="3600" b="1" dirty="0">
                <a:solidFill>
                  <a:srgbClr val="0000FF"/>
                </a:solidFill>
              </a:rPr>
              <a:t>例子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r>
              <a:rPr lang="zh-TW" altLang="en-US" sz="3600" b="1" dirty="0">
                <a:solidFill>
                  <a:srgbClr val="FF0000"/>
                </a:solidFill>
              </a:rPr>
              <a:t>圖</a:t>
            </a:r>
            <a:r>
              <a:rPr lang="zh-TW" altLang="en-US" sz="3600" b="1" dirty="0"/>
              <a:t>是內文的重點整理</a:t>
            </a:r>
            <a:endParaRPr lang="en-US" altLang="zh-TW" sz="3600" b="1" dirty="0"/>
          </a:p>
          <a:p>
            <a:r>
              <a:rPr lang="zh-TW" altLang="en-US" sz="3600" b="1" dirty="0">
                <a:solidFill>
                  <a:srgbClr val="FF0000"/>
                </a:solidFill>
              </a:rPr>
              <a:t>實驗</a:t>
            </a:r>
            <a:r>
              <a:rPr lang="zh-TW" altLang="en-US" sz="3600" b="1" dirty="0"/>
              <a:t>是課本知識的運用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D17BB7E-930D-49B2-84FE-27396BD5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D12C-E0E1-427A-AF68-6FF884C9F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76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F009F6-A739-407A-8FDD-9D52262C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795" y="508193"/>
            <a:ext cx="3656409" cy="945764"/>
          </a:xfr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zh-TW" altLang="en-US" sz="6600" dirty="0">
                <a:solidFill>
                  <a:schemeClr val="bg1"/>
                </a:solidFill>
              </a:rPr>
              <a:t>專心聽講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F2166D-7D5F-40C7-92B8-81BCA1EC7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dirty="0">
                <a:solidFill>
                  <a:srgbClr val="0000FF"/>
                </a:solidFill>
              </a:rPr>
              <a:t>桌面</a:t>
            </a:r>
            <a:r>
              <a:rPr lang="zh-TW" altLang="en-US" sz="3600" b="1" dirty="0"/>
              <a:t>保持乾淨無雜物</a:t>
            </a:r>
            <a:endParaRPr lang="en-US" altLang="zh-TW" sz="3600" b="1" dirty="0"/>
          </a:p>
          <a:p>
            <a:r>
              <a:rPr lang="zh-TW" altLang="en-US" sz="3600" b="1" dirty="0">
                <a:solidFill>
                  <a:srgbClr val="0000FF"/>
                </a:solidFill>
              </a:rPr>
              <a:t>坐</a:t>
            </a:r>
            <a:r>
              <a:rPr lang="zh-TW" altLang="en-US" sz="3600" b="1" dirty="0"/>
              <a:t>端正、</a:t>
            </a:r>
            <a:r>
              <a:rPr lang="zh-TW" altLang="en-US" sz="3600" b="1" dirty="0">
                <a:solidFill>
                  <a:srgbClr val="0000FF"/>
                </a:solidFill>
              </a:rPr>
              <a:t>書</a:t>
            </a:r>
            <a:r>
              <a:rPr lang="zh-TW" altLang="en-US" sz="3600" b="1" dirty="0"/>
              <a:t>擺正</a:t>
            </a:r>
            <a:endParaRPr lang="en-US" altLang="zh-TW" sz="3600" b="1" dirty="0"/>
          </a:p>
          <a:p>
            <a:r>
              <a:rPr lang="zh-TW" altLang="en-US" sz="3600" b="1" dirty="0"/>
              <a:t>打開</a:t>
            </a:r>
            <a:r>
              <a:rPr lang="zh-TW" altLang="en-US" sz="3600" b="1" dirty="0">
                <a:solidFill>
                  <a:srgbClr val="0000FF"/>
                </a:solidFill>
              </a:rPr>
              <a:t>心眼</a:t>
            </a:r>
            <a:r>
              <a:rPr lang="zh-TW" altLang="en-US" sz="3600" b="1" dirty="0"/>
              <a:t>，心到、眼到、口到、手到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D17BB7E-930D-49B2-84FE-27396BD5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D12C-E0E1-427A-AF68-6FF884C9F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08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F009F6-A739-407A-8FDD-9D52262C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59" y="558799"/>
            <a:ext cx="3656409" cy="945764"/>
          </a:xfrm>
          <a:solidFill>
            <a:srgbClr val="006600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r>
              <a:rPr lang="zh-TW" altLang="en-US" sz="6600" dirty="0">
                <a:solidFill>
                  <a:schemeClr val="bg1"/>
                </a:solidFill>
              </a:rPr>
              <a:t>做好筆記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D17BB7E-930D-49B2-84FE-27396BD5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D12C-E0E1-427A-AF68-6FF884C9F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36F13C67-8CCF-4C75-BC0E-9A81A9A81270}"/>
              </a:ext>
            </a:extLst>
          </p:cNvPr>
          <p:cNvSpPr txBox="1">
            <a:spLocks/>
          </p:cNvSpPr>
          <p:nvPr/>
        </p:nvSpPr>
        <p:spPr bwMode="auto">
          <a:xfrm>
            <a:off x="539552" y="1773238"/>
            <a:ext cx="83529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dirty="0">
                <a:solidFill>
                  <a:srgbClr val="0000FF"/>
                </a:solidFill>
              </a:rPr>
              <a:t>課堂筆記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3600" b="1" dirty="0"/>
              <a:t>（老師的黑板筆記必抄</a:t>
            </a:r>
            <a:r>
              <a:rPr lang="en-US" altLang="zh-TW" sz="3600" b="1" dirty="0"/>
              <a:t>、</a:t>
            </a:r>
            <a:r>
              <a:rPr lang="zh-TW" altLang="en-US" sz="3600" b="1" dirty="0"/>
              <a:t>口語重點）</a:t>
            </a:r>
            <a:endParaRPr lang="en-US" altLang="zh-TW" sz="3600" b="1" dirty="0"/>
          </a:p>
          <a:p>
            <a:r>
              <a:rPr lang="zh-TW" altLang="en-US" sz="3600" b="1" dirty="0">
                <a:solidFill>
                  <a:srgbClr val="0000FF"/>
                </a:solidFill>
              </a:rPr>
              <a:t>回家筆記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3600" b="1" dirty="0"/>
              <a:t>（歸納、整理、比較併入自己的想法，例如：單</a:t>
            </a:r>
            <a:r>
              <a:rPr lang="en-US" altLang="zh-TW" sz="3600" b="1" dirty="0"/>
              <a:t>/</a:t>
            </a:r>
            <a:r>
              <a:rPr lang="zh-TW" altLang="en-US" sz="3600" b="1" dirty="0"/>
              <a:t>雙子葉、血球、血管）</a:t>
            </a:r>
            <a:endParaRPr lang="en-US" altLang="zh-TW" sz="3600" b="1" dirty="0"/>
          </a:p>
          <a:p>
            <a:pPr marL="0" indent="0">
              <a:buNone/>
            </a:pPr>
            <a:r>
              <a:rPr lang="zh-TW" altLang="en-US" sz="2800" b="1" dirty="0"/>
              <a:t>艾賓浩斯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遺忘曲線（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小時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後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56%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被遺忘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後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74%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被遺忘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一周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後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77%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被遺忘</a:t>
            </a:r>
            <a:r>
              <a:rPr lang="zh-TW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TW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EA97DB45-F94F-4569-A297-86F5508CD57A}"/>
              </a:ext>
            </a:extLst>
          </p:cNvPr>
          <p:cNvSpPr txBox="1">
            <a:spLocks/>
          </p:cNvSpPr>
          <p:nvPr/>
        </p:nvSpPr>
        <p:spPr bwMode="auto">
          <a:xfrm>
            <a:off x="4932432" y="558799"/>
            <a:ext cx="3656409" cy="945764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r>
              <a:rPr lang="zh-TW" altLang="en-US" sz="6600">
                <a:solidFill>
                  <a:schemeClr val="bg1"/>
                </a:solidFill>
              </a:rPr>
              <a:t>歸納複習</a:t>
            </a:r>
            <a:endParaRPr lang="zh-TW" alt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70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FECBD4F-0D9E-4F48-86F1-096334933FB6}"/>
              </a:ext>
            </a:extLst>
          </p:cNvPr>
          <p:cNvSpPr/>
          <p:nvPr/>
        </p:nvSpPr>
        <p:spPr>
          <a:xfrm>
            <a:off x="-177283" y="-171400"/>
            <a:ext cx="9361040" cy="72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/>
              <a:t>https://zh.wikipedia.org/zh-tw/%E9%81%97%E5%BF%98%E6%9B%B2%E7%BA%BF</a:t>
            </a:r>
            <a:endParaRPr lang="zh-TW" altLang="en-US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6C4190FA-D6C8-4D49-A2F3-A124E3CBA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" y="447865"/>
            <a:ext cx="7120128" cy="6091047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F92E36-62E0-4506-B75A-AD8ECB23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D12C-E0E1-427A-AF68-6FF884C9F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D0D606F-C480-4A77-BFF0-6C2FE472954C}"/>
              </a:ext>
            </a:extLst>
          </p:cNvPr>
          <p:cNvSpPr/>
          <p:nvPr/>
        </p:nvSpPr>
        <p:spPr>
          <a:xfrm>
            <a:off x="3491880" y="6669088"/>
            <a:ext cx="58326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altLang="zh-TW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zh.wikipedia.org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TW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zh-tw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/%</a:t>
            </a:r>
            <a:r>
              <a:rPr lang="en-US" altLang="zh-TW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E9%81%97%E5%BF%98%E6%9B%B2%E7%BA%BF</a:t>
            </a:r>
            <a:endParaRPr lang="zh-TW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91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F009F6-A739-407A-8FDD-9D52262C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59" y="558799"/>
            <a:ext cx="3656409" cy="945764"/>
          </a:xfrm>
          <a:solidFill>
            <a:srgbClr val="006600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r>
              <a:rPr lang="zh-TW" altLang="en-US" sz="6600" dirty="0">
                <a:solidFill>
                  <a:schemeClr val="bg1"/>
                </a:solidFill>
              </a:rPr>
              <a:t>做好筆記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D17BB7E-930D-49B2-84FE-27396BD5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D12C-E0E1-427A-AF68-6FF884C9F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36F13C67-8CCF-4C75-BC0E-9A81A9A81270}"/>
              </a:ext>
            </a:extLst>
          </p:cNvPr>
          <p:cNvSpPr txBox="1">
            <a:spLocks/>
          </p:cNvSpPr>
          <p:nvPr/>
        </p:nvSpPr>
        <p:spPr bwMode="auto">
          <a:xfrm>
            <a:off x="539552" y="177323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dirty="0">
                <a:solidFill>
                  <a:srgbClr val="0000FF"/>
                </a:solidFill>
              </a:rPr>
              <a:t>以圖加強記憶</a:t>
            </a:r>
            <a:r>
              <a:rPr lang="zh-TW" altLang="en-US" sz="3600" b="1" dirty="0"/>
              <a:t>，例如：心臟循環、消化系統、光合作用、內分泌系統</a:t>
            </a:r>
            <a:endParaRPr lang="en-US" altLang="zh-TW" sz="3600" b="1" dirty="0"/>
          </a:p>
          <a:p>
            <a:r>
              <a:rPr lang="zh-TW" altLang="en-US" sz="3600" b="1" dirty="0">
                <a:solidFill>
                  <a:srgbClr val="FF0000"/>
                </a:solidFill>
              </a:rPr>
              <a:t>多次</a:t>
            </a:r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</a:rPr>
              <a:t>間隔</a:t>
            </a:r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</a:rPr>
              <a:t>反覆看</a:t>
            </a:r>
            <a:endParaRPr lang="en-US" altLang="zh-TW" sz="3600" b="1" dirty="0">
              <a:solidFill>
                <a:srgbClr val="FF0000"/>
              </a:solidFill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EA97DB45-F94F-4569-A297-86F5508CD57A}"/>
              </a:ext>
            </a:extLst>
          </p:cNvPr>
          <p:cNvSpPr txBox="1">
            <a:spLocks/>
          </p:cNvSpPr>
          <p:nvPr/>
        </p:nvSpPr>
        <p:spPr bwMode="auto">
          <a:xfrm>
            <a:off x="4932432" y="558799"/>
            <a:ext cx="3656409" cy="945764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r>
              <a:rPr lang="zh-TW" altLang="en-US" sz="6600">
                <a:solidFill>
                  <a:schemeClr val="bg1"/>
                </a:solidFill>
              </a:rPr>
              <a:t>歸納複習</a:t>
            </a:r>
            <a:endParaRPr lang="zh-TW" altLang="en-US" sz="6600" dirty="0">
              <a:solidFill>
                <a:schemeClr val="bg1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757C32A-AFC1-4043-AC22-1F0025EC6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93" y="3645024"/>
            <a:ext cx="320727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3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89E5F85-7332-466C-8716-8074B6D2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D12C-E0E1-427A-AF68-6FF884C9F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9C48AE1-72B9-47CB-B5A0-19CC18D921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45"/>
            <a:ext cx="9144000" cy="64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98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F009F6-A739-407A-8FDD-9D52262C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795" y="508193"/>
            <a:ext cx="3656409" cy="945764"/>
          </a:xfr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zh-TW" altLang="en-US" sz="6600" dirty="0">
                <a:solidFill>
                  <a:schemeClr val="bg1"/>
                </a:solidFill>
              </a:rPr>
              <a:t>學習驗收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F2166D-7D5F-40C7-92B8-81BCA1EC7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1773238"/>
            <a:ext cx="8363273" cy="4525963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0000FF"/>
                </a:solidFill>
              </a:rPr>
              <a:t>非紙筆評量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3600" b="1" dirty="0"/>
              <a:t>（課本</a:t>
            </a:r>
            <a:r>
              <a:rPr lang="en-US" altLang="zh-TW" sz="3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/</a:t>
            </a:r>
            <a:r>
              <a:rPr lang="zh-TW" altLang="en-US" sz="3600" b="1" dirty="0"/>
              <a:t>筆記蓋起來，回想內容及重點）</a:t>
            </a:r>
            <a:endParaRPr lang="en-US" altLang="zh-TW" sz="3600" b="1" dirty="0"/>
          </a:p>
          <a:p>
            <a:r>
              <a:rPr lang="zh-TW" altLang="en-US" sz="3600" b="1" dirty="0">
                <a:solidFill>
                  <a:srgbClr val="0000FF"/>
                </a:solidFill>
              </a:rPr>
              <a:t>紙筆評量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3600" b="1" dirty="0"/>
              <a:t>（一定</a:t>
            </a:r>
            <a:r>
              <a:rPr lang="zh-TW" altLang="en-US" sz="4400" b="1" dirty="0">
                <a:solidFill>
                  <a:srgbClr val="FF0000"/>
                </a:solidFill>
              </a:rPr>
              <a:t>先念熟</a:t>
            </a:r>
            <a:r>
              <a:rPr lang="zh-TW" altLang="en-US" sz="3600" b="1" dirty="0"/>
              <a:t>後再作評量，錯的立即找答案）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D17BB7E-930D-49B2-84FE-27396BD5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D12C-E0E1-427A-AF68-6FF884C9F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14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960601-3762-4E8A-B80D-3185C51D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3C17904-5566-4EB2-9E48-EABC3E3B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D12C-E0E1-427A-AF68-6FF884C9F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4B181A95-1AB4-48C1-845C-14363383337E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endParaRPr lang="en-US" altLang="zh-TW" sz="5400" b="1" dirty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</a:pPr>
            <a:endParaRPr lang="zh-TW" altLang="en-US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0841DCB3-5D8E-49FE-BC30-77FA10EBD67C}"/>
              </a:ext>
            </a:extLst>
          </p:cNvPr>
          <p:cNvSpPr txBox="1">
            <a:spLocks/>
          </p:cNvSpPr>
          <p:nvPr/>
        </p:nvSpPr>
        <p:spPr bwMode="auto">
          <a:xfrm>
            <a:off x="457200" y="2041797"/>
            <a:ext cx="8229600" cy="138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altLang="zh-TW" sz="5400" b="1" dirty="0">
                <a:solidFill>
                  <a:srgbClr val="FF0000"/>
                </a:solidFill>
              </a:rPr>
              <a:t>4.</a:t>
            </a:r>
            <a:r>
              <a:rPr lang="zh-TW" altLang="en-US" sz="5400" b="1" dirty="0">
                <a:solidFill>
                  <a:srgbClr val="FF0000"/>
                </a:solidFill>
              </a:rPr>
              <a:t>請說出學習五步驟</a:t>
            </a:r>
            <a:endParaRPr lang="en-US" altLang="zh-TW" sz="5400" b="1" dirty="0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en-US" altLang="zh-TW" sz="5400" b="1" dirty="0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en-US" altLang="zh-TW" sz="5400" b="1" dirty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9419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0CE501-9488-4EC3-863E-55D0E5305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dirty="0">
                <a:solidFill>
                  <a:srgbClr val="0439FA"/>
                </a:solidFill>
              </a:rPr>
              <a:t>學習影片</a:t>
            </a:r>
            <a:endParaRPr lang="zh-TW" altLang="en-US" sz="6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546612-9EDD-49B4-95A3-315FBE2FA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zh-TW" altLang="en-US" sz="4000" b="1" dirty="0"/>
              <a:t>心臟循環系統：醫龍</a:t>
            </a:r>
            <a:endParaRPr lang="en-US" altLang="zh-TW" sz="4000" b="1" dirty="0"/>
          </a:p>
          <a:p>
            <a:r>
              <a:rPr lang="zh-TW" altLang="en-US" sz="4000" b="1" dirty="0"/>
              <a:t>生殖系統：天才婦科醫</a:t>
            </a:r>
            <a:endParaRPr lang="en-US" altLang="zh-TW" sz="4000" b="1" dirty="0"/>
          </a:p>
          <a:p>
            <a:r>
              <a:rPr lang="zh-TW" altLang="en-US" sz="4000" b="1" dirty="0"/>
              <a:t>神經系統：一公升的眼淚</a:t>
            </a:r>
            <a:endParaRPr lang="en-US" altLang="zh-TW" sz="4000" b="1" dirty="0"/>
          </a:p>
          <a:p>
            <a:r>
              <a:rPr lang="zh-TW" altLang="en-US" sz="4000" b="1" dirty="0"/>
              <a:t>血球免疫：工作細胞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9D584B0-5F89-4D81-A18A-795E7A7F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D12C-E0E1-427A-AF68-6FF884C9F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46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E9D9250-F965-41A9-AC58-D0435B10A0F0}"/>
              </a:ext>
            </a:extLst>
          </p:cNvPr>
          <p:cNvSpPr/>
          <p:nvPr/>
        </p:nvSpPr>
        <p:spPr>
          <a:xfrm>
            <a:off x="-108520" y="-171400"/>
            <a:ext cx="9361040" cy="720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DE97FBA-E18E-4A5B-89B8-1D1A0F69B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34" y="259812"/>
            <a:ext cx="8259266" cy="945764"/>
          </a:xfrm>
        </p:spPr>
        <p:txBody>
          <a:bodyPr/>
          <a:lstStyle/>
          <a:p>
            <a:r>
              <a:rPr lang="zh-TW" altLang="en-US" sz="5400" dirty="0">
                <a:solidFill>
                  <a:schemeClr val="tx1"/>
                </a:solidFill>
              </a:rPr>
              <a:t>心臟循環系統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3F59C319-E5D4-4BFE-AFF0-37C26F92D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" y="1493851"/>
            <a:ext cx="8843264" cy="4853432"/>
          </a:xfrm>
          <a:ln w="28575">
            <a:solidFill>
              <a:srgbClr val="000000"/>
            </a:solidFill>
          </a:ln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FD50AF6-B8EF-4434-BD76-DE4185B68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D12C-E0E1-427A-AF68-6FF884C9F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50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86BBA69-95AE-43E8-A0B9-5874B6A5503F}"/>
              </a:ext>
            </a:extLst>
          </p:cNvPr>
          <p:cNvSpPr/>
          <p:nvPr/>
        </p:nvSpPr>
        <p:spPr>
          <a:xfrm>
            <a:off x="0" y="-262821"/>
            <a:ext cx="9361040" cy="71287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49400AA-ED4F-4D0A-96CC-32C1567C3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D39578FD-B148-4F3F-8791-162BAA82E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84511"/>
            <a:ext cx="8572500" cy="5472113"/>
          </a:xfrm>
          <a:ln w="28575">
            <a:solidFill>
              <a:srgbClr val="000000"/>
            </a:solidFill>
          </a:ln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D654A6C-2213-4A7A-AA71-4D37B2F0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D12C-E0E1-427A-AF68-6FF884C9F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4AAF8F2E-8CD9-4A37-AE2C-C14508FB0B41}"/>
              </a:ext>
            </a:extLst>
          </p:cNvPr>
          <p:cNvSpPr txBox="1">
            <a:spLocks/>
          </p:cNvSpPr>
          <p:nvPr/>
        </p:nvSpPr>
        <p:spPr bwMode="auto">
          <a:xfrm>
            <a:off x="427534" y="259812"/>
            <a:ext cx="8259266" cy="94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r>
              <a:rPr lang="zh-TW" altLang="en-US" sz="5400" dirty="0">
                <a:solidFill>
                  <a:schemeClr val="tx1"/>
                </a:solidFill>
              </a:rPr>
              <a:t>生殖系統</a:t>
            </a:r>
          </a:p>
        </p:txBody>
      </p:sp>
    </p:spTree>
    <p:extLst>
      <p:ext uri="{BB962C8B-B14F-4D97-AF65-F5344CB8AC3E}">
        <p14:creationId xmlns:p14="http://schemas.microsoft.com/office/powerpoint/2010/main" val="4125532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294EF4BB-BC31-4B11-B74F-7E352AC3E47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0C65D11-FB07-4B65-8934-BB52E10D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6BA504D8-FE76-43AE-898A-D694F01D2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132065"/>
            <a:ext cx="8610600" cy="5539486"/>
          </a:xfrm>
          <a:ln w="28575">
            <a:solidFill>
              <a:srgbClr val="000000"/>
            </a:solidFill>
          </a:ln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618CF7-E586-49C6-B8BA-5B9AE550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D12C-E0E1-427A-AF68-6FF884C9F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0FE6485-635A-40E1-A685-E06676519413}"/>
              </a:ext>
            </a:extLst>
          </p:cNvPr>
          <p:cNvSpPr txBox="1">
            <a:spLocks/>
          </p:cNvSpPr>
          <p:nvPr/>
        </p:nvSpPr>
        <p:spPr bwMode="auto">
          <a:xfrm>
            <a:off x="427534" y="259812"/>
            <a:ext cx="8259266" cy="94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r>
              <a:rPr lang="zh-TW" altLang="en-US" sz="5400" dirty="0">
                <a:solidFill>
                  <a:schemeClr val="tx1"/>
                </a:solidFill>
              </a:rPr>
              <a:t>神經系統</a:t>
            </a:r>
          </a:p>
        </p:txBody>
      </p:sp>
    </p:spTree>
    <p:extLst>
      <p:ext uri="{BB962C8B-B14F-4D97-AF65-F5344CB8AC3E}">
        <p14:creationId xmlns:p14="http://schemas.microsoft.com/office/powerpoint/2010/main" val="3692869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F945964-A22C-47B2-A567-7ED81261D6C9}"/>
              </a:ext>
            </a:extLst>
          </p:cNvPr>
          <p:cNvSpPr/>
          <p:nvPr/>
        </p:nvSpPr>
        <p:spPr>
          <a:xfrm>
            <a:off x="-180528" y="-171400"/>
            <a:ext cx="9505056" cy="720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E75C414-E8DB-4697-8963-B843A893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D6BB365-79F1-4DD8-A3D9-1488D58B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D12C-E0E1-427A-AF68-6FF884C9F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內容版面配置區 14">
            <a:extLst>
              <a:ext uri="{FF2B5EF4-FFF2-40B4-BE49-F238E27FC236}">
                <a16:creationId xmlns:a16="http://schemas.microsoft.com/office/drawing/2014/main" id="{0A5F5F49-4421-42CA-912E-2B1FDDE03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368933"/>
            <a:ext cx="8699500" cy="5397500"/>
          </a:xfrm>
          <a:ln w="28575">
            <a:solidFill>
              <a:srgbClr val="000000"/>
            </a:solidFill>
          </a:ln>
        </p:spPr>
      </p:pic>
      <p:sp>
        <p:nvSpPr>
          <p:cNvPr id="16" name="標題 1">
            <a:extLst>
              <a:ext uri="{FF2B5EF4-FFF2-40B4-BE49-F238E27FC236}">
                <a16:creationId xmlns:a16="http://schemas.microsoft.com/office/drawing/2014/main" id="{F40CABF2-E44D-43E5-9772-83DA0B5827ED}"/>
              </a:ext>
            </a:extLst>
          </p:cNvPr>
          <p:cNvSpPr txBox="1">
            <a:spLocks/>
          </p:cNvSpPr>
          <p:nvPr/>
        </p:nvSpPr>
        <p:spPr bwMode="auto">
          <a:xfrm>
            <a:off x="427534" y="259812"/>
            <a:ext cx="8259266" cy="94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r>
              <a:rPr lang="zh-TW" altLang="en-US" sz="5400" dirty="0">
                <a:solidFill>
                  <a:schemeClr val="tx1"/>
                </a:solidFill>
              </a:rPr>
              <a:t>循環與免疫</a:t>
            </a:r>
          </a:p>
        </p:txBody>
      </p:sp>
    </p:spTree>
    <p:extLst>
      <p:ext uri="{BB962C8B-B14F-4D97-AF65-F5344CB8AC3E}">
        <p14:creationId xmlns:p14="http://schemas.microsoft.com/office/powerpoint/2010/main" val="130067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D2F3D4-1644-4134-B1AB-82539C0B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solidFill>
                  <a:schemeClr val="tx1"/>
                </a:solidFill>
              </a:rPr>
              <a:t>學習網站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281C376-3226-4FF6-9DA1-9B4138DF5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D12C-E0E1-427A-AF68-6FF884C9F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828FF6B-505F-4DE4-9EF0-3B6404F06EB2}"/>
              </a:ext>
            </a:extLst>
          </p:cNvPr>
          <p:cNvSpPr/>
          <p:nvPr/>
        </p:nvSpPr>
        <p:spPr>
          <a:xfrm>
            <a:off x="457200" y="133959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rgbClr val="0439F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國立台灣科學教育館    </a:t>
            </a:r>
            <a:r>
              <a:rPr lang="en-US" altLang="zh-TW" sz="2000" b="1" dirty="0">
                <a:solidFill>
                  <a:srgbClr val="0439F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https://www.ntsec.gov.tw/User/index.aspx</a:t>
            </a:r>
            <a:endParaRPr lang="en-US" altLang="zh-TW" sz="2000" b="1" dirty="0">
              <a:solidFill>
                <a:srgbClr val="0439F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zh-TW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0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PanSci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泛科學    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https://pansci.asia/</a:t>
            </a:r>
            <a:endParaRPr lang="en-US" altLang="zh-TW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zh-TW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科學人雜誌    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https://sa.ylib.com/</a:t>
            </a:r>
            <a:endParaRPr lang="en-US" altLang="zh-TW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zh-TW" sz="2000" b="1" dirty="0">
              <a:solidFill>
                <a:srgbClr val="0439F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000" b="1" dirty="0">
                <a:solidFill>
                  <a:srgbClr val="0439F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牛頓科學雜誌    </a:t>
            </a:r>
            <a:r>
              <a:rPr lang="en-US" altLang="zh-TW" sz="2000" b="1" dirty="0">
                <a:solidFill>
                  <a:srgbClr val="0439F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https://www.inewton.com.tw/</a:t>
            </a:r>
            <a:endParaRPr lang="en-US" altLang="zh-TW" sz="2000" b="1" dirty="0">
              <a:solidFill>
                <a:srgbClr val="0439F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zh-TW" sz="2000" b="1" dirty="0">
              <a:solidFill>
                <a:srgbClr val="0439F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000" b="1" dirty="0">
                <a:solidFill>
                  <a:srgbClr val="0439F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國家地理雜誌    </a:t>
            </a:r>
            <a:r>
              <a:rPr lang="en-US" altLang="zh-TW" sz="2000" b="1" dirty="0">
                <a:solidFill>
                  <a:srgbClr val="0439F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https://www.natgeomedia.com/</a:t>
            </a:r>
            <a:endParaRPr lang="en-US" altLang="zh-TW" sz="2000" b="1" dirty="0">
              <a:solidFill>
                <a:srgbClr val="0439F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zh-TW" sz="2000" b="1" dirty="0">
              <a:solidFill>
                <a:srgbClr val="0439F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000" b="1" dirty="0">
                <a:solidFill>
                  <a:srgbClr val="0439F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工作細胞    </a:t>
            </a:r>
            <a:r>
              <a:rPr lang="en-US" altLang="zh-TW" sz="2000" b="1" u="sng" dirty="0">
                <a:solidFill>
                  <a:srgbClr val="0439F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https://</a:t>
            </a:r>
            <a:r>
              <a:rPr lang="en-US" altLang="zh-TW" sz="2000" b="1" u="sng" dirty="0" err="1">
                <a:solidFill>
                  <a:srgbClr val="0439F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www.youtube.com</a:t>
            </a:r>
            <a:endParaRPr lang="en-US" altLang="zh-TW" sz="2000" b="1" u="sng" dirty="0">
              <a:solidFill>
                <a:srgbClr val="0439F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zh-TW" sz="20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均一教育平台   </a:t>
            </a:r>
            <a:r>
              <a:rPr lang="en-US" altLang="zh-TW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altLang="zh-TW" sz="2000" b="1" u="sng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www.junyiacademy.org</a:t>
            </a:r>
            <a:r>
              <a:rPr lang="en-US" altLang="zh-TW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altLang="zh-TW" sz="20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zh-TW" sz="2000" b="1" u="sng" dirty="0">
              <a:solidFill>
                <a:srgbClr val="0439F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台北酷客雲    </a:t>
            </a:r>
            <a:r>
              <a:rPr lang="en-US" altLang="zh-TW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altLang="zh-TW" sz="2000" b="1" u="sng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cooc.tp.edu.tw</a:t>
            </a:r>
            <a:r>
              <a:rPr lang="en-US" altLang="zh-TW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altLang="zh-TW" sz="20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0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PaGamO</a:t>
            </a:r>
            <a:r>
              <a:rPr lang="en-US" altLang="zh-TW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https://</a:t>
            </a:r>
            <a:r>
              <a:rPr lang="en-US" altLang="zh-TW" sz="2000" b="1" u="sng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www.pagamo.org</a:t>
            </a:r>
            <a:r>
              <a:rPr lang="en-US" altLang="zh-TW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/?</a:t>
            </a:r>
            <a:r>
              <a:rPr lang="en-US" altLang="zh-TW" sz="2000" b="1" u="sng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lang</a:t>
            </a:r>
            <a:r>
              <a:rPr lang="en-US" altLang="zh-TW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en-US" altLang="zh-TW" sz="2000" b="1" u="sng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zh</a:t>
            </a:r>
            <a:r>
              <a:rPr lang="en-US" altLang="zh-TW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-TW</a:t>
            </a:r>
          </a:p>
          <a:p>
            <a:pPr>
              <a:defRPr/>
            </a:pPr>
            <a:endParaRPr lang="en-US" altLang="zh-TW" sz="2000" b="1" u="sng" dirty="0">
              <a:solidFill>
                <a:srgbClr val="0439F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1105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6558C3A-061A-4D66-B672-E679DF1B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D12C-E0E1-427A-AF68-6FF884C9F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BF83F17-B226-43E3-A1D0-204B9C90B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34" y="539020"/>
            <a:ext cx="8259266" cy="945764"/>
          </a:xfrm>
        </p:spPr>
        <p:txBody>
          <a:bodyPr/>
          <a:lstStyle/>
          <a:p>
            <a:r>
              <a:rPr lang="zh-TW" altLang="en-US" sz="6000" dirty="0">
                <a:solidFill>
                  <a:schemeClr val="tx1"/>
                </a:solidFill>
              </a:rPr>
              <a:t>生態保育團體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9EC73A6-5CB4-453A-96B1-CBF44B9ED199}"/>
              </a:ext>
            </a:extLst>
          </p:cNvPr>
          <p:cNvSpPr txBox="1"/>
          <p:nvPr/>
        </p:nvSpPr>
        <p:spPr>
          <a:xfrm>
            <a:off x="2267744" y="1916832"/>
            <a:ext cx="5040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荒野基金會</a:t>
            </a:r>
            <a:endParaRPr lang="en-US" altLang="zh-TW" sz="4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荒野保護協會</a:t>
            </a:r>
            <a:endParaRPr lang="en-US" altLang="zh-TW" sz="4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新竹市野鳥學會</a:t>
            </a:r>
          </a:p>
        </p:txBody>
      </p:sp>
    </p:spTree>
    <p:extLst>
      <p:ext uri="{BB962C8B-B14F-4D97-AF65-F5344CB8AC3E}">
        <p14:creationId xmlns:p14="http://schemas.microsoft.com/office/powerpoint/2010/main" val="906594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DC397C-C5F1-4543-903C-3F18D2B5C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40" y="2012949"/>
            <a:ext cx="8765654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en-US" altLang="zh-TW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magic, only basic.</a:t>
            </a:r>
            <a:r>
              <a:rPr lang="zh-TW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endParaRPr lang="en-US" altLang="zh-TW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zh-TW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沒有神通，只有基本功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by Gianfranco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Lanci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F89BD76-949E-487A-BFEA-76C84D17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D12C-E0E1-427A-AF68-6FF884C9F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7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E0C24459-9D07-4A4F-83B1-69F11C1C664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A264E02-8D73-473D-B11F-D597B8EA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D12C-E0E1-427A-AF68-6FF884C9F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E691046-C2D5-41A9-BE9A-2C7355643F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F6FBD6D-16DD-466F-A2CA-F252648053DE}"/>
              </a:ext>
            </a:extLst>
          </p:cNvPr>
          <p:cNvSpPr txBox="1"/>
          <p:nvPr/>
        </p:nvSpPr>
        <p:spPr>
          <a:xfrm>
            <a:off x="5656767" y="5710019"/>
            <a:ext cx="1224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心室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8D77B0F-DE9B-4CCB-9555-DA8CED950C8D}"/>
              </a:ext>
            </a:extLst>
          </p:cNvPr>
          <p:cNvSpPr txBox="1"/>
          <p:nvPr/>
        </p:nvSpPr>
        <p:spPr>
          <a:xfrm>
            <a:off x="5394428" y="3573016"/>
            <a:ext cx="1749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主動脈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AB9464E-C5BD-4119-8B72-BD036085C6B4}"/>
              </a:ext>
            </a:extLst>
          </p:cNvPr>
          <p:cNvSpPr txBox="1"/>
          <p:nvPr/>
        </p:nvSpPr>
        <p:spPr>
          <a:xfrm>
            <a:off x="2613775" y="5710019"/>
            <a:ext cx="139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豬舌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1FBEC36-9AA7-4A4D-97A8-320A06DAB5A0}"/>
              </a:ext>
            </a:extLst>
          </p:cNvPr>
          <p:cNvSpPr txBox="1"/>
          <p:nvPr/>
        </p:nvSpPr>
        <p:spPr>
          <a:xfrm>
            <a:off x="2708846" y="3573016"/>
            <a:ext cx="1142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心房</a:t>
            </a:r>
          </a:p>
        </p:txBody>
      </p:sp>
    </p:spTree>
    <p:extLst>
      <p:ext uri="{BB962C8B-B14F-4D97-AF65-F5344CB8AC3E}">
        <p14:creationId xmlns:p14="http://schemas.microsoft.com/office/powerpoint/2010/main" val="4153446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標題 1"/>
          <p:cNvSpPr>
            <a:spLocks/>
          </p:cNvSpPr>
          <p:nvPr/>
        </p:nvSpPr>
        <p:spPr bwMode="auto">
          <a:xfrm>
            <a:off x="323850" y="1412875"/>
            <a:ext cx="8229600" cy="252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5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報告完畢</a:t>
            </a:r>
            <a:br>
              <a:rPr lang="zh-TW" altLang="en-US" sz="5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感謝您的聆聽</a:t>
            </a:r>
          </a:p>
        </p:txBody>
      </p:sp>
      <p:sp>
        <p:nvSpPr>
          <p:cNvPr id="1026" name="AutoShape 2" descr="Nothing f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652120" y="6488668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Icon from www.flaticon.com 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3" name="Picture 3" descr="C:\Users\010007\Downloads\winner-runner-arriving-to-end-line (1)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1880" y="3501008"/>
            <a:ext cx="2601913" cy="2601913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2915816" y="0"/>
            <a:ext cx="3312368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359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4E0FC9-C706-4555-88C8-0443EA81F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F9D37A-BBE4-4D88-BD4D-DC2F059D5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41797"/>
            <a:ext cx="8229600" cy="138720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7200" b="1" dirty="0">
                <a:solidFill>
                  <a:srgbClr val="FF0000"/>
                </a:solidFill>
              </a:rPr>
              <a:t>1.</a:t>
            </a:r>
            <a:r>
              <a:rPr lang="zh-TW" altLang="en-US" sz="7200" b="1" dirty="0">
                <a:solidFill>
                  <a:srgbClr val="FF0000"/>
                </a:solidFill>
              </a:rPr>
              <a:t>為什麼要學生物</a:t>
            </a:r>
            <a:r>
              <a:rPr lang="en-US" altLang="zh-TW" sz="7200" b="1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5D9990B-7F48-4EDE-AAA9-289A8316D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D12C-E0E1-427A-AF68-6FF884C9F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A615A6E-572D-4E09-AD05-BA619798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D12C-E0E1-427A-AF68-6FF884C9F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37054DE3-E396-48C4-9400-F78474FC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41797"/>
            <a:ext cx="8229600" cy="1387203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7200" b="1" dirty="0">
                <a:hlinkClick r:id="rId2" action="ppaction://hlinkfile"/>
              </a:rPr>
              <a:t>大自然的時尚秀</a:t>
            </a:r>
            <a:endParaRPr lang="en-US" altLang="zh-TW" sz="7200" b="1" dirty="0">
              <a:hlinkClick r:id="rId2" action="ppaction://hlinkfile"/>
            </a:endParaRPr>
          </a:p>
          <a:p>
            <a:pPr marL="0" indent="0">
              <a:buNone/>
            </a:pPr>
            <a:endParaRPr lang="zh-TW" altLang="en-US" dirty="0">
              <a:hlinkClick r:id="rId2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1586545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0EFB325-C426-42CB-A470-1BF7553E98E4}"/>
              </a:ext>
            </a:extLst>
          </p:cNvPr>
          <p:cNvSpPr/>
          <p:nvPr/>
        </p:nvSpPr>
        <p:spPr>
          <a:xfrm>
            <a:off x="-5120" y="-12393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C52B5D7-003B-40B4-953F-31D11108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D12C-E0E1-427A-AF68-6FF884C9F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3452CBA2-31B7-498A-A0A3-8D8A95F37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7" y="1077714"/>
            <a:ext cx="8051006" cy="5280660"/>
          </a:xfrm>
          <a:ln w="28575">
            <a:solidFill>
              <a:schemeClr val="tx1"/>
            </a:solidFill>
          </a:ln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2537AA54-1FB4-42C0-9585-3FC5C3D8C4AB}"/>
              </a:ext>
            </a:extLst>
          </p:cNvPr>
          <p:cNvSpPr txBox="1"/>
          <p:nvPr/>
        </p:nvSpPr>
        <p:spPr>
          <a:xfrm>
            <a:off x="3455876" y="22151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輪車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5625129-3D09-4B04-A3E9-A892F9EE130B}"/>
              </a:ext>
            </a:extLst>
          </p:cNvPr>
          <p:cNvSpPr/>
          <p:nvPr/>
        </p:nvSpPr>
        <p:spPr>
          <a:xfrm>
            <a:off x="7141091" y="6540643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rgbClr val="4C4948"/>
                </a:solidFill>
                <a:latin typeface="Helvetica Neue"/>
              </a:rPr>
              <a:t>圖片來源：路透社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61041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965069-8CA9-4F62-9ACE-859AEB30D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A254A6-C669-424E-9FDD-3BB2CE3BB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0DE186C-B06D-42F0-8392-762DE68B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D12C-E0E1-427A-AF68-6FF884C9F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4DC2AE8C-5E7C-4175-98BC-B53DD9551288}"/>
              </a:ext>
            </a:extLst>
          </p:cNvPr>
          <p:cNvSpPr txBox="1">
            <a:spLocks/>
          </p:cNvSpPr>
          <p:nvPr/>
        </p:nvSpPr>
        <p:spPr bwMode="auto">
          <a:xfrm>
            <a:off x="457200" y="2041797"/>
            <a:ext cx="8229600" cy="138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altLang="zh-TW" sz="5400" b="1" dirty="0">
                <a:solidFill>
                  <a:srgbClr val="FF0000"/>
                </a:solidFill>
              </a:rPr>
              <a:t>2.</a:t>
            </a:r>
            <a:r>
              <a:rPr lang="zh-TW" altLang="en-US" sz="5400" b="1" dirty="0">
                <a:solidFill>
                  <a:srgbClr val="FF0000"/>
                </a:solidFill>
              </a:rPr>
              <a:t>雁鴨科遷徙時</a:t>
            </a:r>
            <a:r>
              <a:rPr lang="en-US" altLang="zh-TW" sz="5400" b="1" dirty="0">
                <a:solidFill>
                  <a:srgbClr val="FF0000"/>
                </a:solidFill>
              </a:rPr>
              <a:t>，</a:t>
            </a:r>
            <a:r>
              <a:rPr lang="zh-TW" altLang="en-US" sz="5400" b="1" dirty="0">
                <a:solidFill>
                  <a:srgbClr val="FF0000"/>
                </a:solidFill>
              </a:rPr>
              <a:t>會成什麼隊形</a:t>
            </a:r>
            <a:r>
              <a:rPr lang="en-US" altLang="zh-TW" sz="5400" b="1" dirty="0">
                <a:solidFill>
                  <a:srgbClr val="FF0000"/>
                </a:solidFill>
              </a:rPr>
              <a:t>?</a:t>
            </a:r>
          </a:p>
          <a:p>
            <a:pPr marL="0" indent="0">
              <a:buFont typeface="Arial" charset="0"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282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26B87F6-4B6C-47C8-8F87-0C339D3F3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D12C-E0E1-427A-AF68-6FF884C9F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91BBE3D-AFF9-4989-AD4C-8C24FA28DD86}"/>
              </a:ext>
            </a:extLst>
          </p:cNvPr>
          <p:cNvSpPr/>
          <p:nvPr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CF33EE5-D570-42D9-B8FB-F21A813EF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" y="1075055"/>
            <a:ext cx="8469630" cy="56464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3446ECD3-EE11-4013-A0EE-F046DF4D5251}"/>
              </a:ext>
            </a:extLst>
          </p:cNvPr>
          <p:cNvSpPr txBox="1"/>
          <p:nvPr/>
        </p:nvSpPr>
        <p:spPr>
          <a:xfrm>
            <a:off x="3149841" y="271914"/>
            <a:ext cx="2844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雁行理論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C2AE3C3-B4EB-4AC8-8F21-E3CA0C9E9BFA}"/>
              </a:ext>
            </a:extLst>
          </p:cNvPr>
          <p:cNvSpPr/>
          <p:nvPr/>
        </p:nvSpPr>
        <p:spPr>
          <a:xfrm>
            <a:off x="3929928" y="6706966"/>
            <a:ext cx="5246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altLang="zh-TW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TW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Dolphin.gp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/posts/1386784314849751/?locale=</a:t>
            </a:r>
            <a:r>
              <a:rPr lang="en-US" altLang="zh-TW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zh_TW</a:t>
            </a:r>
            <a:endParaRPr lang="zh-TW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6D68BD8D-C544-4344-885A-BBE4E98932C3}"/>
              </a:ext>
            </a:extLst>
          </p:cNvPr>
          <p:cNvSpPr/>
          <p:nvPr/>
        </p:nvSpPr>
        <p:spPr>
          <a:xfrm>
            <a:off x="7092280" y="3212976"/>
            <a:ext cx="1594520" cy="136815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804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3F95BD-7FB0-4BA6-AD3F-8D72AC71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778B2E-DF5D-40E4-875C-1431F3838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D446526-BD19-438E-BE97-D5F36904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D12C-E0E1-427A-AF68-6FF884C9F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8881CD3-2F1A-4BCC-9F7A-AEDF913B70B9}"/>
              </a:ext>
            </a:extLst>
          </p:cNvPr>
          <p:cNvSpPr/>
          <p:nvPr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2" descr="未提供相片說明。">
            <a:extLst>
              <a:ext uri="{FF2B5EF4-FFF2-40B4-BE49-F238E27FC236}">
                <a16:creationId xmlns:a16="http://schemas.microsoft.com/office/drawing/2014/main" id="{1665FE02-F191-4FC3-A0E9-92FB62E8B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" b="15129"/>
          <a:stretch/>
        </p:blipFill>
        <p:spPr bwMode="auto">
          <a:xfrm>
            <a:off x="431552" y="188640"/>
            <a:ext cx="4526280" cy="64804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D82089E6-F4E7-4B26-8D32-A83D8940D345}"/>
              </a:ext>
            </a:extLst>
          </p:cNvPr>
          <p:cNvSpPr txBox="1"/>
          <p:nvPr/>
        </p:nvSpPr>
        <p:spPr>
          <a:xfrm>
            <a:off x="5916782" y="373951"/>
            <a:ext cx="6830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蜜蜂活膩了</a:t>
            </a: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89AC210-3511-4D28-8122-0DBEF4E14C9E}"/>
              </a:ext>
            </a:extLst>
          </p:cNvPr>
          <p:cNvSpPr txBox="1"/>
          <p:nvPr/>
        </p:nvSpPr>
        <p:spPr>
          <a:xfrm>
            <a:off x="6954250" y="995593"/>
            <a:ext cx="9361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 </a:t>
            </a: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絲</a:t>
            </a: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瓜</a:t>
            </a: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園</a:t>
            </a: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endParaRPr lang="en-US" altLang="zh-TW" sz="5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吊</a:t>
            </a:r>
            <a:endParaRPr lang="en-US" altLang="zh-TW" sz="5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5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738737"/>
      </p:ext>
    </p:extLst>
  </p:cSld>
  <p:clrMapOvr>
    <a:masterClrMapping/>
  </p:clrMapOvr>
</p:sld>
</file>

<file path=ppt/theme/theme1.xml><?xml version="1.0" encoding="utf-8"?>
<a:theme xmlns:a="http://schemas.openxmlformats.org/drawingml/2006/main" name="12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6381</TotalTime>
  <Words>632</Words>
  <Application>Microsoft Office PowerPoint</Application>
  <PresentationFormat>如螢幕大小 (4:3)</PresentationFormat>
  <Paragraphs>136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9" baseType="lpstr">
      <vt:lpstr>Helvetica Neue</vt:lpstr>
      <vt:lpstr>微軟正黑體</vt:lpstr>
      <vt:lpstr>新細明體</vt:lpstr>
      <vt:lpstr>新細明體</vt:lpstr>
      <vt:lpstr>標楷體</vt:lpstr>
      <vt:lpstr>Arial</vt:lpstr>
      <vt:lpstr>Calibri</vt:lpstr>
      <vt:lpstr>Times New Roman</vt:lpstr>
      <vt:lpstr>123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學生物的困難</vt:lpstr>
      <vt:lpstr>PowerPoint 簡報</vt:lpstr>
      <vt:lpstr>認真預習</vt:lpstr>
      <vt:lpstr>專心聽講</vt:lpstr>
      <vt:lpstr>做好筆記</vt:lpstr>
      <vt:lpstr>PowerPoint 簡報</vt:lpstr>
      <vt:lpstr>做好筆記</vt:lpstr>
      <vt:lpstr>學習驗收</vt:lpstr>
      <vt:lpstr>PowerPoint 簡報</vt:lpstr>
      <vt:lpstr>學習影片</vt:lpstr>
      <vt:lpstr>心臟循環系統</vt:lpstr>
      <vt:lpstr>PowerPoint 簡報</vt:lpstr>
      <vt:lpstr>PowerPoint 簡報</vt:lpstr>
      <vt:lpstr>PowerPoint 簡報</vt:lpstr>
      <vt:lpstr>學習網站</vt:lpstr>
      <vt:lpstr>生態保育團體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綜合領域課程報告</dc:title>
  <dc:creator>piggod</dc:creator>
  <cp:lastModifiedBy>User</cp:lastModifiedBy>
  <cp:revision>300</cp:revision>
  <dcterms:created xsi:type="dcterms:W3CDTF">2013-09-15T23:59:34Z</dcterms:created>
  <dcterms:modified xsi:type="dcterms:W3CDTF">2023-12-19T21:54:27Z</dcterms:modified>
</cp:coreProperties>
</file>