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crdownload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4" r:id="rId1"/>
    <p:sldMasterId id="2147483806" r:id="rId2"/>
  </p:sldMasterIdLst>
  <p:notesMasterIdLst>
    <p:notesMasterId r:id="rId73"/>
  </p:notesMasterIdLst>
  <p:sldIdLst>
    <p:sldId id="617" r:id="rId3"/>
    <p:sldId id="618" r:id="rId4"/>
    <p:sldId id="621" r:id="rId5"/>
    <p:sldId id="425" r:id="rId6"/>
    <p:sldId id="549" r:id="rId7"/>
    <p:sldId id="257" r:id="rId8"/>
    <p:sldId id="545" r:id="rId9"/>
    <p:sldId id="546" r:id="rId10"/>
    <p:sldId id="548" r:id="rId11"/>
    <p:sldId id="547" r:id="rId12"/>
    <p:sldId id="552" r:id="rId13"/>
    <p:sldId id="551" r:id="rId14"/>
    <p:sldId id="622" r:id="rId15"/>
    <p:sldId id="413" r:id="rId16"/>
    <p:sldId id="553" r:id="rId17"/>
    <p:sldId id="550" r:id="rId18"/>
    <p:sldId id="568" r:id="rId19"/>
    <p:sldId id="589" r:id="rId20"/>
    <p:sldId id="542" r:id="rId21"/>
    <p:sldId id="628" r:id="rId22"/>
    <p:sldId id="310" r:id="rId23"/>
    <p:sldId id="573" r:id="rId24"/>
    <p:sldId id="560" r:id="rId25"/>
    <p:sldId id="574" r:id="rId26"/>
    <p:sldId id="629" r:id="rId27"/>
    <p:sldId id="575" r:id="rId28"/>
    <p:sldId id="583" r:id="rId29"/>
    <p:sldId id="581" r:id="rId30"/>
    <p:sldId id="591" r:id="rId31"/>
    <p:sldId id="592" r:id="rId32"/>
    <p:sldId id="582" r:id="rId33"/>
    <p:sldId id="584" r:id="rId34"/>
    <p:sldId id="579" r:id="rId35"/>
    <p:sldId id="580" r:id="rId36"/>
    <p:sldId id="541" r:id="rId37"/>
    <p:sldId id="623" r:id="rId38"/>
    <p:sldId id="624" r:id="rId39"/>
    <p:sldId id="625" r:id="rId40"/>
    <p:sldId id="626" r:id="rId41"/>
    <p:sldId id="627" r:id="rId42"/>
    <p:sldId id="532" r:id="rId43"/>
    <p:sldId id="594" r:id="rId44"/>
    <p:sldId id="565" r:id="rId45"/>
    <p:sldId id="598" r:id="rId46"/>
    <p:sldId id="599" r:id="rId47"/>
    <p:sldId id="600" r:id="rId48"/>
    <p:sldId id="603" r:id="rId49"/>
    <p:sldId id="601" r:id="rId50"/>
    <p:sldId id="586" r:id="rId51"/>
    <p:sldId id="642" r:id="rId52"/>
    <p:sldId id="643" r:id="rId53"/>
    <p:sldId id="644" r:id="rId54"/>
    <p:sldId id="630" r:id="rId55"/>
    <p:sldId id="315" r:id="rId56"/>
    <p:sldId id="631" r:id="rId57"/>
    <p:sldId id="632" r:id="rId58"/>
    <p:sldId id="633" r:id="rId59"/>
    <p:sldId id="634" r:id="rId60"/>
    <p:sldId id="635" r:id="rId61"/>
    <p:sldId id="636" r:id="rId62"/>
    <p:sldId id="637" r:id="rId63"/>
    <p:sldId id="638" r:id="rId64"/>
    <p:sldId id="639" r:id="rId65"/>
    <p:sldId id="640" r:id="rId66"/>
    <p:sldId id="641" r:id="rId67"/>
    <p:sldId id="610" r:id="rId68"/>
    <p:sldId id="558" r:id="rId69"/>
    <p:sldId id="531" r:id="rId70"/>
    <p:sldId id="615" r:id="rId71"/>
    <p:sldId id="504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CCCC"/>
    <a:srgbClr val="66CCFF"/>
    <a:srgbClr val="3333FF"/>
    <a:srgbClr val="FF0066"/>
    <a:srgbClr val="003399"/>
    <a:srgbClr val="3366FF"/>
    <a:srgbClr val="CCECFF"/>
    <a:srgbClr val="CCFF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31" autoAdjust="0"/>
    <p:restoredTop sz="90160" autoAdjust="0"/>
  </p:normalViewPr>
  <p:slideViewPr>
    <p:cSldViewPr snapToGrid="0">
      <p:cViewPr varScale="1">
        <p:scale>
          <a:sx n="61" d="100"/>
          <a:sy n="61" d="100"/>
        </p:scale>
        <p:origin x="49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90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A5B-4DCB-9739-F288BF47EE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A5B-4DCB-9739-F288BF47EE2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A5B-4DCB-9739-F288BF47EE2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A5B-4DCB-9739-F288BF47EE2A}"/>
              </c:ext>
            </c:extLst>
          </c:dPt>
          <c:cat>
            <c:strRef>
              <c:f>工作表1!$A$2:$A$5</c:f>
              <c:strCache>
                <c:ptCount val="3"/>
                <c:pt idx="0">
                  <c:v>理化</c:v>
                </c:pt>
                <c:pt idx="1">
                  <c:v>地球科學</c:v>
                </c:pt>
                <c:pt idx="2">
                  <c:v>生物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50</c:v>
                </c:pt>
                <c:pt idx="1">
                  <c:v>25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51-44E4-9662-F8115B5DE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5E69-F427-4BD6-BB5C-3B2E88B37B58}" type="datetimeFigureOut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E2EC7-D0E1-4D2B-B3A0-07A337CCCA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9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E2EC7-D0E1-4D2B-B3A0-07A337CCCAF1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2316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08409-C510-4BBA-840F-DF168B244A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137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08409-C510-4BBA-840F-DF168B244A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745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u="sng" dirty="0">
                <a:solidFill>
                  <a:srgbClr val="FF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111</a:t>
            </a:r>
            <a:r>
              <a:rPr lang="zh-TW" altLang="en-US" sz="1200" u="sng" dirty="0">
                <a:solidFill>
                  <a:srgbClr val="FF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年生物通過率低於六成的有</a:t>
            </a:r>
            <a:r>
              <a:rPr lang="en-US" altLang="zh-TW" sz="1200" u="sng" dirty="0">
                <a:solidFill>
                  <a:srgbClr val="FF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4</a:t>
            </a:r>
            <a:r>
              <a:rPr lang="zh-TW" altLang="en-US" sz="1200" u="sng" dirty="0">
                <a:solidFill>
                  <a:srgbClr val="FF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08409-C510-4BBA-840F-DF168B244A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763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08409-C510-4BBA-840F-DF168B244A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60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08409-C510-4BBA-840F-DF168B244A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072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08409-C510-4BBA-840F-DF168B244A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471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08409-C510-4BBA-840F-DF168B244A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6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08409-C510-4BBA-840F-DF168B244A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834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08409-C510-4BBA-840F-DF168B244A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10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王漢宗中行書繁" panose="02000500000000000000" pitchFamily="2" charset="-120"/>
                <a:ea typeface="王漢宗中行書繁" panose="02000500000000000000" pitchFamily="2" charset="-120"/>
              </a:rPr>
              <a:t>不如擁抱後分手，不如含淚說你好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E2EC7-D0E1-4D2B-B3A0-07A337CCCAF1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5585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08409-C510-4BBA-840F-DF168B244A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933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錯題一改即對；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E2EC7-D0E1-4D2B-B3A0-07A337CCCAF1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516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08409-C510-4BBA-840F-DF168B244A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763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實驗題還有第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42 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題 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並聯電路的連接，</a:t>
            </a:r>
          </a:p>
          <a:p>
            <a:pPr marL="0" indent="0"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41 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題 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仿粗鹽精製混合物分離的實驗等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E2EC7-D0E1-4D2B-B3A0-07A337CCCAF1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0997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科學思考與探究、將所習得的知識正確的連結到所觀察到的自然現象及實驗數據</a:t>
            </a:r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並推論出其中的關聯，進而運用習得的知識來解釋自己論點的正確性。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E2EC7-D0E1-4D2B-B3A0-07A337CCCAF1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6626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E2EC7-D0E1-4D2B-B3A0-07A337CCCAF1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13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~</a:t>
            </a:r>
            <a:r>
              <a:rPr lang="zh-TW" altLang="en-US" sz="12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要說得出</a:t>
            </a:r>
            <a:r>
              <a:rPr lang="en-US" altLang="zh-TW" sz="12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"</a:t>
            </a:r>
            <a:r>
              <a:rPr lang="zh-TW" altLang="en-US" sz="12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原因</a:t>
            </a:r>
            <a:r>
              <a:rPr lang="en-US" altLang="zh-TW" sz="12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” ~</a:t>
            </a:r>
            <a:r>
              <a:rPr lang="zh-TW" altLang="en-US" sz="12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要說得出</a:t>
            </a:r>
            <a:r>
              <a:rPr lang="en-US" altLang="zh-TW" sz="12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“</a:t>
            </a:r>
            <a:r>
              <a:rPr lang="zh-TW" altLang="en-US" sz="12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為什麼</a:t>
            </a:r>
            <a:r>
              <a:rPr lang="en-US" altLang="zh-TW" sz="12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?”</a:t>
            </a:r>
            <a:endParaRPr lang="zh-TW" alt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E2EC7-D0E1-4D2B-B3A0-07A337CCCAF1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955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08409-C510-4BBA-840F-DF168B244A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636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08409-C510-4BBA-840F-DF168B244A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93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AE93-0568-4267-9C05-33AE8A89C3BB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155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39534-CE6F-427A-A9B7-30878BC2DDB8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0133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550C-EED5-4553-8B28-E783EFF15B86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4552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31B9C0-8C2D-45C5-BEB8-DD9BF40A3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EDFD1FC-568B-4D41-B8DA-647EA207E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212604-BD65-41D5-9839-F954067E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AE93-0568-4267-9C05-33AE8A89C3BB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8DEC8D-B932-4CFC-A191-F5C6528A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0258CD0-8F34-43C9-A42D-08AE06F89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904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8AC8C9-5B17-482F-9782-E0768043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907F43-4B49-4FDC-8075-70F04F9E9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994E76A-DD8C-4A94-A909-277064959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573E-DDC7-4E3A-8601-10647352091D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254D5B-4F6A-4012-BE37-80D5C8582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0B5391-F630-47A1-B342-8AA02999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573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939095-8778-4DB0-BEFA-CA375689F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B5D4B88-81C0-4D0C-B5AC-39AAF5E89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A957A1-6684-41DD-ACF2-E9959FB9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9A3B-4717-4D79-8F4A-F5E8CE048CAC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904C34-7692-49FD-9036-C292459C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8B3C77-DB90-4628-BCB9-B2CEEC1C6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912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3D6290-3D88-4C9D-B032-AF165F05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4836B4-7A66-47CC-837C-FB2A1F260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BC34506-F655-409A-B956-E28B17DF5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F814C3D-7BDC-4408-BA11-71A164061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EC46-A39D-4273-8EB9-2D81DA3E93A5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DD71A67-F402-4EEF-BE37-DF4E3FB0B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1ED9A63-B06A-47F8-8FDC-3D148C39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0322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062472-444F-40BB-9E97-564A04F5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F1167D5-5638-4EAC-8BD6-3608CAB27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B5B182-61D2-465C-A234-62BD8F2F3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20A863B-084E-4DD3-8FF9-6385DCBA10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ABE0C2A-3230-4D04-ABFD-FB7602D974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7E783E8-BA61-46C1-B930-81FD6DFD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D933-DE82-4C1B-AE3B-73448FF86AE7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EB0858A-4BB8-485E-868B-8F857A82B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2BCB973-E08A-49EE-975E-BE6B5482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75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B078D1-CA8B-463E-BB8C-C25798C7F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AD69C02-2834-41E5-ACD0-EF50037B7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B864-B6D0-4493-B545-707F4BEC1492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06213A1-9DDE-42C8-988A-26A9ACBD0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3EECD5B-CE00-4ABC-8277-07AFED84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7841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8563208-A241-490C-BD40-699DD883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CDFC-C66C-4256-B31A-21483E0FF6DD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82A9F3C-D6DF-4B03-80DC-F34A9551E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A008807-3CEA-4D61-A4B2-ECC8D394E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49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BE674E-9803-4E3F-B98E-541310AF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D5DFC5-C38C-43C5-BC68-352C0A147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A5A570E-C816-4349-AFCB-A5923BC37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8538494-42CC-450C-BF06-88CD10208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ADA0-1EB6-4EF2-ADBF-491B891DF210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ED6BD61-39BA-4384-82F2-2FA99A82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EF61D24-8077-4135-90BB-2991CCB2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615464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573E-DDC7-4E3A-8601-10647352091D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3744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8837D8-4EC0-4997-8F7D-97011DAF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A286F50-7941-476B-A372-6924ED060D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96851C4-94BB-4C8C-B3C9-AF5AE2476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4ECFDAC-6C69-4920-935B-2A4902995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ADA0-1EB6-4EF2-ADBF-491B891DF210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B9AA69F-DAFC-464F-A4EE-1219B1A0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AA945FE-976A-4D06-8DDC-494F6A8B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228560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CDF2B9-4695-409A-99CC-61A291E85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DBB2DF-59FA-404B-93E2-8E0FBBE37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D4F2C8-BB64-43BA-975B-58992DAD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39534-CE6F-427A-A9B7-30878BC2DDB8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565D3B0-202F-4BEC-A67B-6877D634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5FA50AB-4C4D-4F52-829E-4EA507402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132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5DDCCB8B-4973-4D32-ADEA-C32B34DF37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DB47BE3-DCDC-4E9E-88E4-3200ECACD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4ABFDA7-62B6-42CD-804A-E95B9CED6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550C-EED5-4553-8B28-E783EFF15B86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1B2BBED-DABE-4089-AB34-8AC7BFEE6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9311D57-9920-4FD9-8B2E-C67E035B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664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9A3B-4717-4D79-8F4A-F5E8CE048CAC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1097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EC46-A39D-4273-8EB9-2D81DA3E93A5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6670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D933-DE82-4C1B-AE3B-73448FF86AE7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85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B864-B6D0-4493-B545-707F4BEC1492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28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CDFC-C66C-4256-B31A-21483E0FF6DD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492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CDAC-8730-46C0-AECD-F92029B3D8C5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76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9DD3-3015-4D82-AEFB-9FE74B0A3C6E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281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AADA0-1EB6-4EF2-ADBF-491B891DF210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89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6EEC9D8-C6EE-4EB1-9D09-F577AFD2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A5E619F-46C0-4DEE-9A6F-5DFED42BE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5B8E76-1F52-4B7D-95BE-12687A7A5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AADA0-1EB6-4EF2-ADBF-491B891DF210}" type="datetime1">
              <a:rPr lang="zh-TW" altLang="en-US" smtClean="0"/>
              <a:t>2023/12/12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102CAD-DA6C-4247-BE6D-9CEAD87BC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929609-E332-435E-ABF2-2DF7CE024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EE4F0-6301-4767-BCD7-F913E96B19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769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crdownload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1E3B81-14E8-4F17-9ED7-7F34B4BDA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750CEAA-6EA3-4DC2-B878-5204F8A9A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44450"/>
            <a:ext cx="10358120" cy="3292475"/>
          </a:xfrm>
        </p:spPr>
      </p:pic>
      <p:sp>
        <p:nvSpPr>
          <p:cNvPr id="13" name="日期版面配置區 12">
            <a:extLst>
              <a:ext uri="{FF2B5EF4-FFF2-40B4-BE49-F238E27FC236}">
                <a16:creationId xmlns:a16="http://schemas.microsoft.com/office/drawing/2014/main" id="{B1FAF388-A561-426B-8342-9583A241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147" y="6022654"/>
            <a:ext cx="2742602" cy="579434"/>
          </a:xfrm>
        </p:spPr>
        <p:txBody>
          <a:bodyPr/>
          <a:lstStyle/>
          <a:p>
            <a:pPr algn="r"/>
            <a:fld id="{1ADB881B-276D-43D4-8927-DA58217646E3}" type="datetime1">
              <a:rPr lang="zh-TW" altLang="en-US" sz="4000">
                <a:solidFill>
                  <a:schemeClr val="tx1"/>
                </a:solidFill>
              </a:rPr>
              <a:pPr algn="r"/>
              <a:t>2023/12/12</a:t>
            </a:fld>
            <a:endParaRPr lang="zh-TW" altLang="en-US" sz="40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45126A7-8060-4A43-A06B-1BC35B405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7147" y="5967990"/>
            <a:ext cx="2743200" cy="762109"/>
          </a:xfrm>
        </p:spPr>
        <p:txBody>
          <a:bodyPr/>
          <a:lstStyle/>
          <a:p>
            <a:fld id="{CD3EE4F0-6301-4767-BCD7-F913E96B1925}" type="slidenum">
              <a:rPr lang="zh-TW" altLang="en-US" smtClean="0"/>
              <a:t>1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C45DE05-90FD-4278-9D06-4E5606185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680" y="649763"/>
            <a:ext cx="3525520" cy="2296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7EA60DF1-FE93-4D19-A517-431A6C9348D4}"/>
              </a:ext>
            </a:extLst>
          </p:cNvPr>
          <p:cNvSpPr txBox="1">
            <a:spLocks/>
          </p:cNvSpPr>
          <p:nvPr/>
        </p:nvSpPr>
        <p:spPr>
          <a:xfrm>
            <a:off x="731520" y="3843013"/>
            <a:ext cx="10358119" cy="225298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</a:t>
            </a:r>
            <a:r>
              <a:rPr lang="en-US" altLang="zh-TW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理化</a:t>
            </a:r>
            <a:r>
              <a:rPr lang="en-US" altLang="zh-TW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地科</a:t>
            </a:r>
            <a:r>
              <a:rPr lang="en-US" altLang="zh-TW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生物</a:t>
            </a:r>
            <a:br>
              <a:rPr lang="zh-TW" altLang="en-US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會考大進擊</a:t>
            </a:r>
            <a:endParaRPr lang="en-US" altLang="zh-TW" sz="66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蘇昭鈴、裴怡寧</a:t>
            </a:r>
          </a:p>
        </p:txBody>
      </p:sp>
    </p:spTree>
    <p:extLst>
      <p:ext uri="{BB962C8B-B14F-4D97-AF65-F5344CB8AC3E}">
        <p14:creationId xmlns:p14="http://schemas.microsoft.com/office/powerpoint/2010/main" val="127333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6BADA6-D1F6-4A97-B837-B636BCDFE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56" y="173369"/>
            <a:ext cx="12049246" cy="876693"/>
          </a:xfrm>
        </p:spPr>
        <p:txBody>
          <a:bodyPr>
            <a:normAutofit fontScale="90000"/>
          </a:bodyPr>
          <a:lstStyle/>
          <a:p>
            <a:br>
              <a:rPr lang="zh-TW" altLang="en-US" dirty="0"/>
            </a:br>
            <a:r>
              <a:rPr lang="zh-TW" altLang="en-US" sz="4900" dirty="0"/>
              <a:t> </a:t>
            </a:r>
            <a:r>
              <a:rPr lang="en-US" altLang="zh-TW" sz="6700" b="1" dirty="0"/>
              <a:t>112</a:t>
            </a:r>
            <a:r>
              <a:rPr lang="zh-TW" altLang="en-US" sz="6700" b="1" dirty="0"/>
              <a:t>年國中教育會考各題通過率</a:t>
            </a:r>
            <a:br>
              <a:rPr lang="zh-TW" altLang="en-US" sz="6700" dirty="0"/>
            </a:br>
            <a:endParaRPr lang="zh-TW" altLang="en-US" sz="67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993E78-47F7-4BDE-83B3-BFEA6FFD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B1B30CA-E671-4FF6-8BF3-9DFF6C7BF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7" y="879676"/>
            <a:ext cx="11192719" cy="584167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543165B-D5DE-4F51-9C35-BDC1AAE83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5807" y="5025252"/>
            <a:ext cx="1062273" cy="171341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B0C493-5F8A-45C7-B5E8-512F3E546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5" y="4990618"/>
            <a:ext cx="967594" cy="174805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0AFCEE6-561D-49CD-BD5D-C2F57EDAE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3671" y="1327082"/>
            <a:ext cx="1062273" cy="86763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10B32FC-52DC-4483-A4EC-9C90EBE7F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55" y="1318022"/>
            <a:ext cx="967595" cy="87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1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D9CF05-C2FB-4304-8EE5-5A8C4513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468" y="327424"/>
            <a:ext cx="8881882" cy="1325563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010A60-7B33-4BA1-AD4A-03D241869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526" y="1825625"/>
            <a:ext cx="8325293" cy="4351338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自然科題目難易分布呈現前面簡單、</a:t>
            </a:r>
            <a:b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越寫越難、</a:t>
            </a:r>
            <a:b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最後題組不會太難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F676192-759D-4287-A75B-46181D3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58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DF852BF8-6BBB-4AFA-8C13-E4CAB879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5" y="365131"/>
            <a:ext cx="9113379" cy="1325563"/>
          </a:xfrm>
        </p:spPr>
        <p:txBody>
          <a:bodyPr>
            <a:normAutofit fontScale="90000"/>
          </a:bodyPr>
          <a:lstStyle/>
          <a:p>
            <a:r>
              <a:rPr lang="en-US" altLang="zh-TW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衝</a:t>
            </a:r>
            <a:r>
              <a:rPr lang="en-US" altLang="zh-TW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B~~</a:t>
            </a:r>
            <a:r>
              <a:rPr lang="zh-TW" altLang="en-US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一點都不難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A124062-5F58-4C3E-9565-E9DB59230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676" y="1690689"/>
            <a:ext cx="9651124" cy="4351338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</a:t>
            </a:r>
            <a: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r>
              <a:rPr lang="en-US" altLang="zh-TW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*70%=10.2</a:t>
            </a:r>
          </a:p>
          <a:p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乙</a:t>
            </a:r>
            <a: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最後題組答對 </a:t>
            </a:r>
            <a:r>
              <a:rPr lang="en-US" altLang="zh-TW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+2</a:t>
            </a:r>
            <a:r>
              <a:rPr lang="zh-TW" altLang="en-US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endParaRPr lang="en-US" altLang="zh-TW" sz="6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丙</a:t>
            </a:r>
            <a: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剩</a:t>
            </a:r>
            <a:r>
              <a:rPr lang="en-US" altLang="zh-TW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</a:t>
            </a:r>
            <a:r>
              <a:rPr lang="zh-TW" altLang="en-US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題*</a:t>
            </a:r>
            <a:r>
              <a:rPr lang="en-US" altLang="zh-TW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1/4=8</a:t>
            </a:r>
            <a:r>
              <a:rPr lang="zh-TW" altLang="en-US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endParaRPr lang="en-US" altLang="zh-TW" sz="6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</a:t>
            </a:r>
            <a: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乙</a:t>
            </a:r>
            <a: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丙</a:t>
            </a:r>
            <a: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endParaRPr lang="en-US" altLang="zh-TW" sz="6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6600" dirty="0"/>
          </a:p>
          <a:p>
            <a:pPr marL="0" indent="0">
              <a:buNone/>
            </a:pPr>
            <a:endParaRPr lang="zh-TW" altLang="en-US" sz="66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501D2A5-DFC0-4074-92C1-8F004FF5C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動畫--史奴比">
            <a:extLst>
              <a:ext uri="{FF2B5EF4-FFF2-40B4-BE49-F238E27FC236}">
                <a16:creationId xmlns:a16="http://schemas.microsoft.com/office/drawing/2014/main" id="{0A58252A-63EF-4AED-8F06-EB6631C1F0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32" y="327424"/>
            <a:ext cx="776302" cy="97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0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FE7757-351D-47D2-BB72-9AE1B2EB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9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命題趨勢</a:t>
            </a:r>
            <a:endParaRPr lang="zh-TW" altLang="en-US" sz="8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4507A6-AA3B-42A1-8F2A-BB22CA660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69" y="1825625"/>
            <a:ext cx="101661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5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1.</a:t>
            </a:r>
            <a:r>
              <a:rPr lang="zh-TW" altLang="en-US" sz="5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素養導向</a:t>
            </a:r>
            <a:r>
              <a:rPr lang="en-US" altLang="zh-TW" sz="5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~</a:t>
            </a:r>
            <a:r>
              <a:rPr lang="zh-TW" altLang="en-US" sz="5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三多一少、耐心看題</a:t>
            </a:r>
            <a:endParaRPr lang="en-US" altLang="zh-TW" sz="5400" b="1" dirty="0">
              <a:solidFill>
                <a:srgbClr val="0000CC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2.</a:t>
            </a:r>
            <a:r>
              <a:rPr lang="zh-TW" altLang="en-US" sz="5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如何達</a:t>
            </a:r>
            <a:r>
              <a:rPr lang="en-US" altLang="zh-TW" sz="5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A~</a:t>
            </a:r>
            <a:r>
              <a:rPr lang="zh-TW" altLang="en-US" sz="5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要攻克的章節</a:t>
            </a:r>
            <a:endParaRPr lang="en-US" altLang="zh-TW" sz="5400" b="1" dirty="0">
              <a:solidFill>
                <a:srgbClr val="0000CC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3.</a:t>
            </a:r>
            <a:r>
              <a:rPr lang="zh-TW" altLang="en-US" sz="5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理化試題出題內容方向</a:t>
            </a:r>
            <a:endParaRPr lang="en-US" altLang="zh-TW" sz="5400" b="1" dirty="0">
              <a:solidFill>
                <a:srgbClr val="0000CC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4.</a:t>
            </a:r>
            <a:r>
              <a:rPr lang="zh-TW" altLang="en-US" sz="5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會考試題的樣貌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94E3B80-CD60-45EE-9F13-2FFE4AB77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8223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5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980126" y="1993139"/>
            <a:ext cx="4419747" cy="4363211"/>
          </a:xfrm>
          <a:prstGeom prst="rect">
            <a:avLst/>
          </a:prstGeom>
          <a:noFill/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zh-TW" altLang="en-US" sz="6600" dirty="0">
                <a:solidFill>
                  <a:srgbClr val="66CCFF"/>
                </a:solidFill>
                <a:effectLst>
                  <a:glow rad="1016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文字多</a:t>
            </a:r>
            <a:endParaRPr lang="en-US" altLang="zh-TW" sz="6600" dirty="0">
              <a:solidFill>
                <a:srgbClr val="66CCFF"/>
              </a:solidFill>
              <a:effectLst>
                <a:glow rad="101600">
                  <a:prstClr val="black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/>
            <a:r>
              <a:rPr lang="zh-TW" altLang="en-US" sz="6600" dirty="0">
                <a:solidFill>
                  <a:srgbClr val="66CCFF"/>
                </a:solidFill>
                <a:effectLst>
                  <a:glow rad="1016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圖表多</a:t>
            </a:r>
            <a:endParaRPr lang="en-US" altLang="zh-TW" sz="6600" dirty="0">
              <a:solidFill>
                <a:srgbClr val="66CCFF"/>
              </a:solidFill>
              <a:effectLst>
                <a:glow rad="101600">
                  <a:prstClr val="black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/>
            <a:r>
              <a:rPr lang="zh-TW" altLang="en-US" sz="6600" dirty="0">
                <a:solidFill>
                  <a:srgbClr val="66CCFF"/>
                </a:solidFill>
                <a:effectLst>
                  <a:glow rad="1016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情境多</a:t>
            </a:r>
            <a:endParaRPr lang="en-US" altLang="zh-TW" sz="6600" dirty="0">
              <a:solidFill>
                <a:srgbClr val="66CCFF"/>
              </a:solidFill>
              <a:effectLst>
                <a:glow rad="101600">
                  <a:prstClr val="black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/>
            <a:r>
              <a:rPr lang="zh-TW" altLang="en-US" sz="6600" dirty="0">
                <a:solidFill>
                  <a:srgbClr val="66CCFF"/>
                </a:solidFill>
                <a:effectLst>
                  <a:glow rad="1016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計算少</a:t>
            </a:r>
            <a:endParaRPr lang="zh-TW" altLang="en-US" sz="6600" dirty="0">
              <a:solidFill>
                <a:srgbClr val="66CCFF"/>
              </a:solidFill>
              <a:effectLst>
                <a:glow rad="101600">
                  <a:prstClr val="black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C3BB836B-5505-44D0-BFA2-8BC8413EA795}"/>
              </a:ext>
            </a:extLst>
          </p:cNvPr>
          <p:cNvSpPr txBox="1">
            <a:spLocks/>
          </p:cNvSpPr>
          <p:nvPr/>
        </p:nvSpPr>
        <p:spPr>
          <a:xfrm>
            <a:off x="1050290" y="591386"/>
            <a:ext cx="8931910" cy="1040020"/>
          </a:xfrm>
          <a:prstGeom prst="rect">
            <a:avLst/>
          </a:prstGeo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zh-TW" altLang="en-US" sz="6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考題趨勢</a:t>
            </a:r>
            <a:r>
              <a:rPr lang="en-US" altLang="zh-TW" sz="6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6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</a:t>
            </a:r>
            <a:endParaRPr lang="en-US" altLang="zh-TW" sz="6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C267D13-9418-430B-A7C6-BFB45922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5" descr="動畫--史奴比">
            <a:extLst>
              <a:ext uri="{FF2B5EF4-FFF2-40B4-BE49-F238E27FC236}">
                <a16:creationId xmlns:a16="http://schemas.microsoft.com/office/drawing/2014/main" id="{4C387F08-50C6-4DA3-9D56-49917B498B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501" y="4578484"/>
            <a:ext cx="11017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22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5"/>
    </mc:Choice>
    <mc:Fallback xmlns="">
      <p:transition spd="slow" advTm="1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E4D510-97EA-42A2-ADCD-CB83A163A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62" y="432067"/>
            <a:ext cx="9736681" cy="1695791"/>
          </a:xfrm>
        </p:spPr>
        <p:txBody>
          <a:bodyPr>
            <a:noAutofit/>
          </a:bodyPr>
          <a:lstStyle/>
          <a:p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要有耐心看完題目</a:t>
            </a:r>
            <a: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選項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F4B5FF-9779-4546-AEB7-C93A37D87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592" y="2334337"/>
            <a:ext cx="8951620" cy="3109194"/>
          </a:xfrm>
        </p:spPr>
        <p:txBody>
          <a:bodyPr>
            <a:noAutofit/>
          </a:bodyPr>
          <a:lstStyle/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整份自然科考題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字數依然超過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8000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最後一題題組約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430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個字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135E149-3951-4926-AE5C-A3B55CA7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78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>
            <a:extLst>
              <a:ext uri="{FF2B5EF4-FFF2-40B4-BE49-F238E27FC236}">
                <a16:creationId xmlns:a16="http://schemas.microsoft.com/office/drawing/2014/main" id="{9D98C86D-1DCD-4C49-B1A1-6A495E48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703"/>
            <a:ext cx="12192000" cy="812375"/>
          </a:xfrm>
        </p:spPr>
        <p:txBody>
          <a:bodyPr>
            <a:noAutofit/>
          </a:bodyPr>
          <a:lstStyle/>
          <a:p>
            <a:r>
              <a:rPr lang="zh-TW" altLang="en-US" sz="6000" b="1" dirty="0"/>
              <a:t>如何達</a:t>
            </a:r>
            <a:r>
              <a:rPr lang="en-US" altLang="zh-TW" sz="6000" b="1" dirty="0"/>
              <a:t>A:</a:t>
            </a:r>
            <a:r>
              <a:rPr lang="zh-TW" altLang="en-US" sz="4800" dirty="0"/>
              <a:t> 通過率最低的</a:t>
            </a:r>
            <a:r>
              <a:rPr lang="en-US" altLang="zh-TW" sz="4800" dirty="0"/>
              <a:t>10 </a:t>
            </a:r>
            <a:r>
              <a:rPr lang="zh-TW" altLang="en-US" sz="4800" dirty="0"/>
              <a:t>題，通過率</a:t>
            </a:r>
            <a:r>
              <a:rPr lang="en-US" altLang="zh-TW" sz="4800" dirty="0"/>
              <a:t>&lt;0.50 </a:t>
            </a:r>
            <a:endParaRPr lang="zh-TW" altLang="en-US" sz="4800" dirty="0"/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469AD9B7-4564-4AAE-8CAC-3CB582783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8502917-0A18-4327-82A2-E23007744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199325-B2F7-4834-91C4-1B5F5A02E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93" y="1079029"/>
            <a:ext cx="11439017" cy="584452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C19C0AB-6C2A-42F6-BCF2-E296712AB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797" y="3109755"/>
            <a:ext cx="3856704" cy="136883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78C228A-467A-43C4-A464-AE5D826C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579" y="1646239"/>
            <a:ext cx="3827922" cy="9455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BDF1DF8-6D14-4BD8-A03B-47456C74B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057" y="5910540"/>
            <a:ext cx="3614443" cy="4761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6481EB2-65AA-47A9-94F9-1D532BD3F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1" y="2591806"/>
            <a:ext cx="3808850" cy="4720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51BD12A-16D8-4328-8DA0-3F0E808D7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10" y="1582229"/>
            <a:ext cx="1024670" cy="102923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3CD82A6-E3D8-4BC5-98E3-D4159CF38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90" y="5910540"/>
            <a:ext cx="1115584" cy="50884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43CC275-2763-482E-BA5B-90B385622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57" y="3020531"/>
            <a:ext cx="1024217" cy="145170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2126555-5A72-4C0F-8746-99CB4B243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10" y="2573396"/>
            <a:ext cx="1024217" cy="50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29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5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233915" y="1716765"/>
            <a:ext cx="9329194" cy="4457025"/>
          </a:xfrm>
          <a:prstGeom prst="rect">
            <a:avLst/>
          </a:prstGeom>
          <a:noFill/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a.</a:t>
            </a: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科學核心概念、定義、</a:t>
            </a:r>
            <a:endParaRPr lang="en-US" altLang="zh-TW" sz="60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spcBef>
                <a:spcPts val="1000"/>
              </a:spcBef>
            </a:pP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學說</a:t>
            </a:r>
            <a: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專有名詞</a:t>
            </a:r>
            <a: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b. </a:t>
            </a: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理解思考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比死背重要</a:t>
            </a:r>
            <a:endParaRPr lang="en-US" altLang="zh-TW" sz="54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spcBef>
                <a:spcPts val="1000"/>
              </a:spcBef>
            </a:pPr>
            <a: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c.</a:t>
            </a: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實驗操作</a:t>
            </a:r>
            <a:r>
              <a:rPr lang="zh-TW" altLang="en-US" sz="6000" dirty="0">
                <a:solidFill>
                  <a:srgbClr val="66CCFF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endParaRPr lang="en-US" altLang="zh-TW" sz="6000" dirty="0">
              <a:solidFill>
                <a:srgbClr val="66CCFF"/>
              </a:solidFill>
              <a:effectLst>
                <a:glow rad="127000">
                  <a:prstClr val="black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47C3207A-7807-465D-A6C3-C7ED9B4FE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504" y="378249"/>
            <a:ext cx="9063162" cy="1155957"/>
          </a:xfrm>
        </p:spPr>
        <p:txBody>
          <a:bodyPr>
            <a:noAutofit/>
          </a:bodyPr>
          <a:lstStyle/>
          <a:p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理化試題出題方向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C267D13-9418-430B-A7C6-BFB45922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4" descr="動畫-大眼蛙">
            <a:extLst>
              <a:ext uri="{FF2B5EF4-FFF2-40B4-BE49-F238E27FC236}">
                <a16:creationId xmlns:a16="http://schemas.microsoft.com/office/drawing/2014/main" id="{C009B1DB-4098-47CB-91A1-8F1594E756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818" y="323275"/>
            <a:ext cx="122396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70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5"/>
    </mc:Choice>
    <mc:Fallback xmlns="">
      <p:transition spd="slow" advTm="1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5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021839" y="1899325"/>
            <a:ext cx="9123681" cy="3983315"/>
          </a:xfrm>
          <a:prstGeom prst="rect">
            <a:avLst/>
          </a:prstGeom>
          <a:noFill/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00000"/>
              </a:lnSpc>
              <a:spcBef>
                <a:spcPts val="1800"/>
              </a:spcBef>
            </a:pPr>
            <a: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d.</a:t>
            </a: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生活應用、探究推論</a:t>
            </a:r>
            <a:endParaRPr lang="en-US" altLang="zh-TW" sz="60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defTabSz="685800">
              <a:lnSpc>
                <a:spcPct val="100000"/>
              </a:lnSpc>
              <a:spcBef>
                <a:spcPts val="1800"/>
              </a:spcBef>
            </a:pPr>
            <a: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e.</a:t>
            </a: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大量的圖表判讀訊息</a:t>
            </a:r>
            <a:endParaRPr lang="en-US" altLang="zh-TW" sz="60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defTabSz="685800">
              <a:lnSpc>
                <a:spcPct val="100000"/>
              </a:lnSpc>
              <a:spcBef>
                <a:spcPts val="1800"/>
              </a:spcBef>
            </a:pPr>
            <a: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f.</a:t>
            </a: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跨章節、跨學科、跨領域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47C3207A-7807-465D-A6C3-C7ED9B4FE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8275"/>
            <a:ext cx="8401051" cy="888639"/>
          </a:xfrm>
        </p:spPr>
        <p:txBody>
          <a:bodyPr>
            <a:noAutofit/>
          </a:bodyPr>
          <a:lstStyle/>
          <a:p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理化試題出題方向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C267D13-9418-430B-A7C6-BFB45922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4" descr="動畫-大眼蛙">
            <a:extLst>
              <a:ext uri="{FF2B5EF4-FFF2-40B4-BE49-F238E27FC236}">
                <a16:creationId xmlns:a16="http://schemas.microsoft.com/office/drawing/2014/main" id="{D6F9B524-6129-48E2-871C-5EE8CEBBEF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818" y="323275"/>
            <a:ext cx="122396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16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5"/>
    </mc:Choice>
    <mc:Fallback xmlns="">
      <p:transition spd="slow" advTm="1698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95430B-32CE-4E83-86FE-C6C6D0853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282" y="136521"/>
            <a:ext cx="8068068" cy="1325563"/>
          </a:xfrm>
        </p:spPr>
        <p:txBody>
          <a:bodyPr>
            <a:noAutofit/>
          </a:bodyPr>
          <a:lstStyle/>
          <a:p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會考試題的樣貌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0811CF-80A2-4272-930B-CA90DE5E3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4959" y="1368414"/>
            <a:ext cx="7365759" cy="4683594"/>
          </a:xfrm>
        </p:spPr>
        <p:txBody>
          <a:bodyPr>
            <a:noAutofit/>
          </a:bodyPr>
          <a:lstStyle/>
          <a:p>
            <a:r>
              <a:rPr lang="zh-TW" altLang="en-US" sz="6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實驗情境題</a:t>
            </a:r>
            <a:endParaRPr lang="en-US" altLang="zh-TW" sz="44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生活情境題</a:t>
            </a:r>
            <a:endParaRPr lang="en-US" altLang="zh-TW" sz="60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媒體識讀內涵</a:t>
            </a:r>
            <a:endParaRPr lang="en-US" altLang="zh-TW" sz="60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同學辯證內容</a:t>
            </a:r>
            <a:endParaRPr lang="en-US" altLang="zh-TW" sz="60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條件理想題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C9AD5A-B1A5-436E-B5C8-90EF29C6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94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F2C377-61EE-42B1-813B-21769054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365125"/>
            <a:ext cx="10317480" cy="1325563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0FA0CFA-767E-4571-A43B-BFA454C43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920" y="1591945"/>
            <a:ext cx="8082280" cy="4351338"/>
          </a:xfrm>
        </p:spPr>
        <p:txBody>
          <a:bodyPr>
            <a:normAutofit fontScale="25000" lnSpcReduction="20000"/>
          </a:bodyPr>
          <a:lstStyle/>
          <a:p>
            <a:r>
              <a:rPr lang="en-US" altLang="zh-TW" sz="2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會考分析</a:t>
            </a:r>
            <a:endParaRPr lang="en-US" altLang="zh-TW" sz="26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命題趨勢</a:t>
            </a:r>
          </a:p>
          <a:p>
            <a:endParaRPr lang="zh-TW" altLang="en-US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解題策略</a:t>
            </a:r>
            <a:endParaRPr lang="en-US" altLang="zh-TW" sz="26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準備方法</a:t>
            </a:r>
            <a:endParaRPr lang="en-US" altLang="zh-TW" sz="26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26400" dirty="0"/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r>
              <a:rPr lang="en-US" altLang="zh-TW" b="1" dirty="0"/>
              <a:t>1</a:t>
            </a:r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r>
              <a:rPr lang="en-US" altLang="zh-TW" b="1" dirty="0"/>
              <a:t>2</a:t>
            </a:r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r>
              <a:rPr lang="en-US" altLang="zh-TW" b="1" dirty="0"/>
              <a:t>3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5FE118D-02B2-4ED9-B971-4B1051666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09" y="6310312"/>
            <a:ext cx="2743200" cy="365125"/>
          </a:xfrm>
        </p:spPr>
        <p:txBody>
          <a:bodyPr/>
          <a:lstStyle/>
          <a:p>
            <a:fld id="{CD3EE4F0-6301-4767-BCD7-F913E96B192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4204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5F2818-A23E-4063-B19E-FBB6B8070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0" y="1990725"/>
            <a:ext cx="6624320" cy="1325563"/>
          </a:xfrm>
        </p:spPr>
        <p:txBody>
          <a:bodyPr>
            <a:normAutofit/>
          </a:bodyPr>
          <a:lstStyle/>
          <a:p>
            <a:r>
              <a:rPr lang="zh-TW" altLang="en-US" sz="8000" dirty="0"/>
              <a:t>解題策略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3B1E89-4DDA-46D3-9421-270F8124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512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8430E255-DC42-0C13-5C32-69D38A4B80AC}"/>
              </a:ext>
            </a:extLst>
          </p:cNvPr>
          <p:cNvSpPr txBox="1"/>
          <p:nvPr/>
        </p:nvSpPr>
        <p:spPr>
          <a:xfrm>
            <a:off x="7586741" y="2241455"/>
            <a:ext cx="4128012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zh-TW" sz="4400" dirty="0">
                <a:solidFill>
                  <a:prstClr val="black"/>
                </a:solidFill>
                <a:highlight>
                  <a:srgbClr val="FFFF00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3.</a:t>
            </a:r>
            <a:r>
              <a:rPr lang="zh-TW" altLang="en-US" sz="4400" dirty="0">
                <a:solidFill>
                  <a:prstClr val="black"/>
                </a:solidFill>
                <a:highlight>
                  <a:srgbClr val="FFFF00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核心概念理解</a:t>
            </a:r>
            <a:endParaRPr lang="en-US" altLang="zh-TW" sz="4400" dirty="0">
              <a:solidFill>
                <a:prstClr val="black"/>
              </a:solidFill>
              <a:highlight>
                <a:srgbClr val="FFFF00"/>
              </a:highlight>
              <a:latin typeface="典匠中特圓" panose="020B0609010101010101" pitchFamily="49" charset="-120"/>
              <a:ea typeface="典匠中特圓" panose="020B0609010101010101" pitchFamily="49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AE5A331-794F-816B-F747-6CA6FB239856}"/>
              </a:ext>
            </a:extLst>
          </p:cNvPr>
          <p:cNvSpPr txBox="1"/>
          <p:nvPr/>
        </p:nvSpPr>
        <p:spPr>
          <a:xfrm>
            <a:off x="796622" y="2758901"/>
            <a:ext cx="3073588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342900"/>
            <a:r>
              <a:rPr lang="zh-TW" altLang="en-US" sz="4400" dirty="0">
                <a:solidFill>
                  <a:srgbClr val="C00000"/>
                </a:solidFill>
                <a:highlight>
                  <a:srgbClr val="FFFF00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畫關鍵字句</a:t>
            </a: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8A539251-15FF-4A20-E344-5DC1F8970327}"/>
              </a:ext>
            </a:extLst>
          </p:cNvPr>
          <p:cNvCxnSpPr>
            <a:cxnSpLocks/>
          </p:cNvCxnSpPr>
          <p:nvPr/>
        </p:nvCxnSpPr>
        <p:spPr>
          <a:xfrm flipV="1">
            <a:off x="2858753" y="1050511"/>
            <a:ext cx="1010786" cy="85136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33750E33-61E9-7EB7-9A07-B9F37E0D8363}"/>
              </a:ext>
            </a:extLst>
          </p:cNvPr>
          <p:cNvCxnSpPr>
            <a:cxnSpLocks/>
          </p:cNvCxnSpPr>
          <p:nvPr/>
        </p:nvCxnSpPr>
        <p:spPr>
          <a:xfrm flipV="1">
            <a:off x="5841994" y="1019560"/>
            <a:ext cx="0" cy="19913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標題 1">
            <a:extLst>
              <a:ext uri="{FF2B5EF4-FFF2-40B4-BE49-F238E27FC236}">
                <a16:creationId xmlns:a16="http://schemas.microsoft.com/office/drawing/2014/main" id="{2490E06A-2EC1-3304-2DE4-F81FAF96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569" y="313291"/>
            <a:ext cx="7622710" cy="737220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4800" dirty="0"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     </a:t>
            </a:r>
            <a:r>
              <a:rPr lang="en-US" altLang="zh-TW" sz="4800" dirty="0"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112</a:t>
            </a:r>
            <a:r>
              <a:rPr lang="zh-TW" altLang="en-US" sz="4800" dirty="0"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會考自然考題分析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9938C4B-FD75-71D4-FFE6-4FCA71BF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6387" y="5332545"/>
            <a:ext cx="2057400" cy="436889"/>
          </a:xfrm>
        </p:spPr>
        <p:txBody>
          <a:bodyPr/>
          <a:lstStyle/>
          <a:p>
            <a:pPr defTabSz="342900"/>
            <a:fld id="{CD3EE4F0-6301-4767-BCD7-F913E96B1925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defTabSz="342900"/>
              <a:t>21</a:t>
            </a:fld>
            <a:endParaRPr lang="zh-TW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E498B43-187F-CC7A-83EC-CDA5D1516059}"/>
              </a:ext>
            </a:extLst>
          </p:cNvPr>
          <p:cNvSpPr txBox="1"/>
          <p:nvPr/>
        </p:nvSpPr>
        <p:spPr>
          <a:xfrm>
            <a:off x="826634" y="1934920"/>
            <a:ext cx="301356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342900"/>
            <a:r>
              <a:rPr lang="en-US" altLang="zh-TW" sz="4400" dirty="0">
                <a:solidFill>
                  <a:prstClr val="black"/>
                </a:solidFill>
                <a:highlight>
                  <a:srgbClr val="FFFF00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1.</a:t>
            </a:r>
            <a:r>
              <a:rPr lang="zh-TW" altLang="en-US" sz="4400" dirty="0">
                <a:solidFill>
                  <a:prstClr val="black"/>
                </a:solidFill>
                <a:highlight>
                  <a:srgbClr val="FFFF00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敘述變長</a:t>
            </a: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6C208329-DFBC-9AB4-5624-67B9479C3C42}"/>
              </a:ext>
            </a:extLst>
          </p:cNvPr>
          <p:cNvCxnSpPr>
            <a:cxnSpLocks/>
          </p:cNvCxnSpPr>
          <p:nvPr/>
        </p:nvCxnSpPr>
        <p:spPr>
          <a:xfrm flipH="1" flipV="1">
            <a:off x="9260482" y="3945138"/>
            <a:ext cx="1" cy="3843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4385D11-71E3-2F5D-A7DB-56F7554A6183}"/>
              </a:ext>
            </a:extLst>
          </p:cNvPr>
          <p:cNvSpPr txBox="1"/>
          <p:nvPr/>
        </p:nvSpPr>
        <p:spPr>
          <a:xfrm>
            <a:off x="8086811" y="3066306"/>
            <a:ext cx="2735036" cy="769441"/>
          </a:xfrm>
          <a:prstGeom prst="rect">
            <a:avLst/>
          </a:prstGeom>
          <a:solidFill>
            <a:schemeClr val="bg1"/>
          </a:solidFill>
          <a:ln w="5715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342900"/>
            <a:r>
              <a:rPr lang="zh-TW" altLang="en-US" sz="4400" dirty="0">
                <a:solidFill>
                  <a:prstClr val="black"/>
                </a:solidFill>
                <a:highlight>
                  <a:srgbClr val="FFFF00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專有名詞</a:t>
            </a:r>
            <a:endParaRPr lang="en-US" altLang="zh-TW" sz="4400" dirty="0">
              <a:solidFill>
                <a:prstClr val="black"/>
              </a:solidFill>
              <a:highlight>
                <a:srgbClr val="FFFF00"/>
              </a:highlight>
              <a:latin typeface="典匠中特圓" panose="020B0609010101010101" pitchFamily="49" charset="-120"/>
              <a:ea typeface="典匠中特圓" panose="020B0609010101010101" pitchFamily="49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14BFDB3B-3726-E27B-F280-22FFD7BA50CE}"/>
              </a:ext>
            </a:extLst>
          </p:cNvPr>
          <p:cNvCxnSpPr>
            <a:cxnSpLocks/>
          </p:cNvCxnSpPr>
          <p:nvPr/>
        </p:nvCxnSpPr>
        <p:spPr>
          <a:xfrm flipV="1">
            <a:off x="7830207" y="3945139"/>
            <a:ext cx="455662" cy="3843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574B7052-2749-E459-6C90-B3D135FB83E3}"/>
              </a:ext>
            </a:extLst>
          </p:cNvPr>
          <p:cNvCxnSpPr>
            <a:cxnSpLocks/>
          </p:cNvCxnSpPr>
          <p:nvPr/>
        </p:nvCxnSpPr>
        <p:spPr>
          <a:xfrm flipH="1" flipV="1">
            <a:off x="10565919" y="3964123"/>
            <a:ext cx="255928" cy="3504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3DCF8F9C-34E4-92E6-1470-1B40C3B455A4}"/>
              </a:ext>
            </a:extLst>
          </p:cNvPr>
          <p:cNvSpPr txBox="1"/>
          <p:nvPr/>
        </p:nvSpPr>
        <p:spPr>
          <a:xfrm>
            <a:off x="6732720" y="4398303"/>
            <a:ext cx="1381052" cy="769441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342900"/>
            <a:r>
              <a:rPr lang="zh-TW" altLang="en-US" sz="4400" dirty="0">
                <a:solidFill>
                  <a:prstClr val="black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定義</a:t>
            </a:r>
            <a:endParaRPr lang="en-US" altLang="zh-TW" sz="4400" dirty="0">
              <a:solidFill>
                <a:prstClr val="black"/>
              </a:solidFill>
              <a:latin typeface="典匠中特圓" panose="020B0609010101010101" pitchFamily="49" charset="-120"/>
              <a:ea typeface="典匠中特圓" panose="020B0609010101010101" pitchFamily="49" charset="-12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8455215D-F595-B647-D6C4-38D231C3FC64}"/>
              </a:ext>
            </a:extLst>
          </p:cNvPr>
          <p:cNvSpPr txBox="1"/>
          <p:nvPr/>
        </p:nvSpPr>
        <p:spPr>
          <a:xfrm>
            <a:off x="8613782" y="4392772"/>
            <a:ext cx="1381052" cy="769441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342900"/>
            <a:r>
              <a:rPr lang="zh-TW" altLang="en-US" sz="4400" dirty="0">
                <a:solidFill>
                  <a:prstClr val="black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目的</a:t>
            </a:r>
            <a:endParaRPr lang="en-US" altLang="zh-TW" sz="4400" dirty="0">
              <a:solidFill>
                <a:prstClr val="black"/>
              </a:solidFill>
              <a:latin typeface="典匠中特圓" panose="020B0609010101010101" pitchFamily="49" charset="-120"/>
              <a:ea typeface="典匠中特圓" panose="020B0609010101010101" pitchFamily="49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3A07836-D844-645E-5294-0E5CDEAD2DC8}"/>
              </a:ext>
            </a:extLst>
          </p:cNvPr>
          <p:cNvSpPr txBox="1"/>
          <p:nvPr/>
        </p:nvSpPr>
        <p:spPr>
          <a:xfrm>
            <a:off x="10494845" y="4384165"/>
            <a:ext cx="1377538" cy="769441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342900"/>
            <a:r>
              <a:rPr lang="zh-TW" altLang="en-US" sz="4400" dirty="0">
                <a:solidFill>
                  <a:prstClr val="black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過程</a:t>
            </a:r>
            <a:endParaRPr lang="en-US" altLang="zh-TW" sz="4400" dirty="0">
              <a:solidFill>
                <a:prstClr val="black"/>
              </a:solidFill>
              <a:latin typeface="典匠中特圓" panose="020B0609010101010101" pitchFamily="49" charset="-120"/>
              <a:ea typeface="典匠中特圓" panose="020B0609010101010101" pitchFamily="49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450E0FA9-C429-CE5F-E50F-52DF39A31C95}"/>
              </a:ext>
            </a:extLst>
          </p:cNvPr>
          <p:cNvSpPr txBox="1"/>
          <p:nvPr/>
        </p:nvSpPr>
        <p:spPr>
          <a:xfrm>
            <a:off x="5475890" y="5192626"/>
            <a:ext cx="6716111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342900"/>
            <a:r>
              <a:rPr lang="en-US" altLang="zh-TW" sz="4400" dirty="0">
                <a:solidFill>
                  <a:srgbClr val="C0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ex.</a:t>
            </a:r>
            <a:r>
              <a:rPr lang="zh-TW" altLang="en-US" sz="4400" dirty="0">
                <a:solidFill>
                  <a:srgbClr val="C0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力學能守恆、 褶皺</a:t>
            </a:r>
            <a:br>
              <a:rPr lang="en-US" altLang="zh-TW" sz="4400" dirty="0">
                <a:solidFill>
                  <a:srgbClr val="C0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</a:br>
            <a:r>
              <a:rPr lang="zh-TW" altLang="en-US" sz="4400" dirty="0">
                <a:solidFill>
                  <a:srgbClr val="C0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     </a:t>
            </a:r>
            <a:r>
              <a:rPr lang="zh-TW" altLang="en-US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電路串並聯</a:t>
            </a:r>
            <a:r>
              <a:rPr lang="zh-TW" altLang="en-US" sz="4400" dirty="0">
                <a:solidFill>
                  <a:srgbClr val="C0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、板塊學說</a:t>
            </a: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2A6F06DF-504C-2C7C-CCE8-ABC7E3C2DECE}"/>
              </a:ext>
            </a:extLst>
          </p:cNvPr>
          <p:cNvSpPr/>
          <p:nvPr/>
        </p:nvSpPr>
        <p:spPr>
          <a:xfrm>
            <a:off x="1458679" y="2769353"/>
            <a:ext cx="2381520" cy="8135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zh-TW" altLang="en-US" sz="1350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C0ED1F9-A018-8D88-6E59-BF9F1D3FA98D}"/>
              </a:ext>
            </a:extLst>
          </p:cNvPr>
          <p:cNvSpPr txBox="1"/>
          <p:nvPr/>
        </p:nvSpPr>
        <p:spPr>
          <a:xfrm>
            <a:off x="4104010" y="3010896"/>
            <a:ext cx="298271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zh-TW" sz="4400" dirty="0">
                <a:solidFill>
                  <a:prstClr val="black"/>
                </a:solidFill>
                <a:highlight>
                  <a:srgbClr val="FFFF00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2.</a:t>
            </a:r>
            <a:r>
              <a:rPr lang="zh-TW" altLang="en-US" sz="4400" dirty="0">
                <a:solidFill>
                  <a:prstClr val="black"/>
                </a:solidFill>
                <a:highlight>
                  <a:srgbClr val="FFFF00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圖示表格變多</a:t>
            </a:r>
            <a:endParaRPr lang="en-US" altLang="zh-TW" sz="4400" dirty="0">
              <a:solidFill>
                <a:prstClr val="black"/>
              </a:solidFill>
              <a:highlight>
                <a:srgbClr val="FFFF00"/>
              </a:highlight>
              <a:latin typeface="典匠中特圓" panose="020B0609010101010101" pitchFamily="49" charset="-120"/>
              <a:ea typeface="典匠中特圓" panose="020B0609010101010101" pitchFamily="49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F9DFEDF-B60F-B039-62F2-014D72750BFE}"/>
              </a:ext>
            </a:extLst>
          </p:cNvPr>
          <p:cNvSpPr txBox="1"/>
          <p:nvPr/>
        </p:nvSpPr>
        <p:spPr>
          <a:xfrm>
            <a:off x="509340" y="4383373"/>
            <a:ext cx="4574195" cy="212365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zh-TW" altLang="en-US" sz="4400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☆</a:t>
            </a:r>
            <a:r>
              <a:rPr lang="zh-TW" altLang="en-US" sz="4400" dirty="0">
                <a:solidFill>
                  <a:srgbClr val="C0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不要放棄</a:t>
            </a:r>
            <a:r>
              <a:rPr lang="en-US" altLang="zh-TW" sz="4400" dirty="0">
                <a:solidFill>
                  <a:srgbClr val="C0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!!</a:t>
            </a:r>
          </a:p>
          <a:p>
            <a:pPr defTabSz="342900"/>
            <a:r>
              <a:rPr lang="zh-TW" altLang="en-US" sz="4400" dirty="0">
                <a:solidFill>
                  <a:srgbClr val="C0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     耐心閱讀</a:t>
            </a:r>
          </a:p>
          <a:p>
            <a:pPr defTabSz="342900"/>
            <a:r>
              <a:rPr lang="zh-TW" altLang="en-US" sz="4400" b="1" dirty="0">
                <a:solidFill>
                  <a:srgbClr val="C00000"/>
                </a:solidFill>
                <a:highlight>
                  <a:srgbClr val="FFFF00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線索就在圖表中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4A29CDC2-4B72-9177-67E6-25F6E201F383}"/>
              </a:ext>
            </a:extLst>
          </p:cNvPr>
          <p:cNvCxnSpPr>
            <a:cxnSpLocks/>
          </p:cNvCxnSpPr>
          <p:nvPr/>
        </p:nvCxnSpPr>
        <p:spPr>
          <a:xfrm flipH="1" flipV="1">
            <a:off x="7363851" y="1081610"/>
            <a:ext cx="1107706" cy="105045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69CC38DC-43FC-0B4A-D41A-B980533A647C}"/>
              </a:ext>
            </a:extLst>
          </p:cNvPr>
          <p:cNvSpPr/>
          <p:nvPr/>
        </p:nvSpPr>
        <p:spPr>
          <a:xfrm>
            <a:off x="4300261" y="1250630"/>
            <a:ext cx="3073584" cy="1529890"/>
          </a:xfrm>
          <a:prstGeom prst="wedgeRoundRectCallout">
            <a:avLst>
              <a:gd name="adj1" fmla="val -4216"/>
              <a:gd name="adj2" fmla="val 70321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/>
            <a:r>
              <a:rPr lang="zh-TW" altLang="en-US" sz="4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理化八成</a:t>
            </a:r>
            <a:endParaRPr lang="en-US" altLang="zh-TW" sz="4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42900"/>
            <a:r>
              <a:rPr lang="zh-TW" altLang="en-US" sz="4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地科</a:t>
            </a:r>
            <a:r>
              <a:rPr lang="en-US" altLang="zh-TW" sz="4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100%</a:t>
            </a:r>
            <a:endParaRPr lang="zh-TW" altLang="en-US" sz="4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59A60FC0-22D4-2069-80A6-4B72F2A0D58F}"/>
              </a:ext>
            </a:extLst>
          </p:cNvPr>
          <p:cNvSpPr/>
          <p:nvPr/>
        </p:nvSpPr>
        <p:spPr>
          <a:xfrm>
            <a:off x="8556287" y="1293772"/>
            <a:ext cx="1632261" cy="737219"/>
          </a:xfrm>
          <a:prstGeom prst="wedgeRoundRectCallout">
            <a:avLst>
              <a:gd name="adj1" fmla="val -30735"/>
              <a:gd name="adj2" fmla="val 8748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zh-TW" altLang="en-US" sz="4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</a:t>
            </a:r>
          </a:p>
        </p:txBody>
      </p:sp>
    </p:spTree>
    <p:extLst>
      <p:ext uri="{BB962C8B-B14F-4D97-AF65-F5344CB8AC3E}">
        <p14:creationId xmlns:p14="http://schemas.microsoft.com/office/powerpoint/2010/main" val="11405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C37AC6-D524-4C0A-84EF-08E3FAD9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1" y="136529"/>
            <a:ext cx="6990080" cy="1727243"/>
          </a:xfrm>
        </p:spPr>
        <p:txBody>
          <a:bodyPr>
            <a:noAutofit/>
          </a:bodyPr>
          <a:lstStyle/>
          <a:p>
            <a:r>
              <a:rPr lang="zh-TW" altLang="en-US" sz="6000" dirty="0">
                <a:highlight>
                  <a:srgbClr val="FFFF00"/>
                </a:highlight>
              </a:rPr>
              <a:t> </a:t>
            </a:r>
            <a:r>
              <a:rPr lang="zh-TW" altLang="en-US" sz="6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6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6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實驗情境題</a:t>
            </a:r>
            <a:b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題    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通過率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:78%)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FD45A87-46C4-4F52-8FE3-B2E787AA2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40" y="1904433"/>
            <a:ext cx="11165840" cy="4658927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90DE1FF-96BA-4E2D-9F71-5E66F6E73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語音泡泡: 矩形 5">
            <a:extLst>
              <a:ext uri="{FF2B5EF4-FFF2-40B4-BE49-F238E27FC236}">
                <a16:creationId xmlns:a16="http://schemas.microsoft.com/office/drawing/2014/main" id="{06879E37-80DD-4ABB-81DB-5AB91A0525C1}"/>
              </a:ext>
            </a:extLst>
          </p:cNvPr>
          <p:cNvSpPr/>
          <p:nvPr/>
        </p:nvSpPr>
        <p:spPr>
          <a:xfrm>
            <a:off x="5303520" y="136525"/>
            <a:ext cx="6756399" cy="719907"/>
          </a:xfrm>
          <a:prstGeom prst="wedgeRectCallout">
            <a:avLst>
              <a:gd name="adj1" fmla="val 2768"/>
              <a:gd name="adj2" fmla="val 156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/>
            <a:r>
              <a:rPr lang="zh-TW" altLang="en-US" sz="3600" b="1" dirty="0">
                <a:solidFill>
                  <a:prstClr val="white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☆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核心概念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皂化反應步驟原理</a:t>
            </a:r>
            <a:endParaRPr lang="en-US" altLang="zh-TW" sz="3600" b="1" dirty="0">
              <a:solidFill>
                <a:prstClr val="black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75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4D1D76-8D9D-4A0D-93BA-F60D33EB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414" y="167163"/>
            <a:ext cx="9144000" cy="1325563"/>
          </a:xfrm>
        </p:spPr>
        <p:txBody>
          <a:bodyPr>
            <a:normAutofit fontScale="90000"/>
          </a:bodyPr>
          <a:lstStyle/>
          <a:p>
            <a:r>
              <a:rPr lang="zh-TW" altLang="en-US" sz="5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關於此實驗，下列說明何者正確？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4CA1E8-ED08-43C9-93F6-D14BBCF44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6" y="1253331"/>
            <a:ext cx="11783027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（Ａ）步驟一蒸發皿中的物質均為反應物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（Ｂ）步驟二的目的可以避免反應速率過快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（Ｃ）步驟三所加入的水是催化劑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（Ｄ）步驟四的目的是為了</a:t>
            </a:r>
            <a:b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分離不同的生成物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BB28224-98F3-4A00-83DF-5CAAB912A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93839E0-371A-4DDC-BE4B-5674E603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27" y="4240879"/>
            <a:ext cx="11698146" cy="156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1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5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70A49-6C10-4900-8892-19C21A6B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9" y="136524"/>
            <a:ext cx="4957051" cy="850932"/>
          </a:xfrm>
        </p:spPr>
        <p:txBody>
          <a:bodyPr>
            <a:noAutofit/>
          </a:bodyPr>
          <a:lstStyle/>
          <a:p>
            <a:r>
              <a:rPr lang="zh-TW" altLang="en-US" sz="6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6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6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生活情境題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CA042E-F51F-4C14-9B4C-118BDE47C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09" y="1030032"/>
            <a:ext cx="11925781" cy="5598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112-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題  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通過率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:67%)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白噪音」為一種人類可聽見的聲波，此聲波在各頻率的響度大致相同。在自然界中，類似的聲音包括雨聲、海浪聲等，而家中電風扇所製造出的聲音也與白噪音相似。科學家研究發現，嬰兒處在有此種白噪音的環境下，會比較容易入睡。根據上述，下列響度與頻率的關係圖，何者最適合用來表示此種幫助入睡的白噪音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A1F8C8B-68C5-4439-9A0A-20DDB0F5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74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5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70A49-6C10-4900-8892-19C21A6B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9" y="136524"/>
            <a:ext cx="4977371" cy="850932"/>
          </a:xfrm>
        </p:spPr>
        <p:txBody>
          <a:bodyPr>
            <a:noAutofit/>
          </a:bodyPr>
          <a:lstStyle/>
          <a:p>
            <a:r>
              <a:rPr lang="zh-TW" altLang="en-US" sz="6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6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6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生活情境題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CA042E-F51F-4C14-9B4C-118BDE47C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09" y="987456"/>
            <a:ext cx="11925781" cy="5598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112-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題  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通過率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:67%)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「白噪音」為一種人類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可聽見的聲波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，此聲波在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各頻率的響度大致相同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。在自然界中，類似的聲音包括雨聲、海浪聲等，而家中電風扇所製造出的聲音也與白噪音相似。科學家研究發現，嬰兒處在有此種白噪音的環境下，會比較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容易入睡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。根據上述，下列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響度與頻率的關係圖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，何者最適合用來表示此種幫助入睡的白噪音？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A1F8C8B-68C5-4439-9A0A-20DDB0F5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語音泡泡: 矩形 4">
            <a:extLst>
              <a:ext uri="{FF2B5EF4-FFF2-40B4-BE49-F238E27FC236}">
                <a16:creationId xmlns:a16="http://schemas.microsoft.com/office/drawing/2014/main" id="{EE38440A-D2A2-43C7-8BD9-9D2F3422605A}"/>
              </a:ext>
            </a:extLst>
          </p:cNvPr>
          <p:cNvSpPr/>
          <p:nvPr/>
        </p:nvSpPr>
        <p:spPr>
          <a:xfrm>
            <a:off x="5232400" y="132069"/>
            <a:ext cx="6756399" cy="719907"/>
          </a:xfrm>
          <a:prstGeom prst="wedgeRectCallout">
            <a:avLst>
              <a:gd name="adj1" fmla="val 2768"/>
              <a:gd name="adj2" fmla="val 156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/>
            <a:r>
              <a:rPr lang="zh-TW" altLang="en-US" sz="3600" b="1" dirty="0">
                <a:solidFill>
                  <a:prstClr val="white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☆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核心概念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聲音要素的理解</a:t>
            </a:r>
            <a:endParaRPr lang="en-US" altLang="zh-TW" sz="3600" b="1" dirty="0">
              <a:solidFill>
                <a:prstClr val="black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062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6F47B41-C702-4E15-BF08-0EAAD1147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CA2516B-FC6A-4138-AB4A-7D2C2189ED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7200" y="282805"/>
            <a:ext cx="10698480" cy="629239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CF16AF9-A21A-472A-9AC5-AB41CA626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2804"/>
            <a:ext cx="4958080" cy="314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9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F42F29BD-9E3B-4153-A67A-0EC5037D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135363"/>
            <a:ext cx="7305039" cy="952706"/>
          </a:xfrm>
        </p:spPr>
        <p:txBody>
          <a:bodyPr>
            <a:noAutofit/>
          </a:bodyPr>
          <a:lstStyle/>
          <a:p>
            <a:r>
              <a:rPr lang="zh-TW" altLang="en-US" sz="6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6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60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廣告媒體識讀內涵</a:t>
            </a:r>
            <a:endParaRPr lang="zh-TW" altLang="en-US" sz="6000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482DCD-6EAD-43D8-9B5F-32A1F90B3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0962"/>
            <a:ext cx="10896600" cy="4351338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通過率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:53%)</a:t>
            </a:r>
          </a:p>
          <a:p>
            <a:pPr marL="0" indent="0">
              <a:buNone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附圖為阿榮在購物網站上搜尋黑麻油所獲得的部分結果，圖中的數值為黑麻油的內容物</a:t>
            </a:r>
            <a:r>
              <a:rPr lang="zh-TW" altLang="en-US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含量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及價格，他比較甲、乙兩種品牌的</a:t>
            </a:r>
            <a:r>
              <a:rPr lang="zh-TW" altLang="en-US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含量，覺得數值有不合理之處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。下列關於</a:t>
            </a:r>
            <a:r>
              <a:rPr lang="zh-TW" altLang="en-US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甲、乙兩牌標示的敘述，何者最合理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b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（註：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1c.c. 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＝ 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1cm</a:t>
            </a:r>
            <a:r>
              <a:rPr lang="en-US" altLang="zh-TW" sz="44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835219-E9A0-448C-A68C-9C6EF89A2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C699D07-A777-43AA-A971-328FB3A9C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95" y="1608997"/>
            <a:ext cx="10757705" cy="4971003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2C2F006-EAF0-4641-9F04-67E12FAAD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327" y="4956859"/>
            <a:ext cx="1676622" cy="82140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4ED27F6-4DCA-4D61-BC9E-E58C4EE0D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777" y="2743104"/>
            <a:ext cx="2012845" cy="80474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F0B8208-88F4-4A5A-8D28-4D27861FF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4965189"/>
            <a:ext cx="1676623" cy="80474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C6A386-7E92-4D2E-A58F-43CD93437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577" y="2744260"/>
            <a:ext cx="2012846" cy="804742"/>
          </a:xfrm>
          <a:prstGeom prst="rect">
            <a:avLst/>
          </a:prstGeom>
        </p:spPr>
      </p:pic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80CB9C80-8D2D-42A0-B10C-0E2D4AA13E11}"/>
              </a:ext>
            </a:extLst>
          </p:cNvPr>
          <p:cNvSpPr/>
          <p:nvPr/>
        </p:nvSpPr>
        <p:spPr>
          <a:xfrm>
            <a:off x="7651531" y="51679"/>
            <a:ext cx="4459188" cy="1079247"/>
          </a:xfrm>
          <a:prstGeom prst="wedgeRectCallout">
            <a:avLst>
              <a:gd name="adj1" fmla="val 347"/>
              <a:gd name="adj2" fmla="val 778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/>
            <a:r>
              <a:rPr lang="zh-TW" altLang="en-US" sz="3600" b="1" dirty="0">
                <a:solidFill>
                  <a:prstClr val="white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☆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核心概念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b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密度</a:t>
            </a:r>
            <a:r>
              <a:rPr lang="en-US" altLang="zh-TW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觀察探就推論</a:t>
            </a:r>
            <a:endParaRPr lang="en-US" altLang="zh-TW" sz="3600" b="1" dirty="0">
              <a:solidFill>
                <a:prstClr val="black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822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F3B04A-C069-43CF-A4AA-E4B6B5172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483" y="282804"/>
            <a:ext cx="10047889" cy="59887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400" dirty="0"/>
              <a:t>(A) </a:t>
            </a:r>
            <a:r>
              <a:rPr lang="zh-TW" altLang="en-US" sz="4400" dirty="0"/>
              <a:t>甲牌有誤：</a:t>
            </a:r>
            <a:r>
              <a:rPr lang="en-US" altLang="zh-TW" sz="4400" dirty="0"/>
              <a:t>c.c. </a:t>
            </a:r>
            <a:r>
              <a:rPr lang="zh-TW" altLang="en-US" sz="4400" dirty="0"/>
              <a:t>與</a:t>
            </a:r>
            <a:r>
              <a:rPr lang="en-US" altLang="zh-TW" sz="4400" dirty="0"/>
              <a:t>g </a:t>
            </a:r>
            <a:r>
              <a:rPr lang="zh-TW" altLang="en-US" sz="4400" dirty="0"/>
              <a:t>都是質量的單位，所以兩者前面的數值應相同</a:t>
            </a:r>
          </a:p>
          <a:p>
            <a:pPr marL="0" indent="0">
              <a:buNone/>
            </a:pPr>
            <a:r>
              <a:rPr lang="en-US" altLang="zh-TW" sz="4400" dirty="0"/>
              <a:t>(B) </a:t>
            </a:r>
            <a:r>
              <a:rPr lang="zh-TW" altLang="en-US" sz="4400" dirty="0"/>
              <a:t>甲牌有誤：</a:t>
            </a:r>
            <a:r>
              <a:rPr lang="en-US" altLang="zh-TW" sz="4400" dirty="0"/>
              <a:t>c.c. </a:t>
            </a:r>
            <a:r>
              <a:rPr lang="zh-TW" altLang="en-US" sz="4400" dirty="0"/>
              <a:t>與</a:t>
            </a:r>
            <a:r>
              <a:rPr lang="en-US" altLang="zh-TW" sz="4400" dirty="0"/>
              <a:t>g </a:t>
            </a:r>
            <a:r>
              <a:rPr lang="zh-TW" altLang="en-US" sz="4400" dirty="0"/>
              <a:t>都是體積的單位，所以兩者前面的數值應相同</a:t>
            </a:r>
          </a:p>
          <a:p>
            <a:pPr marL="0" indent="0">
              <a:buNone/>
            </a:pPr>
            <a:r>
              <a:rPr lang="en-US" altLang="zh-TW" sz="4400" dirty="0"/>
              <a:t>(C) </a:t>
            </a:r>
            <a:r>
              <a:rPr lang="zh-TW" altLang="en-US" sz="4400" dirty="0"/>
              <a:t>乙牌有誤：黑麻油會浮於水面，</a:t>
            </a:r>
            <a:br>
              <a:rPr lang="en-US" altLang="zh-TW" sz="4400" dirty="0"/>
            </a:br>
            <a:r>
              <a:rPr lang="zh-TW" altLang="en-US" sz="4400" dirty="0"/>
              <a:t> 所以</a:t>
            </a:r>
            <a:r>
              <a:rPr lang="en-US" altLang="zh-TW" sz="4400" dirty="0"/>
              <a:t>mL </a:t>
            </a:r>
            <a:r>
              <a:rPr lang="zh-TW" altLang="en-US" sz="4400" dirty="0"/>
              <a:t>前面的數值應大於</a:t>
            </a:r>
            <a:r>
              <a:rPr lang="en-US" altLang="zh-TW" sz="4400" dirty="0"/>
              <a:t>g </a:t>
            </a:r>
            <a:r>
              <a:rPr lang="zh-TW" altLang="en-US" sz="4400" dirty="0"/>
              <a:t>前面的數值</a:t>
            </a:r>
          </a:p>
          <a:p>
            <a:pPr marL="0" indent="0">
              <a:buNone/>
            </a:pPr>
            <a:r>
              <a:rPr lang="en-US" altLang="zh-TW" sz="4400" dirty="0"/>
              <a:t>(D) </a:t>
            </a:r>
            <a:r>
              <a:rPr lang="zh-TW" altLang="en-US" sz="4400" dirty="0"/>
              <a:t>乙牌有誤：黑麻油會浮於水面，所以</a:t>
            </a:r>
            <a:r>
              <a:rPr lang="en-US" altLang="zh-TW" sz="4400" dirty="0"/>
              <a:t>g </a:t>
            </a:r>
            <a:r>
              <a:rPr lang="zh-TW" altLang="en-US" sz="4400" dirty="0"/>
              <a:t>前面的數值應大於</a:t>
            </a:r>
            <a:r>
              <a:rPr lang="en-US" altLang="zh-TW" sz="4400" dirty="0"/>
              <a:t>mL </a:t>
            </a:r>
            <a:r>
              <a:rPr lang="zh-TW" altLang="en-US" sz="4400" dirty="0"/>
              <a:t>前面的數值。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5F6BDA9-7DF8-4D56-B427-A1072395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20AD42A-B7BE-458A-BAC5-D976B2657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761" y="346849"/>
            <a:ext cx="1248869" cy="57362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76B3DE7-CEFA-41E2-B75E-09D3174C1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124" y="1558136"/>
            <a:ext cx="1248869" cy="6760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3E927AD-5223-4F6B-BF47-E830110D5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999" y="2871896"/>
            <a:ext cx="246614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4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4D155D-661B-4386-B067-B4239F11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8889BE3-3D35-4B3C-98AD-84C052B26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618" y="136529"/>
            <a:ext cx="8778764" cy="6273209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31F260-9686-4449-AB8A-0C3E5E6D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29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50B31EFB-F19B-4D42-882B-853614D1A556}"/>
                  </a:ext>
                </a:extLst>
              </p:cNvPr>
              <p:cNvSpPr txBox="1"/>
              <p:nvPr/>
            </p:nvSpPr>
            <p:spPr>
              <a:xfrm>
                <a:off x="4930410" y="2523143"/>
                <a:ext cx="2696683" cy="181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質量</m:t>
                        </m:r>
                      </m:num>
                      <m:den>
                        <m:r>
                          <a:rPr lang="zh-TW" alt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體積</m:t>
                        </m:r>
                      </m:den>
                    </m:f>
                  </m:oMath>
                </a14:m>
                <a:r>
                  <a:rPr lang="en-US" altLang="zh-TW" sz="6000" dirty="0">
                    <a:solidFill>
                      <a:srgbClr val="FF0000"/>
                    </a:solidFill>
                  </a:rPr>
                  <a:t>&lt;1</a:t>
                </a:r>
                <a:endParaRPr lang="zh-TW" altLang="en-US" sz="60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50B31EFB-F19B-4D42-882B-853614D1A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410" y="2523143"/>
                <a:ext cx="2696683" cy="1811714"/>
              </a:xfrm>
              <a:prstGeom prst="rect">
                <a:avLst/>
              </a:prstGeom>
              <a:blipFill>
                <a:blip r:embed="rId3"/>
                <a:stretch>
                  <a:fillRect r="-5204" b="-23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1101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AB98A5-9544-43B1-AA88-DB0ABE6B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9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9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9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會考分析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D74582-A811-471C-8674-F65859C01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1534951"/>
            <a:ext cx="8610600" cy="4449160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佈題狀況</a:t>
            </a:r>
            <a:endParaRPr lang="en-US" altLang="zh-TW" sz="4400" b="1" dirty="0">
              <a:solidFill>
                <a:srgbClr val="0000CC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r>
              <a:rPr lang="zh-TW" altLang="en-US" sz="4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試題分析</a:t>
            </a:r>
            <a:endParaRPr lang="en-US" altLang="zh-TW" sz="4400" b="1" dirty="0">
              <a:solidFill>
                <a:srgbClr val="0000CC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r>
              <a:rPr lang="zh-TW" altLang="en-US" sz="4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答題數與能力等級分布</a:t>
            </a:r>
            <a:endParaRPr lang="en-US" altLang="zh-TW" sz="4400" b="1" dirty="0">
              <a:solidFill>
                <a:srgbClr val="0000CC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r>
              <a:rPr lang="zh-TW" altLang="en-US" sz="4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自然等級加標示人數百分比</a:t>
            </a:r>
            <a:endParaRPr lang="en-US" altLang="zh-TW" sz="4400" b="1" dirty="0">
              <a:solidFill>
                <a:srgbClr val="0000CC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r>
              <a:rPr lang="zh-TW" altLang="en-US" sz="4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各題通過率</a:t>
            </a:r>
            <a:endParaRPr lang="en-US" altLang="zh-TW" sz="4400" b="1" dirty="0">
              <a:solidFill>
                <a:srgbClr val="0000CC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r>
              <a:rPr lang="zh-TW" altLang="en-US" sz="4400" b="1" dirty="0">
                <a:solidFill>
                  <a:srgbClr val="0000C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結論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424F74-FC04-4C07-8E15-AA8E576F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3731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F3B04A-C069-43CF-A4AA-E4B6B5172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695" y="367645"/>
            <a:ext cx="8917758" cy="5809318"/>
          </a:xfrm>
        </p:spPr>
        <p:txBody>
          <a:bodyPr>
            <a:noAutofit/>
          </a:bodyPr>
          <a:lstStyle/>
          <a:p>
            <a:r>
              <a:rPr lang="zh-TW" altLang="en-US" sz="4000" dirty="0"/>
              <a:t>（Ａ）甲牌有誤：</a:t>
            </a:r>
            <a:r>
              <a:rPr lang="en-US" altLang="zh-TW" sz="4000" dirty="0"/>
              <a:t>c.c. </a:t>
            </a:r>
            <a:r>
              <a:rPr lang="zh-TW" altLang="en-US" sz="4000" dirty="0"/>
              <a:t>與</a:t>
            </a:r>
            <a:r>
              <a:rPr lang="en-US" altLang="zh-TW" sz="4000" dirty="0"/>
              <a:t>g </a:t>
            </a:r>
            <a:r>
              <a:rPr lang="zh-TW" altLang="en-US" sz="4000" dirty="0"/>
              <a:t>都是質量的單位，所以兩者前面的數值應相同</a:t>
            </a:r>
          </a:p>
          <a:p>
            <a:r>
              <a:rPr lang="zh-TW" altLang="en-US" sz="4000" dirty="0"/>
              <a:t>（Ｂ）甲牌有誤：</a:t>
            </a:r>
            <a:r>
              <a:rPr lang="en-US" altLang="zh-TW" sz="4000" dirty="0"/>
              <a:t>c.c. </a:t>
            </a:r>
            <a:r>
              <a:rPr lang="zh-TW" altLang="en-US" sz="4000" dirty="0"/>
              <a:t>與</a:t>
            </a:r>
            <a:r>
              <a:rPr lang="en-US" altLang="zh-TW" sz="4000" dirty="0"/>
              <a:t>g </a:t>
            </a:r>
            <a:r>
              <a:rPr lang="zh-TW" altLang="en-US" sz="4000" dirty="0"/>
              <a:t>都是體積的單位，所以兩者前面的數值應相同</a:t>
            </a:r>
          </a:p>
          <a:p>
            <a:r>
              <a:rPr lang="zh-TW" altLang="en-US" sz="4000" dirty="0"/>
              <a:t>（Ｃ）乙牌有誤：黑麻油會浮於水面，</a:t>
            </a:r>
            <a:br>
              <a:rPr lang="en-US" altLang="zh-TW" sz="4000" dirty="0"/>
            </a:br>
            <a:r>
              <a:rPr lang="zh-TW" altLang="en-US" sz="4000" dirty="0"/>
              <a:t> 所以</a:t>
            </a:r>
            <a:r>
              <a:rPr lang="en-US" altLang="zh-TW" sz="4000" dirty="0"/>
              <a:t>mL </a:t>
            </a:r>
            <a:r>
              <a:rPr lang="zh-TW" altLang="en-US" sz="4000" dirty="0"/>
              <a:t>前面的數值應大於</a:t>
            </a:r>
            <a:r>
              <a:rPr lang="en-US" altLang="zh-TW" sz="4000" dirty="0"/>
              <a:t>g </a:t>
            </a:r>
            <a:r>
              <a:rPr lang="zh-TW" altLang="en-US" sz="4000" dirty="0"/>
              <a:t>前面的數值</a:t>
            </a:r>
          </a:p>
          <a:p>
            <a:r>
              <a:rPr lang="zh-TW" altLang="en-US" sz="4000" dirty="0"/>
              <a:t>（Ｄ）乙牌有誤：黑麻油會浮於水面，所以</a:t>
            </a:r>
            <a:r>
              <a:rPr lang="en-US" altLang="zh-TW" sz="4000" dirty="0"/>
              <a:t>g </a:t>
            </a:r>
            <a:r>
              <a:rPr lang="zh-TW" altLang="en-US" sz="4000" dirty="0"/>
              <a:t>前面的數值應大於</a:t>
            </a:r>
            <a:r>
              <a:rPr lang="en-US" altLang="zh-TW" sz="4000" dirty="0"/>
              <a:t>mL </a:t>
            </a:r>
            <a:r>
              <a:rPr lang="zh-TW" altLang="en-US" sz="4000" dirty="0"/>
              <a:t>前面的數值。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5F6BDA9-7DF8-4D56-B427-A1072395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C35C26-1588-48C1-9862-2485A49FF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849" y="2639004"/>
            <a:ext cx="8936609" cy="18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8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5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034149-FE62-43B1-94DE-250B961C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07" y="136525"/>
            <a:ext cx="5276193" cy="872144"/>
          </a:xfrm>
        </p:spPr>
        <p:txBody>
          <a:bodyPr>
            <a:noAutofit/>
          </a:bodyPr>
          <a:lstStyle/>
          <a:p>
            <a:r>
              <a:rPr lang="zh-TW" altLang="en-US" sz="5400" dirty="0">
                <a:solidFill>
                  <a:srgbClr val="FF0000"/>
                </a:solidFill>
                <a:highlight>
                  <a:srgbClr val="FFFF00"/>
                </a:highlight>
              </a:rPr>
              <a:t>四</a:t>
            </a:r>
            <a:r>
              <a:rPr lang="en-US" altLang="zh-TW" sz="540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r>
              <a:rPr lang="zh-TW" altLang="en-US" sz="5400" dirty="0">
                <a:solidFill>
                  <a:srgbClr val="FF0000"/>
                </a:solidFill>
                <a:highlight>
                  <a:srgbClr val="FFFF00"/>
                </a:highlight>
              </a:rPr>
              <a:t>同學辯證內容</a:t>
            </a:r>
            <a:endParaRPr lang="zh-TW" altLang="en-US" sz="5400" dirty="0">
              <a:highlight>
                <a:srgbClr val="FFFF00"/>
              </a:highlight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618A26-133E-4467-BC83-B52DBB4F3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75" y="1008673"/>
            <a:ext cx="11406569" cy="584933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zh-TW" altLang="en-US" sz="4800" dirty="0"/>
              <a:t>第</a:t>
            </a:r>
            <a:r>
              <a:rPr lang="en-US" altLang="zh-TW" sz="4800" dirty="0"/>
              <a:t>42</a:t>
            </a:r>
            <a:r>
              <a:rPr lang="zh-TW" altLang="en-US" sz="4800" dirty="0"/>
              <a:t>題                            </a:t>
            </a:r>
            <a:r>
              <a:rPr lang="en-US" altLang="zh-TW" sz="4800" dirty="0"/>
              <a:t>( </a:t>
            </a:r>
            <a:r>
              <a:rPr lang="zh-TW" altLang="en-US" sz="4800" dirty="0"/>
              <a:t>通過率</a:t>
            </a:r>
            <a:r>
              <a:rPr lang="en-US" altLang="zh-TW" sz="4800" dirty="0"/>
              <a:t>:38%)</a:t>
            </a:r>
          </a:p>
          <a:p>
            <a:pPr marL="0" indent="0">
              <a:lnSpc>
                <a:spcPts val="4320"/>
              </a:lnSpc>
              <a:buNone/>
            </a:pPr>
            <a:r>
              <a:rPr lang="zh-TW" altLang="en-US" sz="4700" dirty="0"/>
              <a:t>附圖</a:t>
            </a:r>
            <a:r>
              <a:rPr lang="en-US" altLang="zh-TW" sz="4700" dirty="0"/>
              <a:t>( </a:t>
            </a:r>
            <a:r>
              <a:rPr lang="zh-TW" altLang="en-US" sz="4700" dirty="0"/>
              <a:t>一</a:t>
            </a:r>
            <a:r>
              <a:rPr lang="en-US" altLang="zh-TW" sz="4700" dirty="0"/>
              <a:t>)</a:t>
            </a:r>
            <a:r>
              <a:rPr lang="zh-TW" altLang="en-US" sz="4700" dirty="0"/>
              <a:t>、圖</a:t>
            </a:r>
            <a:r>
              <a:rPr lang="en-US" altLang="zh-TW" sz="4700" dirty="0"/>
              <a:t>( </a:t>
            </a:r>
            <a:r>
              <a:rPr lang="zh-TW" altLang="en-US" sz="4700" dirty="0"/>
              <a:t>二</a:t>
            </a:r>
            <a:r>
              <a:rPr lang="en-US" altLang="zh-TW" sz="4700" dirty="0"/>
              <a:t>) </a:t>
            </a:r>
            <a:r>
              <a:rPr lang="zh-TW" altLang="en-US" sz="4700" dirty="0"/>
              <a:t>兩種連接方式皆為甲、乙兩個燈泡</a:t>
            </a:r>
            <a:br>
              <a:rPr lang="en-US" altLang="zh-TW" sz="4700" dirty="0"/>
            </a:br>
            <a:r>
              <a:rPr lang="zh-TW" altLang="en-US" sz="4700" dirty="0"/>
              <a:t>並聯，小明與阿華皆認為圖</a:t>
            </a:r>
            <a:r>
              <a:rPr lang="en-US" altLang="zh-TW" sz="4700" dirty="0"/>
              <a:t>( </a:t>
            </a:r>
            <a:r>
              <a:rPr lang="zh-TW" altLang="en-US" sz="4700" dirty="0"/>
              <a:t>二</a:t>
            </a:r>
            <a:r>
              <a:rPr lang="en-US" altLang="zh-TW" sz="4700" dirty="0"/>
              <a:t>) </a:t>
            </a:r>
            <a:r>
              <a:rPr lang="zh-TW" altLang="en-US" sz="4700" dirty="0"/>
              <a:t>的接法，燈泡甲較不會因為線路故障而不亮以下為兩人的解釋</a:t>
            </a:r>
            <a:r>
              <a:rPr lang="zh-TW" altLang="en-US" sz="4200" dirty="0"/>
              <a:t>：</a:t>
            </a:r>
            <a:endParaRPr lang="en-US" altLang="zh-TW" sz="4200" dirty="0"/>
          </a:p>
          <a:p>
            <a:pPr marL="0" indent="0">
              <a:buNone/>
            </a:pPr>
            <a:endParaRPr lang="en-US" altLang="zh-TW" sz="3900" dirty="0"/>
          </a:p>
          <a:p>
            <a:pPr marL="0" indent="0">
              <a:buNone/>
            </a:pPr>
            <a:endParaRPr lang="zh-TW" altLang="en-US" sz="7000" dirty="0"/>
          </a:p>
          <a:p>
            <a:pPr marL="0" indent="0">
              <a:buNone/>
            </a:pPr>
            <a:r>
              <a:rPr lang="zh-TW" altLang="en-US" sz="5200" dirty="0">
                <a:solidFill>
                  <a:srgbClr val="FF0000"/>
                </a:solidFill>
              </a:rPr>
              <a:t>小明</a:t>
            </a:r>
            <a:r>
              <a:rPr lang="en-US" altLang="zh-TW" sz="5200" dirty="0">
                <a:solidFill>
                  <a:srgbClr val="FF0000"/>
                </a:solidFill>
              </a:rPr>
              <a:t>:</a:t>
            </a:r>
            <a:r>
              <a:rPr lang="zh-TW" altLang="en-US" sz="5200" dirty="0">
                <a:solidFill>
                  <a:srgbClr val="FF0000"/>
                </a:solidFill>
              </a:rPr>
              <a:t>若燈泡乙的燈絲燒斷，在圖</a:t>
            </a:r>
            <a:r>
              <a:rPr lang="en-US" altLang="zh-TW" sz="5200" dirty="0">
                <a:solidFill>
                  <a:srgbClr val="FF0000"/>
                </a:solidFill>
              </a:rPr>
              <a:t>( </a:t>
            </a:r>
            <a:r>
              <a:rPr lang="zh-TW" altLang="en-US" sz="5200" dirty="0">
                <a:solidFill>
                  <a:srgbClr val="FF0000"/>
                </a:solidFill>
              </a:rPr>
              <a:t>一</a:t>
            </a:r>
            <a:r>
              <a:rPr lang="en-US" altLang="zh-TW" sz="5200" dirty="0">
                <a:solidFill>
                  <a:srgbClr val="FF0000"/>
                </a:solidFill>
              </a:rPr>
              <a:t>) </a:t>
            </a:r>
            <a:r>
              <a:rPr lang="zh-TW" altLang="en-US" sz="5200" dirty="0">
                <a:solidFill>
                  <a:srgbClr val="FF0000"/>
                </a:solidFill>
              </a:rPr>
              <a:t>中會使得</a:t>
            </a:r>
            <a:endParaRPr lang="en-US" altLang="zh-TW" sz="5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 sz="5200" dirty="0">
                <a:solidFill>
                  <a:srgbClr val="FF0000"/>
                </a:solidFill>
              </a:rPr>
              <a:t>          </a:t>
            </a:r>
            <a:r>
              <a:rPr lang="zh-TW" altLang="en-US" sz="5200" dirty="0">
                <a:solidFill>
                  <a:srgbClr val="FF0000"/>
                </a:solidFill>
              </a:rPr>
              <a:t>燈泡甲不亮，而在圖</a:t>
            </a:r>
            <a:r>
              <a:rPr lang="en-US" altLang="zh-TW" sz="5200" dirty="0">
                <a:solidFill>
                  <a:srgbClr val="FF0000"/>
                </a:solidFill>
              </a:rPr>
              <a:t>( </a:t>
            </a:r>
            <a:r>
              <a:rPr lang="zh-TW" altLang="en-US" sz="5200" dirty="0">
                <a:solidFill>
                  <a:srgbClr val="FF0000"/>
                </a:solidFill>
              </a:rPr>
              <a:t>二</a:t>
            </a:r>
            <a:r>
              <a:rPr lang="en-US" altLang="zh-TW" sz="5200" dirty="0">
                <a:solidFill>
                  <a:srgbClr val="FF0000"/>
                </a:solidFill>
              </a:rPr>
              <a:t>) </a:t>
            </a:r>
            <a:r>
              <a:rPr lang="zh-TW" altLang="en-US" sz="5200" dirty="0">
                <a:solidFill>
                  <a:srgbClr val="FF0000"/>
                </a:solidFill>
              </a:rPr>
              <a:t>中燈泡甲仍會發亮。</a:t>
            </a:r>
          </a:p>
          <a:p>
            <a:pPr marL="0" indent="0">
              <a:buNone/>
            </a:pPr>
            <a:r>
              <a:rPr lang="zh-TW" altLang="en-US" sz="5200" dirty="0">
                <a:solidFill>
                  <a:srgbClr val="FF0000"/>
                </a:solidFill>
              </a:rPr>
              <a:t>阿華</a:t>
            </a:r>
            <a:r>
              <a:rPr lang="en-US" altLang="zh-TW" sz="5200" dirty="0">
                <a:solidFill>
                  <a:srgbClr val="FF0000"/>
                </a:solidFill>
              </a:rPr>
              <a:t>:</a:t>
            </a:r>
            <a:r>
              <a:rPr lang="zh-TW" altLang="en-US" sz="5200" dirty="0">
                <a:solidFill>
                  <a:srgbClr val="FF0000"/>
                </a:solidFill>
              </a:rPr>
              <a:t>若導線丙、丁其中一條斷裂，在圖</a:t>
            </a:r>
            <a:r>
              <a:rPr lang="en-US" altLang="zh-TW" sz="5200" dirty="0">
                <a:solidFill>
                  <a:srgbClr val="FF0000"/>
                </a:solidFill>
              </a:rPr>
              <a:t>( </a:t>
            </a:r>
            <a:r>
              <a:rPr lang="zh-TW" altLang="en-US" sz="5200" dirty="0">
                <a:solidFill>
                  <a:srgbClr val="FF0000"/>
                </a:solidFill>
              </a:rPr>
              <a:t>一</a:t>
            </a:r>
            <a:r>
              <a:rPr lang="en-US" altLang="zh-TW" sz="5200" dirty="0">
                <a:solidFill>
                  <a:srgbClr val="FF0000"/>
                </a:solidFill>
              </a:rPr>
              <a:t>) </a:t>
            </a:r>
            <a:r>
              <a:rPr lang="zh-TW" altLang="en-US" sz="5200" dirty="0">
                <a:solidFill>
                  <a:srgbClr val="FF0000"/>
                </a:solidFill>
              </a:rPr>
              <a:t>中會</a:t>
            </a:r>
            <a:endParaRPr lang="en-US" altLang="zh-TW" sz="5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 sz="5200" dirty="0">
                <a:solidFill>
                  <a:srgbClr val="FF0000"/>
                </a:solidFill>
              </a:rPr>
              <a:t>     </a:t>
            </a:r>
            <a:r>
              <a:rPr lang="zh-TW" altLang="en-US" sz="5200" dirty="0">
                <a:solidFill>
                  <a:srgbClr val="FF0000"/>
                </a:solidFill>
              </a:rPr>
              <a:t>使得燈泡甲不亮，而在圖</a:t>
            </a:r>
            <a:r>
              <a:rPr lang="en-US" altLang="zh-TW" sz="5200" dirty="0">
                <a:solidFill>
                  <a:srgbClr val="FF0000"/>
                </a:solidFill>
              </a:rPr>
              <a:t>( </a:t>
            </a:r>
            <a:r>
              <a:rPr lang="zh-TW" altLang="en-US" sz="5200" dirty="0">
                <a:solidFill>
                  <a:srgbClr val="FF0000"/>
                </a:solidFill>
              </a:rPr>
              <a:t>二</a:t>
            </a:r>
            <a:r>
              <a:rPr lang="en-US" altLang="zh-TW" sz="5200" dirty="0">
                <a:solidFill>
                  <a:srgbClr val="FF0000"/>
                </a:solidFill>
              </a:rPr>
              <a:t>)</a:t>
            </a:r>
            <a:r>
              <a:rPr lang="zh-TW" altLang="en-US" sz="5200" dirty="0">
                <a:solidFill>
                  <a:srgbClr val="FF0000"/>
                </a:solidFill>
              </a:rPr>
              <a:t>中燈泡甲仍會發亮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5CB0B0-B48E-4E57-AF18-8BB12696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EC480A7-C739-4899-9D1E-4F7928DB6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75" y="2030842"/>
            <a:ext cx="1206641" cy="756061"/>
          </a:xfrm>
          <a:prstGeom prst="rect">
            <a:avLst/>
          </a:prstGeom>
        </p:spPr>
      </p:pic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7B5F526F-7BD2-4AA6-A308-7903087608F8}"/>
              </a:ext>
            </a:extLst>
          </p:cNvPr>
          <p:cNvSpPr/>
          <p:nvPr/>
        </p:nvSpPr>
        <p:spPr>
          <a:xfrm>
            <a:off x="5706319" y="115142"/>
            <a:ext cx="6485681" cy="719907"/>
          </a:xfrm>
          <a:prstGeom prst="wedgeRectCallout">
            <a:avLst>
              <a:gd name="adj1" fmla="val 19738"/>
              <a:gd name="adj2" fmla="val 762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/>
            <a:r>
              <a:rPr lang="zh-TW" altLang="en-US" sz="3600" b="1" dirty="0">
                <a:solidFill>
                  <a:prstClr val="white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☆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核心概念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電路串並聯的理解</a:t>
            </a:r>
            <a:endParaRPr lang="en-US" altLang="zh-TW" sz="3600" b="1" dirty="0">
              <a:solidFill>
                <a:prstClr val="black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2FFDEF0-7DCF-4539-9768-14AB14D07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7" y="1019006"/>
            <a:ext cx="11027877" cy="3248020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C51BF9E-609D-4C74-BE40-4DD0F7A4BB79}"/>
              </a:ext>
            </a:extLst>
          </p:cNvPr>
          <p:cNvCxnSpPr>
            <a:cxnSpLocks/>
          </p:cNvCxnSpPr>
          <p:nvPr/>
        </p:nvCxnSpPr>
        <p:spPr>
          <a:xfrm>
            <a:off x="2091559" y="2030842"/>
            <a:ext cx="1387365" cy="880524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0885ADF3-8E6C-49D6-B8C2-EB056FB5B40E}"/>
              </a:ext>
            </a:extLst>
          </p:cNvPr>
          <p:cNvCxnSpPr>
            <a:cxnSpLocks/>
          </p:cNvCxnSpPr>
          <p:nvPr/>
        </p:nvCxnSpPr>
        <p:spPr>
          <a:xfrm flipH="1">
            <a:off x="2091559" y="2020505"/>
            <a:ext cx="1313793" cy="890861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1F646FAB-52D4-4A38-BC78-A8645319BA88}"/>
              </a:ext>
            </a:extLst>
          </p:cNvPr>
          <p:cNvCxnSpPr>
            <a:cxnSpLocks/>
          </p:cNvCxnSpPr>
          <p:nvPr/>
        </p:nvCxnSpPr>
        <p:spPr>
          <a:xfrm flipH="1">
            <a:off x="7681015" y="1968610"/>
            <a:ext cx="1313793" cy="890861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B49F54E0-D8F3-46C3-BEF1-72A4688284F3}"/>
              </a:ext>
            </a:extLst>
          </p:cNvPr>
          <p:cNvCxnSpPr>
            <a:cxnSpLocks/>
          </p:cNvCxnSpPr>
          <p:nvPr/>
        </p:nvCxnSpPr>
        <p:spPr>
          <a:xfrm>
            <a:off x="7798676" y="2030842"/>
            <a:ext cx="1196132" cy="818292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83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700573-E82A-494B-BAF0-74397406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5" y="730413"/>
            <a:ext cx="8984511" cy="517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關於兩人的解釋是否合理？</a:t>
            </a:r>
          </a:p>
          <a:p>
            <a:pPr marL="0" indent="0">
              <a:buNone/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（Ａ）兩人皆合理 </a:t>
            </a:r>
            <a:b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（Ｂ）兩人皆不合理</a:t>
            </a:r>
          </a:p>
          <a:p>
            <a:pPr marL="0" indent="0">
              <a:buNone/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（Ｃ）只有小明合理 </a:t>
            </a:r>
            <a:b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（Ｄ）只有阿華合理。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C7FCEC-72B4-49AB-A2E4-FE9F90A52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9FC93F8-0B5C-45B3-B902-A60CCB271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631" y="4284925"/>
            <a:ext cx="7169653" cy="85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D25B0B0-B589-469E-9EAC-F3F7C12CE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5" y="612778"/>
            <a:ext cx="5318234" cy="1371600"/>
          </a:xfrm>
        </p:spPr>
        <p:txBody>
          <a:bodyPr>
            <a:normAutofit fontScale="90000"/>
          </a:bodyPr>
          <a:lstStyle/>
          <a:p>
            <a:r>
              <a:rPr lang="zh-TW" altLang="en-US" sz="6700" dirty="0">
                <a:highlight>
                  <a:srgbClr val="FFFF00"/>
                </a:highlight>
              </a:rPr>
              <a:t>五</a:t>
            </a:r>
            <a:r>
              <a:rPr lang="en-US" altLang="zh-TW" sz="6700" dirty="0">
                <a:highlight>
                  <a:srgbClr val="FFFF00"/>
                </a:highlight>
              </a:rPr>
              <a:t>.</a:t>
            </a:r>
            <a:r>
              <a:rPr lang="zh-TW" altLang="en-US" sz="6700" dirty="0">
                <a:highlight>
                  <a:srgbClr val="FFFF00"/>
                </a:highlight>
              </a:rPr>
              <a:t>條件理想題</a:t>
            </a:r>
            <a:br>
              <a:rPr lang="en-US" altLang="zh-TW" sz="6700" dirty="0">
                <a:highlight>
                  <a:srgbClr val="FFFF00"/>
                </a:highlight>
              </a:rPr>
            </a:br>
            <a:r>
              <a:rPr lang="en-US" altLang="zh-TW" sz="4900" dirty="0"/>
              <a:t>112</a:t>
            </a:r>
            <a:r>
              <a:rPr lang="zh-TW" altLang="en-US" sz="4900" dirty="0"/>
              <a:t>第</a:t>
            </a:r>
            <a:r>
              <a:rPr lang="en-US" altLang="zh-TW" sz="4900" dirty="0"/>
              <a:t>19</a:t>
            </a:r>
            <a:r>
              <a:rPr lang="zh-TW" altLang="en-US" sz="4900" dirty="0"/>
              <a:t>題                                                   </a:t>
            </a:r>
            <a:r>
              <a:rPr lang="en-US" altLang="zh-TW" sz="4000" dirty="0"/>
              <a:t>(</a:t>
            </a:r>
            <a:r>
              <a:rPr lang="zh-TW" altLang="en-US" sz="4000" dirty="0"/>
              <a:t>通過率</a:t>
            </a:r>
            <a:r>
              <a:rPr lang="en-US" altLang="zh-TW" sz="4000" dirty="0"/>
              <a:t>:62%)</a:t>
            </a:r>
            <a:r>
              <a:rPr lang="zh-TW" altLang="en-US" sz="4900" dirty="0"/>
              <a:t>     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A61B99BF-B618-4272-B187-C429D425C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07981" y="1143551"/>
            <a:ext cx="7178564" cy="5577924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969E98B-5617-4CE4-A3C9-956FBC05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33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語音泡泡: 矩形 5">
            <a:extLst>
              <a:ext uri="{FF2B5EF4-FFF2-40B4-BE49-F238E27FC236}">
                <a16:creationId xmlns:a16="http://schemas.microsoft.com/office/drawing/2014/main" id="{C5268A5C-9264-40FE-AC4D-80EDF9B829EB}"/>
              </a:ext>
            </a:extLst>
          </p:cNvPr>
          <p:cNvSpPr/>
          <p:nvPr/>
        </p:nvSpPr>
        <p:spPr>
          <a:xfrm>
            <a:off x="5706319" y="115142"/>
            <a:ext cx="6485681" cy="719907"/>
          </a:xfrm>
          <a:prstGeom prst="wedgeRectCallout">
            <a:avLst>
              <a:gd name="adj1" fmla="val 1101"/>
              <a:gd name="adj2" fmla="val 1229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/>
            <a:r>
              <a:rPr lang="zh-TW" altLang="en-US" sz="3600" b="1" dirty="0">
                <a:solidFill>
                  <a:prstClr val="white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☆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核心概念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力學能守恆的理解</a:t>
            </a:r>
            <a:endParaRPr lang="en-US" altLang="zh-TW" sz="3600" b="1" dirty="0">
              <a:solidFill>
                <a:prstClr val="black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973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bg1"/>
            </a:gs>
            <a:gs pos="87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77741D-3E74-45F0-B4A7-90B63774C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522" y="426724"/>
            <a:ext cx="8568965" cy="61548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000" dirty="0"/>
              <a:t>19.</a:t>
            </a:r>
            <a:r>
              <a:rPr lang="zh-TW" altLang="en-US" sz="4000" dirty="0"/>
              <a:t>如圖所示，一個半圓形軌道固定在水平桌面，軌道兩端均距水平桌面高度</a:t>
            </a:r>
            <a:r>
              <a:rPr lang="en-US" altLang="zh-TW" sz="4000" dirty="0"/>
              <a:t>0.5m</a:t>
            </a:r>
            <a:r>
              <a:rPr lang="zh-TW" altLang="en-US" sz="4000" dirty="0"/>
              <a:t>，</a:t>
            </a:r>
            <a:r>
              <a:rPr lang="zh-TW" altLang="en-US" sz="4000" dirty="0">
                <a:solidFill>
                  <a:srgbClr val="FF0000"/>
                </a:solidFill>
              </a:rPr>
              <a:t>將一顆小球在距水平桌面高度</a:t>
            </a:r>
            <a:r>
              <a:rPr lang="en-US" altLang="zh-TW" sz="4000" dirty="0">
                <a:solidFill>
                  <a:srgbClr val="FF0000"/>
                </a:solidFill>
              </a:rPr>
              <a:t>1.0m </a:t>
            </a:r>
            <a:r>
              <a:rPr lang="zh-TW" altLang="en-US" sz="4000" dirty="0">
                <a:solidFill>
                  <a:srgbClr val="FF0000"/>
                </a:solidFill>
              </a:rPr>
              <a:t>處</a:t>
            </a:r>
            <a:r>
              <a:rPr lang="zh-TW" altLang="en-US" sz="4000" dirty="0"/>
              <a:t>，由</a:t>
            </a:r>
            <a:r>
              <a:rPr lang="zh-TW" altLang="en-US" sz="4000" dirty="0">
                <a:solidFill>
                  <a:srgbClr val="FF0000"/>
                </a:solidFill>
              </a:rPr>
              <a:t>靜止</a:t>
            </a:r>
            <a:r>
              <a:rPr lang="zh-TW" altLang="en-US" sz="4000" dirty="0"/>
              <a:t>自由落下滑入半圓形軌道，若</a:t>
            </a:r>
            <a:r>
              <a:rPr lang="zh-TW" altLang="en-US" sz="4000" dirty="0">
                <a:solidFill>
                  <a:srgbClr val="FF0000"/>
                </a:solidFill>
              </a:rPr>
              <a:t>不計任何摩擦力或阻力</a:t>
            </a:r>
            <a:r>
              <a:rPr lang="zh-TW" altLang="en-US" sz="4000" dirty="0"/>
              <a:t>，且小球滑過軌道最低點後，</a:t>
            </a:r>
            <a:r>
              <a:rPr lang="zh-TW" altLang="en-US" sz="4000" dirty="0">
                <a:solidFill>
                  <a:srgbClr val="FF0000"/>
                </a:solidFill>
              </a:rPr>
              <a:t>向上達到</a:t>
            </a:r>
            <a:r>
              <a:rPr lang="zh-TW" altLang="en-US" sz="4000" b="1" dirty="0">
                <a:solidFill>
                  <a:srgbClr val="FF0000"/>
                </a:solidFill>
              </a:rPr>
              <a:t>最高點</a:t>
            </a:r>
            <a:r>
              <a:rPr lang="zh-TW" altLang="en-US" sz="4000" dirty="0">
                <a:solidFill>
                  <a:srgbClr val="FF0000"/>
                </a:solidFill>
              </a:rPr>
              <a:t>時的動能為</a:t>
            </a:r>
            <a:r>
              <a:rPr lang="en-US" altLang="zh-TW" sz="4000" dirty="0">
                <a:solidFill>
                  <a:srgbClr val="FF0000"/>
                </a:solidFill>
              </a:rPr>
              <a:t>0</a:t>
            </a:r>
            <a:r>
              <a:rPr lang="zh-TW" altLang="en-US" sz="4000" dirty="0"/>
              <a:t>，則</a:t>
            </a:r>
            <a:r>
              <a:rPr lang="zh-TW" altLang="en-US" sz="4000" b="1" dirty="0">
                <a:solidFill>
                  <a:srgbClr val="FF0000"/>
                </a:solidFill>
              </a:rPr>
              <a:t>最高點距水平桌面高度</a:t>
            </a:r>
            <a:r>
              <a:rPr lang="zh-TW" altLang="en-US" sz="4000" dirty="0"/>
              <a:t>為下列何者？</a:t>
            </a:r>
          </a:p>
          <a:p>
            <a:pPr marL="0" indent="0">
              <a:buNone/>
            </a:pPr>
            <a:r>
              <a:rPr lang="zh-TW" altLang="en-US" sz="5400" dirty="0"/>
              <a:t>（Ａ）</a:t>
            </a:r>
            <a:r>
              <a:rPr lang="en-US" altLang="zh-TW" sz="5400" dirty="0"/>
              <a:t>0.25m </a:t>
            </a:r>
            <a:r>
              <a:rPr lang="zh-TW" altLang="en-US" sz="5400" dirty="0"/>
              <a:t>（Ｂ）</a:t>
            </a:r>
            <a:r>
              <a:rPr lang="en-US" altLang="zh-TW" sz="5400" dirty="0"/>
              <a:t>0.5m</a:t>
            </a:r>
            <a:br>
              <a:rPr lang="en-US" altLang="zh-TW" sz="5400" dirty="0"/>
            </a:br>
            <a:r>
              <a:rPr lang="zh-TW" altLang="en-US" sz="5400" dirty="0"/>
              <a:t>（Ｃ）</a:t>
            </a:r>
            <a:r>
              <a:rPr lang="en-US" altLang="zh-TW" sz="5400" dirty="0"/>
              <a:t>1.0m    </a:t>
            </a:r>
            <a:r>
              <a:rPr lang="zh-TW" altLang="en-US" sz="5400" dirty="0"/>
              <a:t>（Ｄ）</a:t>
            </a:r>
            <a:r>
              <a:rPr lang="en-US" altLang="zh-TW" sz="5400" dirty="0"/>
              <a:t>1.5m</a:t>
            </a:r>
            <a:r>
              <a:rPr lang="zh-TW" altLang="en-US" sz="3600" dirty="0"/>
              <a:t>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775CC5A-123D-40C9-A31D-7804D632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34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68E0765-C0CF-425E-908B-1BDF1B736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5613992"/>
            <a:ext cx="3635006" cy="74236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057AFC7-4F25-4A13-A712-B88BB55AE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590" y="136524"/>
            <a:ext cx="8560892" cy="474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54615D-0175-424A-9747-C8ADE19B2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529"/>
            <a:ext cx="9453932" cy="940439"/>
          </a:xfrm>
        </p:spPr>
        <p:txBody>
          <a:bodyPr>
            <a:noAutofit/>
          </a:bodyPr>
          <a:lstStyle/>
          <a:p>
            <a:r>
              <a:rPr lang="zh-TW" altLang="en-US" sz="6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結論</a:t>
            </a:r>
            <a:r>
              <a:rPr lang="en-US" altLang="zh-TW" sz="6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6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 會考在考甚麼能力</a:t>
            </a:r>
            <a:r>
              <a:rPr lang="en-US" altLang="zh-TW" sz="6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6000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EF42349-BE6D-4064-9676-A31CE9D0F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969" y="1158738"/>
            <a:ext cx="869206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物理和化學的科學概念</a:t>
            </a:r>
            <a:br>
              <a:rPr lang="en-US" altLang="zh-TW" sz="5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4400" dirty="0">
                <a:solidFill>
                  <a:srgbClr val="00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en-US" altLang="zh-TW" sz="4400" dirty="0">
                <a:solidFill>
                  <a:srgbClr val="00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400" dirty="0">
                <a:solidFill>
                  <a:srgbClr val="00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電路串並聯、力學能守恆</a:t>
            </a:r>
            <a:r>
              <a:rPr lang="en-US" altLang="zh-TW" sz="4400" dirty="0">
                <a:solidFill>
                  <a:srgbClr val="00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….</a:t>
            </a:r>
          </a:p>
          <a:p>
            <a:pPr marL="0" indent="0">
              <a:buNone/>
            </a:pP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科學探究的過程技能</a:t>
            </a:r>
            <a:endParaRPr lang="en-US" altLang="zh-TW" sz="5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科學理論的推理論證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b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5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批判思辨能力</a:t>
            </a:r>
            <a:endParaRPr lang="en-US" altLang="zh-TW" sz="5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5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科學資料的的閱讀理解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8ED34D2-9CF1-437B-AECF-6C41A73F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5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32DAAE-403A-4473-ACB7-8F681F02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13248"/>
            <a:ext cx="5222240" cy="1325563"/>
          </a:xfrm>
        </p:spPr>
        <p:txBody>
          <a:bodyPr>
            <a:normAutofit/>
          </a:bodyPr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準備方法</a:t>
            </a:r>
            <a:endParaRPr lang="zh-TW" altLang="en-US" sz="7200" b="1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8DA54B2-04F7-471D-BAE8-2D1C8551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36</a:t>
            </a:fld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3DA2CC6-E14E-4ABD-8935-AC1AC7D6B966}"/>
              </a:ext>
            </a:extLst>
          </p:cNvPr>
          <p:cNvSpPr txBox="1">
            <a:spLocks/>
          </p:cNvSpPr>
          <p:nvPr/>
        </p:nvSpPr>
        <p:spPr>
          <a:xfrm>
            <a:off x="7080289" y="213248"/>
            <a:ext cx="4857711" cy="115893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zh-TW" altLang="en-US" sz="7200" b="1" dirty="0">
                <a:solidFill>
                  <a:srgbClr val="99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倒數</a:t>
            </a:r>
            <a:r>
              <a:rPr lang="en-US" altLang="zh-TW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155</a:t>
            </a:r>
            <a:r>
              <a:rPr lang="zh-TW" altLang="en-US" sz="7200" b="1" dirty="0">
                <a:solidFill>
                  <a:srgbClr val="99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90E27DCD-05C9-4386-BF3F-E9A3AEAE423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58603" y="1290639"/>
            <a:ext cx="8138160" cy="175794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要如何準備</a:t>
            </a:r>
            <a:endParaRPr lang="en-US" altLang="zh-TW" sz="6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理化和地科</a:t>
            </a:r>
            <a:r>
              <a:rPr lang="en-US" altLang="zh-TW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??</a:t>
            </a:r>
            <a:endParaRPr lang="zh-TW" altLang="en-US" sz="6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B0CA847-6D89-4FEB-9C84-7A2A9868B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280" y="3037840"/>
            <a:ext cx="5963919" cy="368363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FBB860A-E358-4CD8-992E-FE669E08F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69" y="2967040"/>
            <a:ext cx="6632028" cy="382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55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5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D89500-8BEC-454D-8AF8-F50A57973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1" y="136525"/>
            <a:ext cx="11006559" cy="1325563"/>
          </a:xfrm>
        </p:spPr>
        <p:txBody>
          <a:bodyPr>
            <a:normAutofit fontScale="90000"/>
          </a:bodyPr>
          <a:lstStyle/>
          <a:p>
            <a:r>
              <a:rPr lang="en-US" altLang="zh-TW" sz="6600" b="1" dirty="0">
                <a:solidFill>
                  <a:srgbClr val="0000CC"/>
                </a:solidFill>
              </a:rPr>
              <a:t>1</a:t>
            </a:r>
            <a:r>
              <a:rPr lang="en-US" altLang="zh-TW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選定一本複習講義</a:t>
            </a:r>
            <a:r>
              <a:rPr lang="en-US" altLang="zh-TW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歷屆試題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62AB8F-C7BD-4197-BF94-AA431905E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702"/>
            <a:ext cx="10920481" cy="4821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A.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反覆看、做記號</a:t>
            </a:r>
            <a:endParaRPr lang="en-US" altLang="zh-TW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B.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看重點整理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做例題</a:t>
            </a:r>
            <a:endParaRPr lang="en-US" altLang="zh-TW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C.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迴旋式複習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重複做同樣的題目直到</a:t>
            </a:r>
            <a:endParaRPr lang="en-US" altLang="zh-TW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不會再錯為止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每完題目可標日期。</a:t>
            </a:r>
            <a:endParaRPr lang="en-US" altLang="zh-TW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D.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最後一個月要收斂回到課本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ABA973E-9443-459C-ABF1-99B70F76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7" name="Picture 4" descr="動畫-大眼蛙">
            <a:extLst>
              <a:ext uri="{FF2B5EF4-FFF2-40B4-BE49-F238E27FC236}">
                <a16:creationId xmlns:a16="http://schemas.microsoft.com/office/drawing/2014/main" id="{96AAE2FD-C57D-4C46-BAEC-905DF99A3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818" y="323275"/>
            <a:ext cx="122396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510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5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00C728-9E33-44D8-9356-BC598EC1F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多刷題找弱點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6AAE42-4E0F-41B5-B427-E41BF24E5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sz="5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5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訂正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～看完詳解，用自己的話寫在錯題本中</a:t>
            </a:r>
            <a:endParaRPr lang="en-US" altLang="zh-TW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B.</a:t>
            </a:r>
            <a:r>
              <a:rPr lang="zh-TW" altLang="en-US" sz="5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製作錯題本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、錯題筆記簿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….</a:t>
            </a:r>
          </a:p>
          <a:p>
            <a:pPr marL="0" indent="0">
              <a:buNone/>
            </a:pP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C.</a:t>
            </a:r>
            <a:r>
              <a:rPr lang="zh-TW" altLang="en-US" sz="5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重做一次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或找類似題</a:t>
            </a:r>
            <a:endParaRPr lang="en-US" altLang="zh-TW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D.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5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要思考、要問老師、同學</a:t>
            </a:r>
            <a:br>
              <a:rPr lang="en-US" altLang="zh-TW" sz="5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～不要只看詳解</a:t>
            </a:r>
            <a:endParaRPr lang="en-US" altLang="zh-TW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7B85C5-1B36-45AA-B0A1-B74BDC3E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38</a:t>
            </a:fld>
            <a:endParaRPr lang="zh-TW" altLang="en-US"/>
          </a:p>
        </p:txBody>
      </p:sp>
      <p:pic>
        <p:nvPicPr>
          <p:cNvPr id="5" name="Picture 2" descr="https://i2.kknews.cc/-fCC2fJMtWZcK3W9xPy2q2aA41kvn8lUgd3paA/0.jpg">
            <a:extLst>
              <a:ext uri="{FF2B5EF4-FFF2-40B4-BE49-F238E27FC236}">
                <a16:creationId xmlns:a16="http://schemas.microsoft.com/office/drawing/2014/main" id="{07F8855E-A525-4E7B-A3CA-2FC00878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651" y="4356895"/>
            <a:ext cx="2570349" cy="19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動畫-大眼蛙">
            <a:extLst>
              <a:ext uri="{FF2B5EF4-FFF2-40B4-BE49-F238E27FC236}">
                <a16:creationId xmlns:a16="http://schemas.microsoft.com/office/drawing/2014/main" id="{FE0CB627-23CF-48B4-B1F0-621E7C69E1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142" y="275431"/>
            <a:ext cx="122396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261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5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BB9047-8FF6-4ADA-BCD1-F2EB5C24C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3" y="136525"/>
            <a:ext cx="11014276" cy="1325563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如何補強自己較弱的單元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43A014-0F69-47F5-88C1-39D6BBB91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15" y="1481559"/>
            <a:ext cx="11644132" cy="52399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Ａ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5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專有名詞、原理定律要背</a:t>
            </a:r>
            <a:endParaRPr lang="en-US" altLang="zh-TW" sz="5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Ｂ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記熟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公式↹觀念↹實驗步驟↹影響變因</a:t>
            </a:r>
            <a:b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5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把章節核心概念和公式寫在一張紙上</a:t>
            </a:r>
            <a:endParaRPr lang="en-US" altLang="zh-TW" sz="5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Ｃ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多推導而非死記</a:t>
            </a:r>
            <a:b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5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要能說給自己聽說得出原因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地科、生物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…)</a:t>
            </a:r>
          </a:p>
          <a:p>
            <a:pPr marL="0" indent="0">
              <a:buNone/>
            </a:pP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Ｄ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記憶較多的科目如生物，不是用看的</a:t>
            </a:r>
            <a:b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要比較做整理</a:t>
            </a:r>
            <a:endParaRPr lang="en-US" altLang="zh-TW" sz="5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E.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舉考題例子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歷屆考題</a:t>
            </a:r>
            <a:endParaRPr lang="en-US" altLang="zh-TW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91B06EF-7705-4D9C-BF1B-D3AEE4AF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39</a:t>
            </a:fld>
            <a:endParaRPr lang="zh-TW" altLang="en-US"/>
          </a:p>
        </p:txBody>
      </p:sp>
      <p:pic>
        <p:nvPicPr>
          <p:cNvPr id="7" name="Picture 4" descr="動畫-大眼蛙">
            <a:extLst>
              <a:ext uri="{FF2B5EF4-FFF2-40B4-BE49-F238E27FC236}">
                <a16:creationId xmlns:a16="http://schemas.microsoft.com/office/drawing/2014/main" id="{CABE842D-890B-48C3-BA64-8A54E9A73F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818" y="5197475"/>
            <a:ext cx="122396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660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3944681935"/>
              </p:ext>
            </p:extLst>
          </p:nvPr>
        </p:nvGraphicFramePr>
        <p:xfrm>
          <a:off x="2082219" y="1574280"/>
          <a:ext cx="8249771" cy="5455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矩形 5"/>
          <p:cNvSpPr/>
          <p:nvPr/>
        </p:nvSpPr>
        <p:spPr>
          <a:xfrm>
            <a:off x="6387771" y="1925517"/>
            <a:ext cx="2940228" cy="42934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TW" altLang="en-US" sz="75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理化</a:t>
            </a:r>
            <a:endParaRPr lang="en-US" altLang="zh-TW" sz="7500" b="1" dirty="0">
              <a:solidFill>
                <a:srgbClr val="FFFF00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685800"/>
            <a:r>
              <a:rPr lang="en-US" altLang="zh-TW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18</a:t>
            </a:r>
            <a:r>
              <a:rPr lang="zh-TW" altLang="en-US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單元</a:t>
            </a:r>
            <a:endParaRPr lang="en-US" altLang="zh-TW" sz="6600" b="1" dirty="0">
              <a:solidFill>
                <a:prstClr val="white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defTabSz="685800"/>
            <a:r>
              <a:rPr lang="en-US" altLang="zh-TW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24+2</a:t>
            </a:r>
            <a:r>
              <a:rPr lang="zh-TW" altLang="en-US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題</a:t>
            </a:r>
            <a:endParaRPr lang="en-US" altLang="zh-TW" sz="6600" b="1" dirty="0">
              <a:solidFill>
                <a:prstClr val="white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defTabSz="685800"/>
            <a:r>
              <a:rPr lang="zh-TW" altLang="en-US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約</a:t>
            </a:r>
            <a:r>
              <a:rPr lang="en-US" altLang="zh-TW" sz="60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52</a:t>
            </a:r>
            <a:r>
              <a:rPr lang="zh-TW" altLang="en-US" sz="60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％</a:t>
            </a:r>
            <a:endParaRPr lang="zh-TW" altLang="en-US" sz="1050" dirty="0">
              <a:solidFill>
                <a:prstClr val="black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55979" y="3703312"/>
            <a:ext cx="473179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ts val="6750"/>
              </a:lnSpc>
            </a:pPr>
            <a:r>
              <a:rPr lang="zh-TW" altLang="en-US" sz="75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生物</a:t>
            </a:r>
            <a:endParaRPr lang="en-US" altLang="zh-TW" sz="7500" b="1" dirty="0">
              <a:solidFill>
                <a:srgbClr val="FFFF00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685800">
              <a:lnSpc>
                <a:spcPts val="6750"/>
              </a:lnSpc>
            </a:pPr>
            <a:r>
              <a:rPr lang="en-US" altLang="zh-TW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10</a:t>
            </a:r>
            <a:r>
              <a:rPr lang="zh-TW" altLang="en-US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單元</a:t>
            </a:r>
            <a:r>
              <a:rPr lang="en-US" altLang="zh-TW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13</a:t>
            </a:r>
            <a:r>
              <a:rPr lang="zh-TW" altLang="en-US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題</a:t>
            </a:r>
            <a:endParaRPr lang="en-US" altLang="zh-TW" sz="6600" b="1" dirty="0">
              <a:solidFill>
                <a:prstClr val="white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 defTabSz="685800">
              <a:lnSpc>
                <a:spcPts val="6750"/>
              </a:lnSpc>
            </a:pPr>
            <a:r>
              <a:rPr lang="zh-TW" altLang="en-US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約</a:t>
            </a:r>
            <a:r>
              <a:rPr lang="en-US" altLang="zh-TW" sz="60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26</a:t>
            </a:r>
            <a:r>
              <a:rPr lang="zh-TW" altLang="en-US" sz="60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％</a:t>
            </a:r>
            <a:endParaRPr lang="zh-TW" altLang="en-US" sz="1050" dirty="0">
              <a:solidFill>
                <a:prstClr val="black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1197" y="946895"/>
            <a:ext cx="3483454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ts val="6750"/>
              </a:lnSpc>
            </a:pPr>
            <a:r>
              <a:rPr lang="zh-TW" altLang="en-US" sz="75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地科</a:t>
            </a:r>
            <a:endParaRPr lang="en-US" altLang="zh-TW" sz="7500" b="1" dirty="0">
              <a:solidFill>
                <a:srgbClr val="FFFF00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 defTabSz="685800">
              <a:lnSpc>
                <a:spcPts val="6750"/>
              </a:lnSpc>
            </a:pPr>
            <a:r>
              <a:rPr lang="en-US" altLang="zh-TW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5</a:t>
            </a:r>
            <a:r>
              <a:rPr lang="zh-TW" altLang="en-US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章 </a:t>
            </a:r>
            <a:r>
              <a:rPr lang="en-US" altLang="zh-TW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11</a:t>
            </a:r>
            <a:r>
              <a:rPr lang="zh-TW" altLang="en-US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題</a:t>
            </a:r>
            <a:endParaRPr lang="en-US" altLang="zh-TW" sz="6600" b="1" dirty="0">
              <a:solidFill>
                <a:prstClr val="white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 defTabSz="685800">
              <a:lnSpc>
                <a:spcPts val="6750"/>
              </a:lnSpc>
            </a:pPr>
            <a:r>
              <a:rPr lang="zh-TW" altLang="en-US" sz="66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約</a:t>
            </a:r>
            <a:r>
              <a:rPr lang="en-US" altLang="zh-TW" sz="60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22</a:t>
            </a:r>
            <a:r>
              <a:rPr lang="zh-TW" altLang="en-US" sz="60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％</a:t>
            </a:r>
            <a:endParaRPr lang="zh-TW" altLang="en-US" sz="1050" dirty="0">
              <a:solidFill>
                <a:prstClr val="black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2256F634-F17A-4B91-9524-1BEE19552BDC}"/>
              </a:ext>
            </a:extLst>
          </p:cNvPr>
          <p:cNvSpPr txBox="1">
            <a:spLocks/>
          </p:cNvSpPr>
          <p:nvPr/>
        </p:nvSpPr>
        <p:spPr>
          <a:xfrm>
            <a:off x="1524005" y="184899"/>
            <a:ext cx="9122485" cy="762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會考自然科佈題狀況</a:t>
            </a:r>
            <a:endParaRPr lang="zh-TW" altLang="en-US" sz="6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DF1E7F4-C4F8-4606-BFB4-D7FC4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14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4"/>
    </mc:Choice>
    <mc:Fallback xmlns="">
      <p:transition spd="slow" advTm="19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5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FB1FD5-D628-43B2-9987-29AA08E54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9" y="136525"/>
            <a:ext cx="10786241" cy="1325563"/>
          </a:xfrm>
        </p:spPr>
        <p:txBody>
          <a:bodyPr>
            <a:normAutofit/>
          </a:bodyPr>
          <a:lstStyle/>
          <a:p>
            <a:r>
              <a:rPr lang="en-US" altLang="zh-TW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66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考試作答技巧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324940-2AF9-48BA-9914-4D2BBA16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979" y="1641475"/>
            <a:ext cx="10695007" cy="4714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A.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從閱讀時抓重點、關鍵詞句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b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回推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思考它的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核心概念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是甚麼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B.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從題目圖表中找線索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C.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不要怕計算題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通常一個公式搞定 </a:t>
            </a:r>
            <a:b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若數字複雜，估算就能選答案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7C7F5AD-BC51-4828-9450-E822016C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40</a:t>
            </a:fld>
            <a:endParaRPr lang="zh-TW" altLang="en-US"/>
          </a:p>
        </p:txBody>
      </p:sp>
      <p:pic>
        <p:nvPicPr>
          <p:cNvPr id="6" name="Picture 4" descr="動畫-大眼蛙">
            <a:extLst>
              <a:ext uri="{FF2B5EF4-FFF2-40B4-BE49-F238E27FC236}">
                <a16:creationId xmlns:a16="http://schemas.microsoft.com/office/drawing/2014/main" id="{648CD4F2-455A-4EBB-8F6A-CCE200ABB9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030" y="83974"/>
            <a:ext cx="122396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45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F8CC586-C50E-47E1-BAAD-26DFEAA2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4744D0-D0CE-43E3-BC00-378DF6FCFE37}"/>
              </a:ext>
            </a:extLst>
          </p:cNvPr>
          <p:cNvSpPr/>
          <p:nvPr/>
        </p:nvSpPr>
        <p:spPr>
          <a:xfrm>
            <a:off x="1937686" y="684177"/>
            <a:ext cx="83166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zh-TW" altLang="en-US" sz="10000" b="1" dirty="0">
                <a:solidFill>
                  <a:srgbClr val="66CCFF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地科</a:t>
            </a:r>
            <a:endParaRPr lang="en-US" altLang="zh-TW" sz="10000" b="1" dirty="0">
              <a:solidFill>
                <a:srgbClr val="66CCFF"/>
              </a:solidFill>
              <a:effectLst>
                <a:glow rad="101600">
                  <a:prstClr val="black"/>
                </a:glow>
                <a:outerShdw blurRad="25400" dist="254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800"/>
            <a:r>
              <a:rPr lang="en-US" altLang="zh-TW" sz="6000" b="1" dirty="0">
                <a:solidFill>
                  <a:srgbClr val="66CCFF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6000" b="1" dirty="0">
                <a:solidFill>
                  <a:srgbClr val="66CCFF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單元、</a:t>
            </a:r>
            <a:r>
              <a:rPr lang="en-US" altLang="zh-TW" sz="6000" b="1" dirty="0">
                <a:solidFill>
                  <a:srgbClr val="66CCFF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22%</a:t>
            </a:r>
            <a:r>
              <a:rPr lang="zh-TW" altLang="en-US" sz="6000" b="1" dirty="0">
                <a:solidFill>
                  <a:srgbClr val="66CCFF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endParaRPr lang="en-US" altLang="zh-TW" sz="6000" b="1" dirty="0">
              <a:solidFill>
                <a:srgbClr val="66CCFF"/>
              </a:solidFill>
              <a:effectLst>
                <a:glow rad="101600">
                  <a:prstClr val="black"/>
                </a:glow>
                <a:outerShdw blurRad="25400" dist="254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/>
            <a:r>
              <a:rPr lang="zh-TW" altLang="en-US" sz="6000" dirty="0"/>
              <a:t>      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都有圖表</a:t>
            </a:r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結合議題</a:t>
            </a:r>
            <a:endParaRPr lang="en-US" altLang="zh-TW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/>
            <a:r>
              <a:rPr lang="en-US" altLang="zh-TW" sz="6000" b="1" dirty="0"/>
              <a:t>     </a:t>
            </a:r>
            <a:r>
              <a:rPr lang="zh-TW" altLang="en-US" sz="6000" b="1" dirty="0"/>
              <a:t> 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投報率最高的科目</a:t>
            </a:r>
            <a:endParaRPr lang="en-US" altLang="zh-TW" sz="6000" b="1" dirty="0">
              <a:solidFill>
                <a:srgbClr val="FF0000"/>
              </a:solidFill>
              <a:effectLst>
                <a:glow rad="101600">
                  <a:prstClr val="black"/>
                </a:glow>
                <a:outerShdw blurRad="25400" dist="254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942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92D050">
                <a:alpha val="50000"/>
              </a:srgbClr>
            </a:gs>
            <a:gs pos="50000">
              <a:schemeClr val="bg1"/>
            </a:gs>
            <a:gs pos="90000">
              <a:srgbClr val="92D050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27E250-8899-44C8-9666-AB6913E82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648664"/>
            <a:ext cx="8469086" cy="4282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一、天文：</a:t>
            </a:r>
            <a: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endParaRPr lang="en-US" altLang="zh-TW" sz="60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二、地質：</a:t>
            </a:r>
            <a: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endParaRPr lang="en-US" altLang="zh-TW" sz="60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三、大氣：</a:t>
            </a:r>
            <a: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b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四、環境變遷：</a:t>
            </a:r>
            <a:r>
              <a:rPr lang="en-US" altLang="zh-TW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6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endParaRPr lang="en-US" altLang="zh-TW" sz="60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826FA6C-FAFF-4612-9BC4-0DCFD196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 descr="動畫-可愛的加油小女孩">
            <a:extLst>
              <a:ext uri="{FF2B5EF4-FFF2-40B4-BE49-F238E27FC236}">
                <a16:creationId xmlns:a16="http://schemas.microsoft.com/office/drawing/2014/main" id="{ACB7B606-E280-497F-A770-1737EA8B9E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560" y="4309241"/>
            <a:ext cx="1590948" cy="181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906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DFFB37-652F-4112-996D-D85F06271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344" y="40222"/>
            <a:ext cx="8760242" cy="1325563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地科</a:t>
            </a:r>
            <a:r>
              <a:rPr lang="en-US" altLang="zh-TW" sz="6000" dirty="0"/>
              <a:t>(</a:t>
            </a:r>
            <a:r>
              <a:rPr lang="zh-TW" altLang="en-US" sz="6000" dirty="0"/>
              <a:t>大量的圖表</a:t>
            </a:r>
            <a:r>
              <a:rPr lang="en-US" altLang="zh-TW" sz="6000" dirty="0"/>
              <a:t>)</a:t>
            </a:r>
            <a:endParaRPr lang="zh-TW" altLang="en-US" sz="60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0586C0D-D363-4A1D-AC16-FF640E6D4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9988" y="1244009"/>
            <a:ext cx="9002598" cy="5573774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7EDA38B-D665-449A-B408-5DBD8C0A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FD20133-E5DF-4D2D-BEA9-87CC436A9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924" y="1365785"/>
            <a:ext cx="807088" cy="545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684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5977B7-A494-4B9C-B9C5-710EC909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468" y="0"/>
            <a:ext cx="6462532" cy="797151"/>
          </a:xfrm>
        </p:spPr>
        <p:txBody>
          <a:bodyPr>
            <a:noAutofit/>
          </a:bodyPr>
          <a:lstStyle/>
          <a:p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年第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通過率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:71%)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09F975-75E8-43D4-B66B-A7A587424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14" y="932770"/>
            <a:ext cx="11285316" cy="5788706"/>
          </a:xfrm>
        </p:spPr>
        <p:txBody>
          <a:bodyPr>
            <a:no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附圖為網友分享的海蝕平臺與火成岩脈照片，有研究指出此地的火成岩脈是岩漿侵入原有的岩層而形成，由於火成岩脈抵抗海水侵蝕的能力較原有的岩層強，因此會像牆一樣，立於海蝕平台之上。根據上述說明，下列有關此地的火成岩脈、平臺上原有的岩層以及海水侵触作用的發生先後順序，何者最合理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88EE1B9-B9C5-4CDE-A49E-3170D902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44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6E9BA72-8E5A-4A54-ABF5-93A43B0B9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2" y="718049"/>
            <a:ext cx="10670627" cy="57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92D050">
                <a:alpha val="50000"/>
              </a:srgbClr>
            </a:gs>
            <a:gs pos="50000">
              <a:schemeClr val="bg1"/>
            </a:gs>
            <a:gs pos="90000">
              <a:srgbClr val="92D050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5977B7-A494-4B9C-B9C5-710EC909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0396" y="13547"/>
            <a:ext cx="4261604" cy="797151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通過率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:71%)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09F975-75E8-43D4-B66B-A7A587424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433" y="932770"/>
            <a:ext cx="9035143" cy="5788706"/>
          </a:xfrm>
        </p:spPr>
        <p:txBody>
          <a:bodyPr>
            <a:no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附圖為網友分享的海蝕平臺與火成岩脈照片，有研究指出此地的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火成岩脈是岩漿侵入原有的岩層而形成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，由於</a:t>
            </a:r>
            <a:r>
              <a:rPr lang="zh-TW" altLang="en-US" sz="4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火成岩脈抵抗海水侵蝕的能力較原有的岩層強</a:t>
            </a:r>
            <a:r>
              <a:rPr lang="zh-TW" altLang="en-US" sz="4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因此會像牆一樣，立於海蝕平台之上。根據上述說明，下列有關</a:t>
            </a:r>
            <a:r>
              <a:rPr lang="zh-TW" altLang="en-US" sz="4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此地的火成岩脈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平臺上原有的岩層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以及</a:t>
            </a:r>
            <a:r>
              <a:rPr lang="zh-TW" altLang="en-US" sz="4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海水侵触作用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的發生先後順序，何者最合理？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88EE1B9-B9C5-4CDE-A49E-3170D902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45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A724631-5A2E-4291-8DC0-265AFA479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69" y="688627"/>
            <a:ext cx="9675113" cy="3917014"/>
          </a:xfrm>
          <a:prstGeom prst="rect">
            <a:avLst/>
          </a:prstGeom>
        </p:spPr>
      </p:pic>
      <p:sp>
        <p:nvSpPr>
          <p:cNvPr id="6" name="語音泡泡: 矩形 5">
            <a:extLst>
              <a:ext uri="{FF2B5EF4-FFF2-40B4-BE49-F238E27FC236}">
                <a16:creationId xmlns:a16="http://schemas.microsoft.com/office/drawing/2014/main" id="{F47FF2A7-D182-48F5-90FD-58E5309AF0CC}"/>
              </a:ext>
            </a:extLst>
          </p:cNvPr>
          <p:cNvSpPr/>
          <p:nvPr/>
        </p:nvSpPr>
        <p:spPr>
          <a:xfrm>
            <a:off x="0" y="105502"/>
            <a:ext cx="5959366" cy="1166250"/>
          </a:xfrm>
          <a:prstGeom prst="wedgeRectCallout">
            <a:avLst>
              <a:gd name="adj1" fmla="val -2130"/>
              <a:gd name="adj2" fmla="val 780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/>
            <a:r>
              <a:rPr lang="zh-TW" altLang="en-US" sz="3600" b="1" dirty="0">
                <a:solidFill>
                  <a:prstClr val="white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☆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核心概念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差異侵蝕</a:t>
            </a:r>
            <a:r>
              <a:rPr lang="en-US" altLang="zh-TW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火成岩成因</a:t>
            </a:r>
            <a:r>
              <a:rPr lang="en-US" altLang="zh-TW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判斷地質事件三原則</a:t>
            </a:r>
            <a:endParaRPr lang="en-US" altLang="zh-TW" sz="3600" b="1" dirty="0">
              <a:solidFill>
                <a:prstClr val="black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266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92D050">
                <a:alpha val="50000"/>
              </a:srgbClr>
            </a:gs>
            <a:gs pos="50000">
              <a:schemeClr val="bg1"/>
            </a:gs>
            <a:gs pos="90000">
              <a:srgbClr val="92D050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A9EA71-D420-4B07-8AE6-509FD915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8EA6-FA08-4EB7-9AC6-3AF6A0029C2E}" type="slidenum">
              <a:rPr lang="zh-TW" altLang="en-US" smtClean="0"/>
              <a:t>46</a:t>
            </a:fld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1BCC1B-3813-447E-8472-AA5065C15BD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8826" y="136525"/>
            <a:ext cx="10614025" cy="6065838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5400" dirty="0"/>
              <a:t>(A)</a:t>
            </a:r>
            <a:r>
              <a:rPr lang="zh-TW" altLang="en-US" sz="5400" dirty="0"/>
              <a:t>火成岩脈最先形成，岩層再沉積，最後海水侵蝕</a:t>
            </a:r>
          </a:p>
          <a:p>
            <a:pPr marL="0" indent="0">
              <a:buNone/>
            </a:pPr>
            <a:r>
              <a:rPr lang="en-US" altLang="zh-TW" sz="5400" dirty="0"/>
              <a:t>(B)</a:t>
            </a:r>
            <a:r>
              <a:rPr lang="zh-TW" altLang="en-US" sz="5400" dirty="0"/>
              <a:t>岩層最先沉積，火成岩脈再形成，最後海水侵蝕</a:t>
            </a:r>
          </a:p>
          <a:p>
            <a:pPr marL="0" indent="0">
              <a:buNone/>
            </a:pPr>
            <a:r>
              <a:rPr lang="en-US" altLang="zh-TW" sz="5400" dirty="0"/>
              <a:t>(C)</a:t>
            </a:r>
            <a:r>
              <a:rPr lang="zh-TW" altLang="en-US" sz="5400" dirty="0"/>
              <a:t>海水最先侵蝕，岩層再沉積，最後火成岩脈形成</a:t>
            </a:r>
          </a:p>
          <a:p>
            <a:pPr marL="0" indent="0">
              <a:buNone/>
            </a:pPr>
            <a:r>
              <a:rPr lang="en-US" altLang="zh-TW" sz="5400" dirty="0"/>
              <a:t>(D)</a:t>
            </a:r>
            <a:r>
              <a:rPr lang="zh-TW" altLang="en-US" sz="5400" dirty="0"/>
              <a:t>火成岩脈最先形成，海水再侵蝕，最後岩層沉積。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E11C2BD-3764-4F0A-BEC5-198A7751F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09" y="1600765"/>
            <a:ext cx="11620982" cy="172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2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4781EC-377A-4F71-9B6F-A0CA8130F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"/>
            <a:ext cx="5192110" cy="822775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39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通過率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:47%)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572525-33E2-4EF7-BA54-23CB9EC8B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145" y="1712194"/>
            <a:ext cx="1037371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小櫻查詢了網路上的資料後，在月曆上把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個有特殊天文現象的日子作記號，如圖所示。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資料顯示在</a:t>
            </a:r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當月</a:t>
            </a:r>
            <a:r>
              <a:rPr lang="en-US" alt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 </a:t>
            </a:r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日晚間可見到月食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，而</a:t>
            </a:r>
            <a:r>
              <a:rPr lang="en-US" alt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 </a:t>
            </a:r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日早上則可見到日食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。根據此月曆，下列有關不同日期的月相何者最合理？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26CF266-64E6-4261-B6A2-6A07E6F4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8EA6-FA08-4EB7-9AC6-3AF6A0029C2E}" type="slidenum">
              <a:rPr lang="zh-TW" altLang="en-US" smtClean="0"/>
              <a:t>47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958A1E9-3C0B-4900-9319-8D1ABC831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45" y="822780"/>
            <a:ext cx="10068911" cy="2963864"/>
          </a:xfrm>
          <a:prstGeom prst="rect">
            <a:avLst/>
          </a:prstGeom>
        </p:spPr>
      </p:pic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4D039273-5951-4936-8606-D0F011DAFB0E}"/>
              </a:ext>
            </a:extLst>
          </p:cNvPr>
          <p:cNvSpPr/>
          <p:nvPr/>
        </p:nvSpPr>
        <p:spPr>
          <a:xfrm>
            <a:off x="5192112" y="48730"/>
            <a:ext cx="6663558" cy="725323"/>
          </a:xfrm>
          <a:prstGeom prst="wedgeRectCallout">
            <a:avLst>
              <a:gd name="adj1" fmla="val -2130"/>
              <a:gd name="adj2" fmla="val 78004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☆</a:t>
            </a: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核心概念</a:t>
            </a: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lang="zh-TW" altLang="en-US" sz="3600" b="1" kern="0" noProof="0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月相變化</a:t>
            </a:r>
            <a:r>
              <a:rPr lang="en-US" altLang="zh-TW" sz="3600" b="1" kern="0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600" b="1" kern="0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日食月食</a:t>
            </a:r>
            <a:endParaRPr kumimoji="0" lang="en-US" altLang="zh-TW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4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B2F5F49-2EFD-4735-AC81-E8BE5422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8EA6-FA08-4EB7-9AC6-3AF6A0029C2E}" type="slidenum">
              <a:rPr lang="zh-TW" altLang="en-US" smtClean="0"/>
              <a:t>48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0AAC926-757A-47DB-B279-6F7DA63B9CA5}"/>
              </a:ext>
            </a:extLst>
          </p:cNvPr>
          <p:cNvSpPr/>
          <p:nvPr/>
        </p:nvSpPr>
        <p:spPr>
          <a:xfrm>
            <a:off x="1763490" y="2935824"/>
            <a:ext cx="86650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（Ａ）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日應為下弦月 （Ｂ）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 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日應為滿月</a:t>
            </a:r>
          </a:p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（Ｃ）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23 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日應為下弦月 （Ｄ）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 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日應為上弦月。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9093B92-2FDC-4459-B4BD-1E832D97E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-1"/>
            <a:ext cx="8976985" cy="31242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AD11E75-CDE9-4B2F-9EFC-CF5790642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94" y="5740231"/>
            <a:ext cx="8937511" cy="981249"/>
          </a:xfrm>
          <a:prstGeom prst="rect">
            <a:avLst/>
          </a:prstGeom>
        </p:spPr>
      </p:pic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30BA3A6E-382B-4479-B305-7CA76FAC4611}"/>
              </a:ext>
            </a:extLst>
          </p:cNvPr>
          <p:cNvSpPr/>
          <p:nvPr/>
        </p:nvSpPr>
        <p:spPr>
          <a:xfrm>
            <a:off x="2601795" y="217852"/>
            <a:ext cx="3841045" cy="737219"/>
          </a:xfrm>
          <a:prstGeom prst="wedgeRoundRectCallout">
            <a:avLst>
              <a:gd name="adj1" fmla="val -37102"/>
              <a:gd name="adj2" fmla="val 96341"/>
              <a:gd name="adj3" fmla="val 16667"/>
            </a:avLst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342900"/>
            <a:r>
              <a:rPr lang="zh-TW" altLang="en-US" sz="4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月食農曆</a:t>
            </a:r>
            <a:r>
              <a:rPr lang="zh-TW" altLang="en-US" sz="4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十五</a:t>
            </a:r>
          </a:p>
        </p:txBody>
      </p: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124A4225-3747-4639-AD58-1EB2912DABF1}"/>
              </a:ext>
            </a:extLst>
          </p:cNvPr>
          <p:cNvSpPr/>
          <p:nvPr/>
        </p:nvSpPr>
        <p:spPr>
          <a:xfrm>
            <a:off x="3342030" y="2386986"/>
            <a:ext cx="3716138" cy="737219"/>
          </a:xfrm>
          <a:prstGeom prst="wedgeRoundRectCallout">
            <a:avLst>
              <a:gd name="adj1" fmla="val -70083"/>
              <a:gd name="adj2" fmla="val -69037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zh-TW" altLang="en-US" sz="4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日食農曆初一</a:t>
            </a:r>
          </a:p>
        </p:txBody>
      </p:sp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145A6C2A-7297-4A51-ABE3-5B54DD112C8B}"/>
              </a:ext>
            </a:extLst>
          </p:cNvPr>
          <p:cNvSpPr/>
          <p:nvPr/>
        </p:nvSpPr>
        <p:spPr>
          <a:xfrm>
            <a:off x="7130635" y="3060395"/>
            <a:ext cx="3061497" cy="737219"/>
          </a:xfrm>
          <a:prstGeom prst="wedgeRoundRectCallout">
            <a:avLst>
              <a:gd name="adj1" fmla="val -29279"/>
              <a:gd name="adj2" fmla="val 60903"/>
              <a:gd name="adj3" fmla="val 16667"/>
            </a:avLst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342900"/>
            <a:r>
              <a:rPr lang="zh-TW" altLang="en-US" sz="4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農曆二十二</a:t>
            </a:r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6C21D548-83B2-4FF4-A38E-E3D421420B39}"/>
              </a:ext>
            </a:extLst>
          </p:cNvPr>
          <p:cNvSpPr/>
          <p:nvPr/>
        </p:nvSpPr>
        <p:spPr>
          <a:xfrm>
            <a:off x="7367022" y="5862245"/>
            <a:ext cx="3061497" cy="737219"/>
          </a:xfrm>
          <a:prstGeom prst="wedgeRoundRectCallout">
            <a:avLst>
              <a:gd name="adj1" fmla="val -29279"/>
              <a:gd name="adj2" fmla="val 60903"/>
              <a:gd name="adj3" fmla="val 16667"/>
            </a:avLst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342900"/>
            <a:r>
              <a:rPr lang="zh-TW" altLang="en-US" sz="4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農曆初七</a:t>
            </a:r>
          </a:p>
        </p:txBody>
      </p:sp>
    </p:spTree>
    <p:extLst>
      <p:ext uri="{BB962C8B-B14F-4D97-AF65-F5344CB8AC3E}">
        <p14:creationId xmlns:p14="http://schemas.microsoft.com/office/powerpoint/2010/main" val="92108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2B69CC70-938E-DE82-A1B3-3D61BDBBAC22}"/>
              </a:ext>
            </a:extLst>
          </p:cNvPr>
          <p:cNvSpPr txBox="1">
            <a:spLocks/>
          </p:cNvSpPr>
          <p:nvPr/>
        </p:nvSpPr>
        <p:spPr>
          <a:xfrm>
            <a:off x="2125404" y="2863949"/>
            <a:ext cx="7941192" cy="738136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br>
              <a:rPr lang="en-US" altLang="zh-TW" sz="45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altLang="zh-TW" sz="45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zh-TW" altLang="en-US" sz="5400" b="1" dirty="0">
                <a:solidFill>
                  <a:srgbClr val="0000FF"/>
                </a:solidFill>
                <a:latin typeface="Verdana" panose="020B0604030504040204" pitchFamily="34" charset="0"/>
                <a:ea typeface="Adobe 繁黑體 Std B" panose="020B0700000000000000" pitchFamily="34" charset="-120"/>
              </a:rPr>
              <a:t>會考</a:t>
            </a:r>
            <a:r>
              <a:rPr lang="zh-TW" altLang="en-US" sz="5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複習技巧</a:t>
            </a:r>
            <a:r>
              <a:rPr lang="en-US" altLang="zh-TW" sz="5400" b="1" dirty="0">
                <a:solidFill>
                  <a:srgbClr val="0000FF"/>
                </a:solidFill>
                <a:latin typeface="Verdana" panose="020B0604030504040204" pitchFamily="34" charset="0"/>
                <a:ea typeface="Adobe 繁黑體 Std B" panose="020B0700000000000000" pitchFamily="34" charset="-120"/>
              </a:rPr>
              <a:t>+</a:t>
            </a:r>
            <a:r>
              <a:rPr lang="zh-TW" altLang="en-US" sz="5400" b="1" dirty="0">
                <a:solidFill>
                  <a:srgbClr val="0000FF"/>
                </a:solidFill>
                <a:latin typeface="Verdana" panose="020B0604030504040204" pitchFamily="34" charset="0"/>
                <a:ea typeface="Adobe 繁黑體 Std B" panose="020B0700000000000000" pitchFamily="34" charset="-120"/>
              </a:rPr>
              <a:t>考題分析</a:t>
            </a: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7567465E-606A-9CAE-2FF7-7F4CEDD29B4A}"/>
              </a:ext>
            </a:extLst>
          </p:cNvPr>
          <p:cNvSpPr txBox="1">
            <a:spLocks/>
          </p:cNvSpPr>
          <p:nvPr/>
        </p:nvSpPr>
        <p:spPr>
          <a:xfrm>
            <a:off x="3267740" y="4331647"/>
            <a:ext cx="6560288" cy="92607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zh-TW" altLang="en-US" sz="4000" b="1" dirty="0">
                <a:solidFill>
                  <a:prstClr val="black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裴怡寧老師、 蘇昭鈴老師</a:t>
            </a:r>
            <a:endParaRPr lang="en-US" altLang="zh-TW" sz="4000" b="1" dirty="0">
              <a:solidFill>
                <a:prstClr val="black"/>
              </a:solidFill>
              <a:latin typeface="典匠中特圓" panose="020B0609010101010101" pitchFamily="49" charset="-120"/>
              <a:ea typeface="典匠中特圓" panose="020B0609010101010101" pitchFamily="49" charset="-120"/>
            </a:endParaRPr>
          </a:p>
          <a:p>
            <a:pPr defTabSz="685800">
              <a:spcBef>
                <a:spcPts val="750"/>
              </a:spcBef>
            </a:pPr>
            <a:r>
              <a:rPr lang="en-US" altLang="zh-TW" sz="2700" b="1" dirty="0">
                <a:solidFill>
                  <a:prstClr val="black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2023/12/13</a:t>
            </a:r>
            <a:endParaRPr lang="zh-TW" altLang="en-US" sz="2700" b="1" dirty="0">
              <a:solidFill>
                <a:prstClr val="black"/>
              </a:solidFill>
              <a:latin typeface="典匠中特圓" panose="020B0609010101010101" pitchFamily="49" charset="-120"/>
              <a:ea typeface="典匠中特圓" panose="020B0609010101010101" pitchFamily="49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9DAF8C-7191-44CE-E005-9C74F65B4DE1}"/>
              </a:ext>
            </a:extLst>
          </p:cNvPr>
          <p:cNvSpPr/>
          <p:nvPr/>
        </p:nvSpPr>
        <p:spPr>
          <a:xfrm>
            <a:off x="3413278" y="596154"/>
            <a:ext cx="5074369" cy="200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zh-TW" altLang="en-US" sz="12450" b="1" dirty="0">
                <a:solidFill>
                  <a:prstClr val="black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生物科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0253192-2C0E-E4B9-2D48-67D4308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D3EE4F0-6301-4767-BCD7-F913E96B1925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defTabSz="342900"/>
              <a:t>49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4725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6">
                <a:lumMod val="20000"/>
                <a:lumOff val="80000"/>
                <a:alpha val="94000"/>
              </a:schemeClr>
            </a:gs>
            <a:gs pos="47000">
              <a:schemeClr val="bg1"/>
            </a:gs>
            <a:gs pos="99000">
              <a:schemeClr val="accent6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6BA2D16-E85D-49DD-8468-3F9F68CC5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CE01D19-D050-49A0-93DC-3ECBF469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08" y="136525"/>
            <a:ext cx="11620983" cy="658495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6E8C578-3DFA-4D28-A968-324FE14D3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637" y="2208927"/>
            <a:ext cx="4664168" cy="411277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D78F684-653E-474D-A70D-8C1A7EEC9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1" y="67223"/>
            <a:ext cx="4166887" cy="193519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BE107E3-6D6F-44D0-9A62-1FF6E2B7F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95" y="2208927"/>
            <a:ext cx="4166887" cy="392565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7A18AD3-0FE3-47FB-8248-83FDFEBCF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083" y="3912125"/>
            <a:ext cx="2882524" cy="222245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E64BC53-175C-4D2E-8247-FA74B5BBE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637" y="151552"/>
            <a:ext cx="4664168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7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B66F093-0948-60AB-5C7C-7539EE98807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882" y="422554"/>
          <a:ext cx="7030106" cy="6255647"/>
        </p:xfrm>
        <a:graphic>
          <a:graphicData uri="http://schemas.openxmlformats.org/drawingml/2006/table">
            <a:tbl>
              <a:tblPr firstRow="1" firstCol="1" bandRow="1"/>
              <a:tblGrid>
                <a:gridCol w="1025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9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4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103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720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 </a:t>
                      </a:r>
                      <a:r>
                        <a:rPr lang="zh-TW" altLang="en-US" sz="3600" b="1" i="0" kern="12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  <a:cs typeface="+mn-cs"/>
                        </a:rPr>
                        <a:t>能力等級</a:t>
                      </a:r>
                      <a:endParaRPr lang="zh-TW" sz="2800" b="1" dirty="0">
                        <a:solidFill>
                          <a:schemeClr val="tx1"/>
                        </a:solidFill>
                        <a:effectLst/>
                        <a:latin typeface="華康儷特圓" panose="020F0809000000000000" pitchFamily="49" charset="-120"/>
                        <a:ea typeface="華康儷特圓" panose="020F0809000000000000" pitchFamily="49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112</a:t>
                      </a:r>
                      <a:r>
                        <a:rPr lang="zh-TW" sz="4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年自然科</a:t>
                      </a:r>
                      <a:endParaRPr lang="zh-TW" sz="4400" dirty="0">
                        <a:solidFill>
                          <a:schemeClr val="tx1"/>
                        </a:solidFill>
                        <a:effectLst/>
                        <a:latin typeface="華康儷特圓" panose="020F0809000000000000" pitchFamily="49" charset="-120"/>
                        <a:ea typeface="華康儷特圓" panose="020F0809000000000000" pitchFamily="49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807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TW" sz="5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精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TW" sz="5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熟</a:t>
                      </a:r>
                      <a:endParaRPr lang="zh-TW" sz="5400" dirty="0">
                        <a:solidFill>
                          <a:schemeClr val="tx1"/>
                        </a:solidFill>
                        <a:effectLst/>
                        <a:latin typeface="華康儷特圓" panose="020F0809000000000000" pitchFamily="49" charset="-120"/>
                        <a:ea typeface="華康儷特圓" panose="020F0809000000000000" pitchFamily="49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A++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48~50</a:t>
                      </a:r>
                      <a:endParaRPr lang="zh-TW" sz="40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2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A+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47</a:t>
                      </a:r>
                      <a:endParaRPr lang="zh-TW" sz="40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A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44~46</a:t>
                      </a:r>
                      <a:endParaRPr lang="zh-TW" sz="40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807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TW" sz="5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基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TW" sz="5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礎</a:t>
                      </a:r>
                      <a:endParaRPr lang="zh-TW" sz="5400" dirty="0">
                        <a:solidFill>
                          <a:schemeClr val="tx1"/>
                        </a:solidFill>
                        <a:effectLst/>
                        <a:latin typeface="華康儷特圓" panose="020F0809000000000000" pitchFamily="49" charset="-120"/>
                        <a:ea typeface="華康儷特圓" panose="020F0809000000000000" pitchFamily="49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B++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37~43</a:t>
                      </a:r>
                      <a:endParaRPr lang="zh-TW" sz="40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82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B+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30~36</a:t>
                      </a:r>
                      <a:endParaRPr lang="zh-TW" sz="40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82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B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19~29</a:t>
                      </a:r>
                      <a:endParaRPr lang="zh-TW" sz="40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844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TW" sz="2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待</a:t>
                      </a:r>
                      <a:endParaRPr lang="en-US" altLang="zh-TW" sz="2400" dirty="0">
                        <a:solidFill>
                          <a:schemeClr val="tx1"/>
                        </a:solidFill>
                        <a:effectLst/>
                        <a:latin typeface="華康儷特圓" panose="020F0809000000000000" pitchFamily="49" charset="-120"/>
                        <a:ea typeface="華康儷特圓" panose="020F0809000000000000" pitchFamily="49" charset="-12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TW" sz="2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加</a:t>
                      </a:r>
                      <a:endParaRPr lang="en-US" altLang="zh-TW" sz="2400" dirty="0">
                        <a:solidFill>
                          <a:schemeClr val="tx1"/>
                        </a:solidFill>
                        <a:effectLst/>
                        <a:latin typeface="華康儷特圓" panose="020F0809000000000000" pitchFamily="49" charset="-120"/>
                        <a:ea typeface="華康儷特圓" panose="020F0809000000000000" pitchFamily="49" charset="-12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TW" sz="2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強</a:t>
                      </a:r>
                      <a:endParaRPr lang="zh-TW" sz="2400" dirty="0">
                        <a:solidFill>
                          <a:schemeClr val="tx1"/>
                        </a:solidFill>
                        <a:effectLst/>
                        <a:latin typeface="華康儷特圓" panose="020F0809000000000000" pitchFamily="49" charset="-120"/>
                        <a:ea typeface="華康儷特圓" panose="020F0809000000000000" pitchFamily="49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C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0-18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9" name="群組 8">
            <a:extLst>
              <a:ext uri="{FF2B5EF4-FFF2-40B4-BE49-F238E27FC236}">
                <a16:creationId xmlns:a16="http://schemas.microsoft.com/office/drawing/2014/main" id="{3513C9D7-02D7-F703-3CC1-991141028C2F}"/>
              </a:ext>
            </a:extLst>
          </p:cNvPr>
          <p:cNvGrpSpPr/>
          <p:nvPr/>
        </p:nvGrpSpPr>
        <p:grpSpPr>
          <a:xfrm>
            <a:off x="3951640" y="1180491"/>
            <a:ext cx="3077032" cy="4129245"/>
            <a:chOff x="8886578" y="845262"/>
            <a:chExt cx="3077032" cy="4129245"/>
          </a:xfrm>
        </p:grpSpPr>
        <p:sp>
          <p:nvSpPr>
            <p:cNvPr id="12" name="圓角矩形 10">
              <a:extLst>
                <a:ext uri="{FF2B5EF4-FFF2-40B4-BE49-F238E27FC236}">
                  <a16:creationId xmlns:a16="http://schemas.microsoft.com/office/drawing/2014/main" id="{D9DACC16-FF46-F48A-027C-DFF143982B19}"/>
                </a:ext>
              </a:extLst>
            </p:cNvPr>
            <p:cNvSpPr/>
            <p:nvPr/>
          </p:nvSpPr>
          <p:spPr>
            <a:xfrm>
              <a:off x="8886578" y="845262"/>
              <a:ext cx="3077031" cy="2032000"/>
            </a:xfrm>
            <a:prstGeom prst="roundRect">
              <a:avLst/>
            </a:prstGeom>
            <a:solidFill>
              <a:srgbClr val="FF0000"/>
            </a:solidFill>
            <a:ln w="19050" cap="rnd" cmpd="sng" algn="ctr">
              <a:solidFill>
                <a:srgbClr val="F496C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儷特圓" panose="020F0809000000000000" pitchFamily="49" charset="-120"/>
                  <a:ea typeface="華康儷特圓" panose="020F0809000000000000" pitchFamily="49" charset="-120"/>
                  <a:cs typeface="+mn-cs"/>
                </a:rPr>
                <a:t>錯</a:t>
              </a:r>
              <a:r>
                <a:rPr kumimoji="0" lang="en-US" altLang="zh-TW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儷特圓" panose="020F0809000000000000" pitchFamily="49" charset="-120"/>
                  <a:ea typeface="華康儷特圓" panose="020F0809000000000000" pitchFamily="49" charset="-120"/>
                  <a:cs typeface="+mn-cs"/>
                </a:rPr>
                <a:t>6</a:t>
              </a:r>
              <a:r>
                <a:rPr kumimoji="0" lang="zh-TW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儷特圓" panose="020F0809000000000000" pitchFamily="49" charset="-120"/>
                  <a:ea typeface="華康儷特圓" panose="020F0809000000000000" pitchFamily="49" charset="-120"/>
                  <a:cs typeface="+mn-cs"/>
                </a:rPr>
                <a:t>題以內</a:t>
              </a:r>
            </a:p>
          </p:txBody>
        </p:sp>
        <p:sp>
          <p:nvSpPr>
            <p:cNvPr id="13" name="圓角矩形 11">
              <a:extLst>
                <a:ext uri="{FF2B5EF4-FFF2-40B4-BE49-F238E27FC236}">
                  <a16:creationId xmlns:a16="http://schemas.microsoft.com/office/drawing/2014/main" id="{8C20CCA9-8AFE-3C35-65F9-B9A7924931B8}"/>
                </a:ext>
              </a:extLst>
            </p:cNvPr>
            <p:cNvSpPr/>
            <p:nvPr/>
          </p:nvSpPr>
          <p:spPr>
            <a:xfrm>
              <a:off x="8886579" y="3022335"/>
              <a:ext cx="3077031" cy="1952172"/>
            </a:xfrm>
            <a:prstGeom prst="roundRect">
              <a:avLst/>
            </a:prstGeom>
            <a:solidFill>
              <a:srgbClr val="F496CB">
                <a:lumMod val="75000"/>
              </a:srgbClr>
            </a:solidFill>
            <a:ln w="19050" cap="rnd" cmpd="sng" algn="ctr">
              <a:solidFill>
                <a:srgbClr val="F496C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儷特圓" panose="020F0809000000000000" pitchFamily="49" charset="-120"/>
                  <a:ea typeface="華康儷特圓" panose="020F0809000000000000" pitchFamily="49" charset="-120"/>
                  <a:cs typeface="+mn-cs"/>
                </a:rPr>
                <a:t>錯</a:t>
              </a:r>
              <a:r>
                <a:rPr kumimoji="0" lang="en-US" altLang="zh-TW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儷特圓" panose="020F0809000000000000" pitchFamily="49" charset="-120"/>
                  <a:ea typeface="華康儷特圓" panose="020F0809000000000000" pitchFamily="49" charset="-120"/>
                  <a:cs typeface="+mn-cs"/>
                </a:rPr>
                <a:t>31</a:t>
              </a:r>
              <a:r>
                <a:rPr kumimoji="0" lang="zh-TW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儷特圓" panose="020F0809000000000000" pitchFamily="49" charset="-120"/>
                  <a:ea typeface="華康儷特圓" panose="020F0809000000000000" pitchFamily="49" charset="-120"/>
                  <a:cs typeface="+mn-cs"/>
                </a:rPr>
                <a:t>題以內</a:t>
              </a:r>
            </a:p>
          </p:txBody>
        </p:sp>
      </p:grpSp>
      <p:sp>
        <p:nvSpPr>
          <p:cNvPr id="14" name="橢圓 13">
            <a:extLst>
              <a:ext uri="{FF2B5EF4-FFF2-40B4-BE49-F238E27FC236}">
                <a16:creationId xmlns:a16="http://schemas.microsoft.com/office/drawing/2014/main" id="{0AE7FFF4-8965-DBDA-DB88-54B7C94F5C14}"/>
              </a:ext>
            </a:extLst>
          </p:cNvPr>
          <p:cNvSpPr/>
          <p:nvPr/>
        </p:nvSpPr>
        <p:spPr>
          <a:xfrm>
            <a:off x="2311838" y="1116072"/>
            <a:ext cx="662940" cy="708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121FB011-25EF-E44D-5896-9F9CAA899BB2}"/>
              </a:ext>
            </a:extLst>
          </p:cNvPr>
          <p:cNvSpPr/>
          <p:nvPr/>
        </p:nvSpPr>
        <p:spPr>
          <a:xfrm>
            <a:off x="2379294" y="4678938"/>
            <a:ext cx="662940" cy="708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437D02E-58C7-372D-70D3-CACAC3CEB17E}"/>
              </a:ext>
            </a:extLst>
          </p:cNvPr>
          <p:cNvSpPr txBox="1"/>
          <p:nvPr/>
        </p:nvSpPr>
        <p:spPr>
          <a:xfrm>
            <a:off x="7210432" y="2095892"/>
            <a:ext cx="487737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生物</a:t>
            </a:r>
            <a:r>
              <a:rPr kumimoji="0" lang="en-US" altLang="zh-TW" sz="4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13</a:t>
            </a: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題</a:t>
            </a:r>
            <a:br>
              <a:rPr kumimoji="0" lang="en-US" altLang="zh-TW" sz="4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kumimoji="0" lang="en-US" altLang="zh-TW" sz="4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含跨科</a:t>
            </a:r>
            <a:r>
              <a:rPr kumimoji="0" lang="en-US" altLang="zh-TW" sz="4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A562694-5ECF-8B18-BC65-31E5B4247E96}"/>
              </a:ext>
            </a:extLst>
          </p:cNvPr>
          <p:cNvSpPr txBox="1"/>
          <p:nvPr/>
        </p:nvSpPr>
        <p:spPr>
          <a:xfrm>
            <a:off x="7210432" y="4150688"/>
            <a:ext cx="4546252" cy="2503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把握兩冊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C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衝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B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：值得投資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B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衝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：更需留意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E9C1F1F-F864-5C06-CDD9-54C7686D42DD}"/>
              </a:ext>
            </a:extLst>
          </p:cNvPr>
          <p:cNvSpPr txBox="1"/>
          <p:nvPr/>
        </p:nvSpPr>
        <p:spPr>
          <a:xfrm>
            <a:off x="7176868" y="373958"/>
            <a:ext cx="4877377" cy="1450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112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年自然科會考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50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題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爆炸: 八角 3">
            <a:extLst>
              <a:ext uri="{FF2B5EF4-FFF2-40B4-BE49-F238E27FC236}">
                <a16:creationId xmlns:a16="http://schemas.microsoft.com/office/drawing/2014/main" id="{384F9E15-182D-8E19-233B-63755BA0B989}"/>
              </a:ext>
            </a:extLst>
          </p:cNvPr>
          <p:cNvSpPr/>
          <p:nvPr/>
        </p:nvSpPr>
        <p:spPr>
          <a:xfrm rot="690098">
            <a:off x="9721476" y="3088376"/>
            <a:ext cx="2552298" cy="124057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全拿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E5B618AB-66F1-EA03-034D-3E6F745A0F4A}"/>
              </a:ext>
            </a:extLst>
          </p:cNvPr>
          <p:cNvSpPr/>
          <p:nvPr/>
        </p:nvSpPr>
        <p:spPr>
          <a:xfrm>
            <a:off x="8418688" y="1942558"/>
            <a:ext cx="1691084" cy="11376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1FB2EF6-B686-7FEE-BEB5-EF203D36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10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10A0A6AA-D5F3-7875-83DC-C033479D966F}"/>
              </a:ext>
            </a:extLst>
          </p:cNvPr>
          <p:cNvCxnSpPr>
            <a:cxnSpLocks/>
          </p:cNvCxnSpPr>
          <p:nvPr/>
        </p:nvCxnSpPr>
        <p:spPr>
          <a:xfrm>
            <a:off x="8916749" y="5537836"/>
            <a:ext cx="128224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35FAA1E-6713-221F-33BD-32839682BCB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4688" y="898677"/>
          <a:ext cx="11982623" cy="32033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41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695">
                  <a:extLst>
                    <a:ext uri="{9D8B030D-6E8A-4147-A177-3AD203B41FA5}">
                      <a16:colId xmlns:a16="http://schemas.microsoft.com/office/drawing/2014/main" val="4112274544"/>
                    </a:ext>
                  </a:extLst>
                </a:gridCol>
                <a:gridCol w="1066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695">
                  <a:extLst>
                    <a:ext uri="{9D8B030D-6E8A-4147-A177-3AD203B41FA5}">
                      <a16:colId xmlns:a16="http://schemas.microsoft.com/office/drawing/2014/main" val="1637997107"/>
                    </a:ext>
                  </a:extLst>
                </a:gridCol>
                <a:gridCol w="1066695">
                  <a:extLst>
                    <a:ext uri="{9D8B030D-6E8A-4147-A177-3AD203B41FA5}">
                      <a16:colId xmlns:a16="http://schemas.microsoft.com/office/drawing/2014/main" val="2181090986"/>
                    </a:ext>
                  </a:extLst>
                </a:gridCol>
                <a:gridCol w="1066695">
                  <a:extLst>
                    <a:ext uri="{9D8B030D-6E8A-4147-A177-3AD203B41FA5}">
                      <a16:colId xmlns:a16="http://schemas.microsoft.com/office/drawing/2014/main" val="4228404297"/>
                    </a:ext>
                  </a:extLst>
                </a:gridCol>
                <a:gridCol w="1066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695">
                  <a:extLst>
                    <a:ext uri="{9D8B030D-6E8A-4147-A177-3AD203B41FA5}">
                      <a16:colId xmlns:a16="http://schemas.microsoft.com/office/drawing/2014/main" val="1683432724"/>
                    </a:ext>
                  </a:extLst>
                </a:gridCol>
                <a:gridCol w="1066695">
                  <a:extLst>
                    <a:ext uri="{9D8B030D-6E8A-4147-A177-3AD203B41FA5}">
                      <a16:colId xmlns:a16="http://schemas.microsoft.com/office/drawing/2014/main" val="2369072799"/>
                    </a:ext>
                  </a:extLst>
                </a:gridCol>
                <a:gridCol w="1066695">
                  <a:extLst>
                    <a:ext uri="{9D8B030D-6E8A-4147-A177-3AD203B41FA5}">
                      <a16:colId xmlns:a16="http://schemas.microsoft.com/office/drawing/2014/main" val="3951289585"/>
                    </a:ext>
                  </a:extLst>
                </a:gridCol>
              </a:tblGrid>
              <a:tr h="467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32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32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生物</a:t>
                      </a:r>
                      <a:endParaRPr lang="zh-TW" sz="32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32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理化</a:t>
                      </a:r>
                      <a:endParaRPr lang="zh-TW" sz="32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32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地科</a:t>
                      </a:r>
                      <a:endParaRPr lang="zh-TW" sz="32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32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跨科</a:t>
                      </a:r>
                      <a:endParaRPr lang="zh-TW" sz="32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32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0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6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</a:rPr>
                        <a:t>各科題數</a:t>
                      </a:r>
                      <a:endParaRPr lang="zh-TW" sz="26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32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</a:rPr>
                        <a:t>13</a:t>
                      </a:r>
                      <a:endParaRPr lang="zh-TW" sz="32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32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24</a:t>
                      </a:r>
                      <a:endParaRPr lang="zh-TW" sz="32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32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zh-TW" sz="32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32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32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32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97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6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各冊題數</a:t>
                      </a:r>
                      <a:endParaRPr lang="zh-TW" sz="26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2800" kern="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56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6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265103"/>
                  </a:ext>
                </a:extLst>
              </a:tr>
              <a:tr h="6025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6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圖表題數</a:t>
                      </a:r>
                    </a:p>
                  </a:txBody>
                  <a:tcPr marL="17780" marR="17780" marT="0" marB="0" anchor="ctr"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altLang="en-US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題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TW" altLang="en-US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題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題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2800" kern="100" dirty="0">
                          <a:effectLst/>
                          <a:latin typeface="華康粗圓體(P)" pitchFamily="2" charset="-120"/>
                          <a:ea typeface="華康粗圓體(P)" pitchFamily="2" charset="-120"/>
                          <a:cs typeface="Times New Roman" panose="02020603050405020304" pitchFamily="18" charset="0"/>
                        </a:rPr>
                        <a:t>題</a:t>
                      </a: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800" kern="100" dirty="0">
                        <a:effectLst/>
                        <a:latin typeface="華康粗圓體(P)" pitchFamily="2" charset="-120"/>
                        <a:ea typeface="華康粗圓體(P)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37368607"/>
                  </a:ext>
                </a:extLst>
              </a:tr>
            </a:tbl>
          </a:graphicData>
        </a:graphic>
      </p:graphicFrame>
      <p:sp>
        <p:nvSpPr>
          <p:cNvPr id="6" name="標題 1">
            <a:extLst>
              <a:ext uri="{FF2B5EF4-FFF2-40B4-BE49-F238E27FC236}">
                <a16:creationId xmlns:a16="http://schemas.microsoft.com/office/drawing/2014/main" id="{9F84F5D8-7AC5-399D-97A6-5CB761734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869" y="14267"/>
            <a:ext cx="7664099" cy="982960"/>
          </a:xfrm>
        </p:spPr>
        <p:txBody>
          <a:bodyPr rtlCol="0">
            <a:normAutofit fontScale="90000"/>
          </a:bodyPr>
          <a:lstStyle/>
          <a:p>
            <a:r>
              <a:rPr lang="en-US" altLang="zh-TW" sz="4800" b="1" dirty="0">
                <a:solidFill>
                  <a:schemeClr val="tx1"/>
                </a:solidFill>
                <a:effectLst/>
                <a:latin typeface="華康儷特圓" panose="020F0809000000000000" pitchFamily="49" charset="-120"/>
                <a:ea typeface="華康儷特圓" panose="020F0809000000000000" pitchFamily="49" charset="-120"/>
              </a:rPr>
              <a:t>112</a:t>
            </a:r>
            <a:r>
              <a:rPr lang="zh-TW" altLang="zh-TW" sz="4800" b="1" dirty="0">
                <a:solidFill>
                  <a:schemeClr val="tx1"/>
                </a:solidFill>
                <a:effectLst/>
                <a:latin typeface="華康儷特圓" panose="020F0809000000000000" pitchFamily="49" charset="-120"/>
                <a:ea typeface="華康儷特圓" panose="020F0809000000000000" pitchFamily="49" charset="-120"/>
              </a:rPr>
              <a:t>年自然科</a:t>
            </a:r>
            <a:r>
              <a:rPr lang="zh-TW" altLang="en-US" sz="4800" b="1" dirty="0">
                <a:latin typeface="典匠中特圓" panose="020B0609010101010101" pitchFamily="49" charset="-120"/>
                <a:ea typeface="典匠中特圓" panose="020B0609010101010101" pitchFamily="49" charset="-120"/>
              </a:rPr>
              <a:t>考題分析</a:t>
            </a:r>
            <a:r>
              <a:rPr lang="en-US" altLang="zh-TW" sz="4800" b="1" dirty="0">
                <a:latin typeface="典匠中特圓" panose="020B0609010101010101" pitchFamily="49" charset="-120"/>
                <a:ea typeface="典匠中特圓" panose="020B0609010101010101" pitchFamily="49" charset="-120"/>
              </a:rPr>
              <a:t>(</a:t>
            </a:r>
            <a:r>
              <a:rPr lang="zh-TW" altLang="en-US" sz="4800" b="1" dirty="0">
                <a:latin typeface="典匠中特圓" panose="020B0609010101010101" pitchFamily="49" charset="-120"/>
                <a:ea typeface="典匠中特圓" panose="020B0609010101010101" pitchFamily="49" charset="-120"/>
              </a:rPr>
              <a:t>共</a:t>
            </a:r>
            <a:r>
              <a:rPr lang="en-US" altLang="zh-TW" sz="4800" b="1" dirty="0">
                <a:latin typeface="典匠中特圓" panose="020B0609010101010101" pitchFamily="49" charset="-120"/>
                <a:ea typeface="典匠中特圓" panose="020B0609010101010101" pitchFamily="49" charset="-120"/>
              </a:rPr>
              <a:t>50</a:t>
            </a:r>
            <a:r>
              <a:rPr lang="zh-TW" altLang="en-US" sz="4800" b="1" dirty="0">
                <a:latin typeface="典匠中特圓" panose="020B0609010101010101" pitchFamily="49" charset="-120"/>
                <a:ea typeface="典匠中特圓" panose="020B0609010101010101" pitchFamily="49" charset="-120"/>
              </a:rPr>
              <a:t>題</a:t>
            </a:r>
            <a:r>
              <a:rPr lang="en-US" altLang="zh-TW" sz="4800" b="1" dirty="0">
                <a:latin typeface="典匠中特圓" panose="020B0609010101010101" pitchFamily="49" charset="-120"/>
                <a:ea typeface="典匠中特圓" panose="020B0609010101010101" pitchFamily="49" charset="-120"/>
              </a:rPr>
              <a:t>)</a:t>
            </a:r>
            <a:endParaRPr lang="zh-TW" altLang="en-US" sz="4800" b="1" dirty="0">
              <a:latin typeface="典匠中特圓" panose="020B0609010101010101" pitchFamily="49" charset="-120"/>
              <a:ea typeface="典匠中特圓" panose="020B0609010101010101" pitchFamily="49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83063F4-BDD4-877A-318C-59F253F45249}"/>
              </a:ext>
            </a:extLst>
          </p:cNvPr>
          <p:cNvSpPr/>
          <p:nvPr/>
        </p:nvSpPr>
        <p:spPr>
          <a:xfrm>
            <a:off x="243000" y="4871693"/>
            <a:ext cx="1739352" cy="1332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多</a:t>
            </a: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F0F04BEE-25D1-1518-00A0-4A6AC800B818}"/>
              </a:ext>
            </a:extLst>
          </p:cNvPr>
          <p:cNvCxnSpPr>
            <a:cxnSpLocks/>
          </p:cNvCxnSpPr>
          <p:nvPr/>
        </p:nvCxnSpPr>
        <p:spPr>
          <a:xfrm flipV="1">
            <a:off x="1982352" y="4468747"/>
            <a:ext cx="650829" cy="9109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69792040-8C9A-D167-A420-D0AC0C8309D8}"/>
              </a:ext>
            </a:extLst>
          </p:cNvPr>
          <p:cNvCxnSpPr>
            <a:cxnSpLocks/>
          </p:cNvCxnSpPr>
          <p:nvPr/>
        </p:nvCxnSpPr>
        <p:spPr>
          <a:xfrm>
            <a:off x="1992058" y="5501636"/>
            <a:ext cx="64112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8DE3D46D-2A57-3456-B69E-F02764A78050}"/>
              </a:ext>
            </a:extLst>
          </p:cNvPr>
          <p:cNvCxnSpPr>
            <a:cxnSpLocks/>
          </p:cNvCxnSpPr>
          <p:nvPr/>
        </p:nvCxnSpPr>
        <p:spPr>
          <a:xfrm>
            <a:off x="1992058" y="5675006"/>
            <a:ext cx="641123" cy="7810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09671ED7-BE7A-6167-3833-2F5F550BA1C7}"/>
              </a:ext>
            </a:extLst>
          </p:cNvPr>
          <p:cNvSpPr/>
          <p:nvPr/>
        </p:nvSpPr>
        <p:spPr>
          <a:xfrm>
            <a:off x="2637045" y="4168775"/>
            <a:ext cx="2865120" cy="7829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文字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F55F21B-0CA9-977A-9656-9555D1E4F800}"/>
              </a:ext>
            </a:extLst>
          </p:cNvPr>
          <p:cNvSpPr/>
          <p:nvPr/>
        </p:nvSpPr>
        <p:spPr>
          <a:xfrm>
            <a:off x="2637045" y="5077811"/>
            <a:ext cx="2865120" cy="7829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圖表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563E35F-0ED1-9835-A788-3590503175E7}"/>
              </a:ext>
            </a:extLst>
          </p:cNvPr>
          <p:cNvSpPr/>
          <p:nvPr/>
        </p:nvSpPr>
        <p:spPr>
          <a:xfrm>
            <a:off x="2637045" y="5964593"/>
            <a:ext cx="3489960" cy="7829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生活情境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42F2094-FB88-A688-9FFC-E522C5A51A04}"/>
              </a:ext>
            </a:extLst>
          </p:cNvPr>
          <p:cNvSpPr/>
          <p:nvPr/>
        </p:nvSpPr>
        <p:spPr>
          <a:xfrm>
            <a:off x="6651417" y="4871687"/>
            <a:ext cx="2575560" cy="13322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沒有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8AAF125-82D9-3A43-4847-7AE9D1CB51E0}"/>
              </a:ext>
            </a:extLst>
          </p:cNvPr>
          <p:cNvSpPr/>
          <p:nvPr/>
        </p:nvSpPr>
        <p:spPr>
          <a:xfrm>
            <a:off x="9774053" y="4733376"/>
            <a:ext cx="2015436" cy="15365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複雜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計算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ECCD3D3-741A-300A-0286-8AD26311B9E1}"/>
              </a:ext>
            </a:extLst>
          </p:cNvPr>
          <p:cNvSpPr/>
          <p:nvPr/>
        </p:nvSpPr>
        <p:spPr>
          <a:xfrm>
            <a:off x="1524000" y="874861"/>
            <a:ext cx="2001078" cy="31678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31497E2-CDDB-91E1-20BC-038D89DE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爆炸: 八角 15">
            <a:extLst>
              <a:ext uri="{FF2B5EF4-FFF2-40B4-BE49-F238E27FC236}">
                <a16:creationId xmlns:a16="http://schemas.microsoft.com/office/drawing/2014/main" id="{08744BF9-05EF-4F66-86AE-C74F7DCE6E13}"/>
              </a:ext>
            </a:extLst>
          </p:cNvPr>
          <p:cNvSpPr/>
          <p:nvPr/>
        </p:nvSpPr>
        <p:spPr>
          <a:xfrm rot="690098">
            <a:off x="1357031" y="1973897"/>
            <a:ext cx="2552298" cy="124057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全拿</a:t>
            </a:r>
          </a:p>
        </p:txBody>
      </p:sp>
    </p:spTree>
    <p:extLst>
      <p:ext uri="{BB962C8B-B14F-4D97-AF65-F5344CB8AC3E}">
        <p14:creationId xmlns:p14="http://schemas.microsoft.com/office/powerpoint/2010/main" val="55553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45" grpId="0" animBg="1"/>
      <p:bldP spid="2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8BF1AE-49A3-4960-2779-C60F8B713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70902"/>
            <a:ext cx="11880476" cy="97999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的歷屆會考試題分布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A8CBE5B-BCBE-CA79-F523-A5B763B9B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5797" b="67122"/>
          <a:stretch/>
        </p:blipFill>
        <p:spPr>
          <a:xfrm>
            <a:off x="0" y="1030901"/>
            <a:ext cx="5943600" cy="5372552"/>
          </a:xfrm>
        </p:spPr>
      </p:pic>
      <p:pic>
        <p:nvPicPr>
          <p:cNvPr id="3" name="內容版面配置區 4">
            <a:extLst>
              <a:ext uri="{FF2B5EF4-FFF2-40B4-BE49-F238E27FC236}">
                <a16:creationId xmlns:a16="http://schemas.microsoft.com/office/drawing/2014/main" id="{8C3711AB-B240-AEC5-CADE-EE043F027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93" b="34341"/>
          <a:stretch/>
        </p:blipFill>
        <p:spPr>
          <a:xfrm>
            <a:off x="5943600" y="1030902"/>
            <a:ext cx="6248400" cy="537255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F19BA855-38B2-861F-C871-A29909BE4D2F}"/>
              </a:ext>
            </a:extLst>
          </p:cNvPr>
          <p:cNvSpPr txBox="1">
            <a:spLocks/>
          </p:cNvSpPr>
          <p:nvPr/>
        </p:nvSpPr>
        <p:spPr>
          <a:xfrm>
            <a:off x="363109" y="1819402"/>
            <a:ext cx="1264258" cy="571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細胞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EADF1CC2-1BEB-0C77-6DDD-F98E9697CC34}"/>
              </a:ext>
            </a:extLst>
          </p:cNvPr>
          <p:cNvSpPr txBox="1">
            <a:spLocks/>
          </p:cNvSpPr>
          <p:nvPr/>
        </p:nvSpPr>
        <p:spPr>
          <a:xfrm>
            <a:off x="1947406" y="1809463"/>
            <a:ext cx="3242145" cy="581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動物物質運輸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383FD87F-4831-D8D0-BC17-48FFE5835760}"/>
              </a:ext>
            </a:extLst>
          </p:cNvPr>
          <p:cNvSpPr txBox="1">
            <a:spLocks/>
          </p:cNvSpPr>
          <p:nvPr/>
        </p:nvSpPr>
        <p:spPr>
          <a:xfrm>
            <a:off x="6448508" y="1533818"/>
            <a:ext cx="1427259" cy="571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遺傳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法則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B2D2D9BE-F01E-F1DB-0BE2-CCE567E15B75}"/>
              </a:ext>
            </a:extLst>
          </p:cNvPr>
          <p:cNvSpPr txBox="1">
            <a:spLocks/>
          </p:cNvSpPr>
          <p:nvPr/>
        </p:nvSpPr>
        <p:spPr>
          <a:xfrm>
            <a:off x="7677647" y="2107638"/>
            <a:ext cx="2034210" cy="571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基因與遺傳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9DAE52B-77A2-C1EC-CF17-D307B6F97493}"/>
              </a:ext>
            </a:extLst>
          </p:cNvPr>
          <p:cNvSpPr txBox="1"/>
          <p:nvPr/>
        </p:nvSpPr>
        <p:spPr>
          <a:xfrm>
            <a:off x="5851021" y="6428049"/>
            <a:ext cx="634097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圖片來源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https://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j108in.knsh.com.tw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article01.asp?ID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=65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F9D6FCD-C209-5672-C3EC-0C5BA967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720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8430E255-DC42-0C13-5C32-69D38A4B80AC}"/>
              </a:ext>
            </a:extLst>
          </p:cNvPr>
          <p:cNvSpPr txBox="1"/>
          <p:nvPr/>
        </p:nvSpPr>
        <p:spPr>
          <a:xfrm>
            <a:off x="7581999" y="2376846"/>
            <a:ext cx="4351027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3.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核心概念理解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AE5A331-794F-816B-F747-6CA6FB239856}"/>
              </a:ext>
            </a:extLst>
          </p:cNvPr>
          <p:cNvSpPr txBox="1"/>
          <p:nvPr/>
        </p:nvSpPr>
        <p:spPr>
          <a:xfrm>
            <a:off x="-3403" y="3207843"/>
            <a:ext cx="3827365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圈 關鍵字</a:t>
            </a: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8A539251-15FF-4A20-E344-5DC1F8970327}"/>
              </a:ext>
            </a:extLst>
          </p:cNvPr>
          <p:cNvCxnSpPr>
            <a:cxnSpLocks/>
          </p:cNvCxnSpPr>
          <p:nvPr/>
        </p:nvCxnSpPr>
        <p:spPr>
          <a:xfrm flipV="1">
            <a:off x="2696592" y="1274211"/>
            <a:ext cx="1347714" cy="11351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33750E33-61E9-7EB7-9A07-B9F37E0D8363}"/>
              </a:ext>
            </a:extLst>
          </p:cNvPr>
          <p:cNvCxnSpPr>
            <a:cxnSpLocks/>
          </p:cNvCxnSpPr>
          <p:nvPr/>
        </p:nvCxnSpPr>
        <p:spPr>
          <a:xfrm flipV="1">
            <a:off x="5867630" y="1218702"/>
            <a:ext cx="0" cy="13046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標題 1">
            <a:extLst>
              <a:ext uri="{FF2B5EF4-FFF2-40B4-BE49-F238E27FC236}">
                <a16:creationId xmlns:a16="http://schemas.microsoft.com/office/drawing/2014/main" id="{2490E06A-2EC1-3304-2DE4-F81FAF96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303" y="102569"/>
            <a:ext cx="7738654" cy="982960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sz="6000" dirty="0"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   </a:t>
            </a:r>
            <a:r>
              <a:rPr lang="en-US" altLang="zh-TW" sz="6000" dirty="0"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112</a:t>
            </a:r>
            <a:r>
              <a:rPr lang="zh-TW" altLang="en-US" sz="6000" dirty="0"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會考生物考題分析  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E498B43-187F-CC7A-83EC-CDA5D1516059}"/>
              </a:ext>
            </a:extLst>
          </p:cNvPr>
          <p:cNvSpPr txBox="1"/>
          <p:nvPr/>
        </p:nvSpPr>
        <p:spPr>
          <a:xfrm>
            <a:off x="33467" y="2302038"/>
            <a:ext cx="323434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1.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敘述變長</a:t>
            </a: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6C208329-DFBC-9AB4-5624-67B9479C3C42}"/>
              </a:ext>
            </a:extLst>
          </p:cNvPr>
          <p:cNvCxnSpPr>
            <a:cxnSpLocks/>
          </p:cNvCxnSpPr>
          <p:nvPr/>
        </p:nvCxnSpPr>
        <p:spPr>
          <a:xfrm flipH="1" flipV="1">
            <a:off x="9745253" y="4016536"/>
            <a:ext cx="1" cy="4350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4385D11-71E3-2F5D-A7DB-56F7554A6183}"/>
              </a:ext>
            </a:extLst>
          </p:cNvPr>
          <p:cNvSpPr txBox="1"/>
          <p:nvPr/>
        </p:nvSpPr>
        <p:spPr>
          <a:xfrm>
            <a:off x="8530474" y="3178976"/>
            <a:ext cx="2668030" cy="769441"/>
          </a:xfrm>
          <a:prstGeom prst="rect">
            <a:avLst/>
          </a:prstGeom>
          <a:solidFill>
            <a:schemeClr val="bg1"/>
          </a:solidFill>
          <a:ln w="5715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專有名詞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14BFDB3B-3726-E27B-F280-22FFD7BA50CE}"/>
              </a:ext>
            </a:extLst>
          </p:cNvPr>
          <p:cNvCxnSpPr>
            <a:cxnSpLocks/>
          </p:cNvCxnSpPr>
          <p:nvPr/>
        </p:nvCxnSpPr>
        <p:spPr>
          <a:xfrm flipV="1">
            <a:off x="8320203" y="4057167"/>
            <a:ext cx="236437" cy="39441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574B7052-2749-E459-6C90-B3D135FB83E3}"/>
              </a:ext>
            </a:extLst>
          </p:cNvPr>
          <p:cNvCxnSpPr>
            <a:cxnSpLocks/>
          </p:cNvCxnSpPr>
          <p:nvPr/>
        </p:nvCxnSpPr>
        <p:spPr>
          <a:xfrm flipH="1" flipV="1">
            <a:off x="11179242" y="4066535"/>
            <a:ext cx="210898" cy="3888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3DCF8F9C-34E4-92E6-1470-1B40C3B455A4}"/>
              </a:ext>
            </a:extLst>
          </p:cNvPr>
          <p:cNvSpPr txBox="1"/>
          <p:nvPr/>
        </p:nvSpPr>
        <p:spPr>
          <a:xfrm>
            <a:off x="7109818" y="4489462"/>
            <a:ext cx="1540270" cy="769441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定義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8455215D-F595-B647-D6C4-38D231C3FC64}"/>
              </a:ext>
            </a:extLst>
          </p:cNvPr>
          <p:cNvSpPr txBox="1"/>
          <p:nvPr/>
        </p:nvSpPr>
        <p:spPr>
          <a:xfrm>
            <a:off x="8872609" y="4489462"/>
            <a:ext cx="1540270" cy="769441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目的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3A07836-D844-645E-5294-0E5CDEAD2DC8}"/>
              </a:ext>
            </a:extLst>
          </p:cNvPr>
          <p:cNvSpPr txBox="1"/>
          <p:nvPr/>
        </p:nvSpPr>
        <p:spPr>
          <a:xfrm>
            <a:off x="10526565" y="4489462"/>
            <a:ext cx="1540270" cy="769441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過程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450E0FA9-C429-CE5F-E50F-52DF39A31C95}"/>
              </a:ext>
            </a:extLst>
          </p:cNvPr>
          <p:cNvSpPr txBox="1"/>
          <p:nvPr/>
        </p:nvSpPr>
        <p:spPr>
          <a:xfrm>
            <a:off x="7737332" y="5416316"/>
            <a:ext cx="4015843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ex.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光合作用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 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2A6F06DF-504C-2C7C-CCE8-ABC7E3C2DECE}"/>
              </a:ext>
            </a:extLst>
          </p:cNvPr>
          <p:cNvSpPr/>
          <p:nvPr/>
        </p:nvSpPr>
        <p:spPr>
          <a:xfrm>
            <a:off x="812588" y="3170912"/>
            <a:ext cx="2332631" cy="9810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C0ED1F9-A018-8D88-6E59-BF9F1D3FA98D}"/>
              </a:ext>
            </a:extLst>
          </p:cNvPr>
          <p:cNvSpPr txBox="1"/>
          <p:nvPr/>
        </p:nvSpPr>
        <p:spPr>
          <a:xfrm>
            <a:off x="2644074" y="3242762"/>
            <a:ext cx="421811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2.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 表格、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       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圖示變多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F9DFEDF-B60F-B039-62F2-014D72750BFE}"/>
              </a:ext>
            </a:extLst>
          </p:cNvPr>
          <p:cNvSpPr txBox="1"/>
          <p:nvPr/>
        </p:nvSpPr>
        <p:spPr>
          <a:xfrm>
            <a:off x="3203907" y="4784980"/>
            <a:ext cx="3509768" cy="1754326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☆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不要放棄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!!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     耐心閱讀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答案就在圖表中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4A29CDC2-4B72-9177-67E6-25F6E201F383}"/>
              </a:ext>
            </a:extLst>
          </p:cNvPr>
          <p:cNvCxnSpPr>
            <a:cxnSpLocks/>
          </p:cNvCxnSpPr>
          <p:nvPr/>
        </p:nvCxnSpPr>
        <p:spPr>
          <a:xfrm flipH="1" flipV="1">
            <a:off x="7651948" y="1201555"/>
            <a:ext cx="1064762" cy="108445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69CC38DC-43FC-0B4A-D41A-B980533A647C}"/>
              </a:ext>
            </a:extLst>
          </p:cNvPr>
          <p:cNvSpPr/>
          <p:nvPr/>
        </p:nvSpPr>
        <p:spPr>
          <a:xfrm>
            <a:off x="4006575" y="2061948"/>
            <a:ext cx="1696405" cy="922759"/>
          </a:xfrm>
          <a:prstGeom prst="wedgeRoundRectCallout">
            <a:avLst>
              <a:gd name="adj1" fmla="val -30735"/>
              <a:gd name="adj2" fmla="val 8748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</a:t>
            </a:r>
          </a:p>
        </p:txBody>
      </p:sp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59A60FC0-22D4-2069-80A6-4B72F2A0D58F}"/>
              </a:ext>
            </a:extLst>
          </p:cNvPr>
          <p:cNvSpPr/>
          <p:nvPr/>
        </p:nvSpPr>
        <p:spPr>
          <a:xfrm>
            <a:off x="10259364" y="1359849"/>
            <a:ext cx="1807471" cy="982959"/>
          </a:xfrm>
          <a:prstGeom prst="wedgeRoundRectCallout">
            <a:avLst>
              <a:gd name="adj1" fmla="val -30735"/>
              <a:gd name="adj2" fmla="val 8748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記憶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9938C4B-FD75-71D4-FFE6-4FCA71BF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9A6E61C-C305-449E-B182-8091DFB4FECC}"/>
              </a:ext>
            </a:extLst>
          </p:cNvPr>
          <p:cNvSpPr/>
          <p:nvPr/>
        </p:nvSpPr>
        <p:spPr>
          <a:xfrm>
            <a:off x="1650637" y="897156"/>
            <a:ext cx="8773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u="sng" dirty="0">
                <a:solidFill>
                  <a:srgbClr val="FF0000"/>
                </a:solidFill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  <a:cs typeface="+mj-cs"/>
              </a:rPr>
              <a:t>通過率低於六成有</a:t>
            </a:r>
            <a:r>
              <a:rPr lang="en-US" altLang="zh-TW" sz="4000" u="sng" dirty="0">
                <a:solidFill>
                  <a:srgbClr val="FF0000"/>
                </a:solidFill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  <a:cs typeface="+mj-cs"/>
              </a:rPr>
              <a:t>7</a:t>
            </a:r>
            <a:r>
              <a:rPr lang="zh-TW" altLang="en-US" sz="4000" u="sng" dirty="0">
                <a:solidFill>
                  <a:srgbClr val="FF0000"/>
                </a:solidFill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  <a:cs typeface="+mj-cs"/>
              </a:rPr>
              <a:t>題</a:t>
            </a:r>
            <a:r>
              <a:rPr lang="en-US" altLang="zh-TW" sz="4000" u="sng" dirty="0">
                <a:solidFill>
                  <a:srgbClr val="FF0000"/>
                </a:solidFill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  <a:cs typeface="+mj-cs"/>
              </a:rPr>
              <a:t>,</a:t>
            </a:r>
            <a:r>
              <a:rPr lang="zh-TW" altLang="en-US" sz="4000" u="sng" dirty="0">
                <a:solidFill>
                  <a:srgbClr val="FF0000"/>
                </a:solidFill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  <a:cs typeface="+mj-cs"/>
              </a:rPr>
              <a:t>低於五成有</a:t>
            </a:r>
            <a:r>
              <a:rPr lang="en-US" altLang="zh-TW" sz="4000" u="sng" dirty="0">
                <a:solidFill>
                  <a:srgbClr val="FF0000"/>
                </a:solidFill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  <a:cs typeface="+mj-cs"/>
              </a:rPr>
              <a:t>3</a:t>
            </a:r>
            <a:r>
              <a:rPr lang="zh-TW" altLang="en-US" sz="4000" u="sng" dirty="0">
                <a:solidFill>
                  <a:srgbClr val="FF0000"/>
                </a:solidFill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  <a:cs typeface="+mj-cs"/>
              </a:rPr>
              <a:t>題</a:t>
            </a:r>
            <a:endParaRPr lang="zh-TW" altLang="en-US" dirty="0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9ADF08A6-8A74-4D51-963A-C5801D1E5C9F}"/>
              </a:ext>
            </a:extLst>
          </p:cNvPr>
          <p:cNvSpPr/>
          <p:nvPr/>
        </p:nvSpPr>
        <p:spPr>
          <a:xfrm>
            <a:off x="3055398" y="5661807"/>
            <a:ext cx="1453540" cy="9810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9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8430E255-DC42-0C13-5C32-69D38A4B80AC}"/>
              </a:ext>
            </a:extLst>
          </p:cNvPr>
          <p:cNvSpPr txBox="1"/>
          <p:nvPr/>
        </p:nvSpPr>
        <p:spPr>
          <a:xfrm>
            <a:off x="7581999" y="2376846"/>
            <a:ext cx="435102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3.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核心概念理解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AE5A331-794F-816B-F747-6CA6FB239856}"/>
              </a:ext>
            </a:extLst>
          </p:cNvPr>
          <p:cNvSpPr txBox="1"/>
          <p:nvPr/>
        </p:nvSpPr>
        <p:spPr>
          <a:xfrm>
            <a:off x="-3403" y="3207843"/>
            <a:ext cx="3827365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圈 關鍵字</a:t>
            </a: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8A539251-15FF-4A20-E344-5DC1F8970327}"/>
              </a:ext>
            </a:extLst>
          </p:cNvPr>
          <p:cNvCxnSpPr>
            <a:cxnSpLocks/>
          </p:cNvCxnSpPr>
          <p:nvPr/>
        </p:nvCxnSpPr>
        <p:spPr>
          <a:xfrm flipV="1">
            <a:off x="2696592" y="1274211"/>
            <a:ext cx="1347714" cy="11351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33750E33-61E9-7EB7-9A07-B9F37E0D8363}"/>
              </a:ext>
            </a:extLst>
          </p:cNvPr>
          <p:cNvCxnSpPr>
            <a:cxnSpLocks/>
          </p:cNvCxnSpPr>
          <p:nvPr/>
        </p:nvCxnSpPr>
        <p:spPr>
          <a:xfrm flipV="1">
            <a:off x="5867630" y="1218702"/>
            <a:ext cx="0" cy="13046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標題 1">
            <a:extLst>
              <a:ext uri="{FF2B5EF4-FFF2-40B4-BE49-F238E27FC236}">
                <a16:creationId xmlns:a16="http://schemas.microsoft.com/office/drawing/2014/main" id="{2490E06A-2EC1-3304-2DE4-F81FAF96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445" y="291251"/>
            <a:ext cx="7738654" cy="982960"/>
          </a:xfrm>
        </p:spPr>
        <p:txBody>
          <a:bodyPr rtlCol="0">
            <a:normAutofit/>
          </a:bodyPr>
          <a:lstStyle/>
          <a:p>
            <a:pPr rtl="0"/>
            <a:r>
              <a:rPr lang="en-US" altLang="zh-TW" sz="6000" dirty="0"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112</a:t>
            </a:r>
            <a:r>
              <a:rPr lang="zh-TW" altLang="en-US" sz="6000" dirty="0">
                <a:highlight>
                  <a:srgbClr val="FFCCCC"/>
                </a:highlight>
                <a:latin typeface="典匠中特圓" panose="020B0609010101010101" pitchFamily="49" charset="-120"/>
                <a:ea typeface="典匠中特圓" panose="020B0609010101010101" pitchFamily="49" charset="-120"/>
              </a:rPr>
              <a:t>會考生物考題分析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E498B43-187F-CC7A-83EC-CDA5D1516059}"/>
              </a:ext>
            </a:extLst>
          </p:cNvPr>
          <p:cNvSpPr txBox="1"/>
          <p:nvPr/>
        </p:nvSpPr>
        <p:spPr>
          <a:xfrm>
            <a:off x="33467" y="2302038"/>
            <a:ext cx="323434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1.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敘述變長</a:t>
            </a: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6C208329-DFBC-9AB4-5624-67B9479C3C42}"/>
              </a:ext>
            </a:extLst>
          </p:cNvPr>
          <p:cNvCxnSpPr>
            <a:cxnSpLocks/>
          </p:cNvCxnSpPr>
          <p:nvPr/>
        </p:nvCxnSpPr>
        <p:spPr>
          <a:xfrm flipH="1" flipV="1">
            <a:off x="9745253" y="4016536"/>
            <a:ext cx="1" cy="4350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4385D11-71E3-2F5D-A7DB-56F7554A6183}"/>
              </a:ext>
            </a:extLst>
          </p:cNvPr>
          <p:cNvSpPr txBox="1"/>
          <p:nvPr/>
        </p:nvSpPr>
        <p:spPr>
          <a:xfrm>
            <a:off x="8530474" y="3178976"/>
            <a:ext cx="2668030" cy="769441"/>
          </a:xfrm>
          <a:prstGeom prst="rect">
            <a:avLst/>
          </a:prstGeom>
          <a:solidFill>
            <a:schemeClr val="bg1"/>
          </a:solidFill>
          <a:ln w="5715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專有名詞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14BFDB3B-3726-E27B-F280-22FFD7BA50CE}"/>
              </a:ext>
            </a:extLst>
          </p:cNvPr>
          <p:cNvCxnSpPr>
            <a:cxnSpLocks/>
          </p:cNvCxnSpPr>
          <p:nvPr/>
        </p:nvCxnSpPr>
        <p:spPr>
          <a:xfrm flipV="1">
            <a:off x="8320203" y="4057167"/>
            <a:ext cx="236437" cy="39441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574B7052-2749-E459-6C90-B3D135FB83E3}"/>
              </a:ext>
            </a:extLst>
          </p:cNvPr>
          <p:cNvCxnSpPr>
            <a:cxnSpLocks/>
          </p:cNvCxnSpPr>
          <p:nvPr/>
        </p:nvCxnSpPr>
        <p:spPr>
          <a:xfrm flipH="1" flipV="1">
            <a:off x="11179242" y="4066535"/>
            <a:ext cx="210898" cy="3888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3DCF8F9C-34E4-92E6-1470-1B40C3B455A4}"/>
              </a:ext>
            </a:extLst>
          </p:cNvPr>
          <p:cNvSpPr txBox="1"/>
          <p:nvPr/>
        </p:nvSpPr>
        <p:spPr>
          <a:xfrm>
            <a:off x="7109818" y="4489462"/>
            <a:ext cx="1540270" cy="769441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定義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8455215D-F595-B647-D6C4-38D231C3FC64}"/>
              </a:ext>
            </a:extLst>
          </p:cNvPr>
          <p:cNvSpPr txBox="1"/>
          <p:nvPr/>
        </p:nvSpPr>
        <p:spPr>
          <a:xfrm>
            <a:off x="8872609" y="4489462"/>
            <a:ext cx="1540270" cy="769441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目的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3A07836-D844-645E-5294-0E5CDEAD2DC8}"/>
              </a:ext>
            </a:extLst>
          </p:cNvPr>
          <p:cNvSpPr txBox="1"/>
          <p:nvPr/>
        </p:nvSpPr>
        <p:spPr>
          <a:xfrm>
            <a:off x="10526565" y="4489462"/>
            <a:ext cx="1540270" cy="769441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過程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450E0FA9-C429-CE5F-E50F-52DF39A31C95}"/>
              </a:ext>
            </a:extLst>
          </p:cNvPr>
          <p:cNvSpPr txBox="1"/>
          <p:nvPr/>
        </p:nvSpPr>
        <p:spPr>
          <a:xfrm>
            <a:off x="7737332" y="5416316"/>
            <a:ext cx="4015843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ex. 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光合作用</a:t>
            </a: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2A6F06DF-504C-2C7C-CCE8-ABC7E3C2DECE}"/>
              </a:ext>
            </a:extLst>
          </p:cNvPr>
          <p:cNvSpPr/>
          <p:nvPr/>
        </p:nvSpPr>
        <p:spPr>
          <a:xfrm>
            <a:off x="812588" y="3170912"/>
            <a:ext cx="2332631" cy="9810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C0ED1F9-A018-8D88-6E59-BF9F1D3FA98D}"/>
              </a:ext>
            </a:extLst>
          </p:cNvPr>
          <p:cNvSpPr txBox="1"/>
          <p:nvPr/>
        </p:nvSpPr>
        <p:spPr>
          <a:xfrm>
            <a:off x="2516438" y="2768546"/>
            <a:ext cx="421811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2.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 表格、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       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圖示變多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F9DFEDF-B60F-B039-62F2-014D72750BFE}"/>
              </a:ext>
            </a:extLst>
          </p:cNvPr>
          <p:cNvSpPr txBox="1"/>
          <p:nvPr/>
        </p:nvSpPr>
        <p:spPr>
          <a:xfrm>
            <a:off x="3427638" y="4376391"/>
            <a:ext cx="3509768" cy="1754326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☆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不要放棄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!!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     耐心閱讀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答案就在圖表中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4A29CDC2-4B72-9177-67E6-25F6E201F383}"/>
              </a:ext>
            </a:extLst>
          </p:cNvPr>
          <p:cNvCxnSpPr>
            <a:cxnSpLocks/>
          </p:cNvCxnSpPr>
          <p:nvPr/>
        </p:nvCxnSpPr>
        <p:spPr>
          <a:xfrm flipH="1" flipV="1">
            <a:off x="7651948" y="1201555"/>
            <a:ext cx="1064762" cy="108445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69CC38DC-43FC-0B4A-D41A-B980533A647C}"/>
              </a:ext>
            </a:extLst>
          </p:cNvPr>
          <p:cNvSpPr/>
          <p:nvPr/>
        </p:nvSpPr>
        <p:spPr>
          <a:xfrm>
            <a:off x="4044306" y="1363253"/>
            <a:ext cx="1696405" cy="922759"/>
          </a:xfrm>
          <a:prstGeom prst="wedgeRoundRectCallout">
            <a:avLst>
              <a:gd name="adj1" fmla="val -30735"/>
              <a:gd name="adj2" fmla="val 8748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</a:t>
            </a:r>
          </a:p>
        </p:txBody>
      </p:sp>
      <p:sp>
        <p:nvSpPr>
          <p:cNvPr id="2" name="語音泡泡: 矩形 1">
            <a:extLst>
              <a:ext uri="{FF2B5EF4-FFF2-40B4-BE49-F238E27FC236}">
                <a16:creationId xmlns:a16="http://schemas.microsoft.com/office/drawing/2014/main" id="{14DA33FB-4F6F-DA3B-949B-89B8B251F97A}"/>
              </a:ext>
            </a:extLst>
          </p:cNvPr>
          <p:cNvSpPr/>
          <p:nvPr/>
        </p:nvSpPr>
        <p:spPr>
          <a:xfrm>
            <a:off x="2787635" y="1274211"/>
            <a:ext cx="4221267" cy="5436905"/>
          </a:xfrm>
          <a:prstGeom prst="wedgeRectCallout">
            <a:avLst>
              <a:gd name="adj1" fmla="val -47188"/>
              <a:gd name="adj2" fmla="val 34215"/>
            </a:avLst>
          </a:prstGeom>
          <a:ln w="57150" cmpd="dbl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定義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利用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光能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來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       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合成葡萄糖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目的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製造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養分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過程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內容版面配置區 4">
            <a:extLst>
              <a:ext uri="{FF2B5EF4-FFF2-40B4-BE49-F238E27FC236}">
                <a16:creationId xmlns:a16="http://schemas.microsoft.com/office/drawing/2014/main" id="{695BC2D1-0EA9-5C1E-2369-7AE41E1D1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r="38804" b="85229"/>
          <a:stretch/>
        </p:blipFill>
        <p:spPr>
          <a:xfrm>
            <a:off x="2890647" y="3620923"/>
            <a:ext cx="4026808" cy="3022911"/>
          </a:xfrm>
        </p:spPr>
      </p:pic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AF863ECB-505A-8975-EFE5-3E92F84930B8}"/>
              </a:ext>
            </a:extLst>
          </p:cNvPr>
          <p:cNvSpPr/>
          <p:nvPr/>
        </p:nvSpPr>
        <p:spPr>
          <a:xfrm>
            <a:off x="10125555" y="1073502"/>
            <a:ext cx="1807471" cy="982959"/>
          </a:xfrm>
          <a:prstGeom prst="wedgeRoundRectCallout">
            <a:avLst>
              <a:gd name="adj1" fmla="val -30735"/>
              <a:gd name="adj2" fmla="val 8748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記憶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B3EA898-8ADB-DE35-B3BB-109A42B1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12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B2CBF2C-2489-3524-2DC9-D6B1662B8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b="3683"/>
          <a:stretch/>
        </p:blipFill>
        <p:spPr>
          <a:xfrm>
            <a:off x="10742" y="644022"/>
            <a:ext cx="5722238" cy="5893895"/>
          </a:xfr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81741BF-DA26-9951-3323-FD280334D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6" y="69172"/>
            <a:ext cx="10867096" cy="7587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zh-TW" altLang="en-US" sz="4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☆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善用聯想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自問自答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統整心智圖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41FCC07-7491-AD03-6968-BD7BF5D182A9}"/>
              </a:ext>
            </a:extLst>
          </p:cNvPr>
          <p:cNvSpPr txBox="1">
            <a:spLocks/>
          </p:cNvSpPr>
          <p:nvPr/>
        </p:nvSpPr>
        <p:spPr>
          <a:xfrm>
            <a:off x="2394239" y="5944019"/>
            <a:ext cx="1523852" cy="828306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植物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C407F33-5717-330B-8C68-467C40C1EACB}"/>
              </a:ext>
            </a:extLst>
          </p:cNvPr>
          <p:cNvSpPr txBox="1">
            <a:spLocks/>
          </p:cNvSpPr>
          <p:nvPr/>
        </p:nvSpPr>
        <p:spPr>
          <a:xfrm>
            <a:off x="3071106" y="1083050"/>
            <a:ext cx="2962383" cy="11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光合作用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2FDEB62-E248-2F71-9725-D35E0C74049B}"/>
              </a:ext>
            </a:extLst>
          </p:cNvPr>
          <p:cNvSpPr txBox="1">
            <a:spLocks/>
          </p:cNvSpPr>
          <p:nvPr/>
        </p:nvSpPr>
        <p:spPr>
          <a:xfrm>
            <a:off x="-22288" y="5265421"/>
            <a:ext cx="1899225" cy="104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運輸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E5B21E2-78E3-5F07-E606-1F23F8BD0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25" y="866523"/>
            <a:ext cx="6031495" cy="5644466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4400D55A-5FCE-F270-3054-5191F1CE773F}"/>
              </a:ext>
            </a:extLst>
          </p:cNvPr>
          <p:cNvSpPr txBox="1">
            <a:spLocks/>
          </p:cNvSpPr>
          <p:nvPr/>
        </p:nvSpPr>
        <p:spPr>
          <a:xfrm>
            <a:off x="9197562" y="5788337"/>
            <a:ext cx="1523852" cy="817275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動物</a:t>
            </a: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A0C649B6-CD83-B324-88B4-158CC7B47A66}"/>
              </a:ext>
            </a:extLst>
          </p:cNvPr>
          <p:cNvSpPr txBox="1">
            <a:spLocks/>
          </p:cNvSpPr>
          <p:nvPr/>
        </p:nvSpPr>
        <p:spPr>
          <a:xfrm>
            <a:off x="9538123" y="1861212"/>
            <a:ext cx="2653877" cy="117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血液循環</a:t>
            </a: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BD6A55DE-7CA5-9DCB-AD15-12CB773F94A6}"/>
              </a:ext>
            </a:extLst>
          </p:cNvPr>
          <p:cNvSpPr txBox="1">
            <a:spLocks/>
          </p:cNvSpPr>
          <p:nvPr/>
        </p:nvSpPr>
        <p:spPr>
          <a:xfrm>
            <a:off x="6717037" y="2038375"/>
            <a:ext cx="1921870" cy="81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消化</a:t>
            </a:r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CA41E66E-05D4-EC4B-7C42-38390F2B3460}"/>
              </a:ext>
            </a:extLst>
          </p:cNvPr>
          <p:cNvSpPr txBox="1">
            <a:spLocks/>
          </p:cNvSpPr>
          <p:nvPr/>
        </p:nvSpPr>
        <p:spPr>
          <a:xfrm>
            <a:off x="-233572" y="4047256"/>
            <a:ext cx="1856039" cy="104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年輪</a:t>
            </a: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64200C63-97C5-C528-2715-7F3DE94666CF}"/>
              </a:ext>
            </a:extLst>
          </p:cNvPr>
          <p:cNvSpPr txBox="1">
            <a:spLocks/>
          </p:cNvSpPr>
          <p:nvPr/>
        </p:nvSpPr>
        <p:spPr>
          <a:xfrm>
            <a:off x="5990609" y="5366318"/>
            <a:ext cx="1689569" cy="117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免疫</a:t>
            </a:r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61483F53-24CD-E303-112C-E53496187C0C}"/>
              </a:ext>
            </a:extLst>
          </p:cNvPr>
          <p:cNvSpPr txBox="1">
            <a:spLocks/>
          </p:cNvSpPr>
          <p:nvPr/>
        </p:nvSpPr>
        <p:spPr>
          <a:xfrm>
            <a:off x="4356242" y="4679621"/>
            <a:ext cx="1465922" cy="11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分類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3114BCE-BC70-9463-42D1-4A52A1B1E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46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F75AA1F-376C-F1A2-C2E1-29ED88E9B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90" y="897614"/>
            <a:ext cx="10440140" cy="5907376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C5ED2A82-499E-79A8-6FEB-2EC8E2ED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1" y="53010"/>
            <a:ext cx="11177752" cy="84460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zh-TW" altLang="en-US" sz="4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☆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重要概念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整理成核心概念筆記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熟記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!)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7EA0F9E-BBF0-E7E6-3F53-93594D9DBD5E}"/>
              </a:ext>
            </a:extLst>
          </p:cNvPr>
          <p:cNvSpPr txBox="1">
            <a:spLocks/>
          </p:cNvSpPr>
          <p:nvPr/>
        </p:nvSpPr>
        <p:spPr>
          <a:xfrm flipH="1">
            <a:off x="102417" y="1695899"/>
            <a:ext cx="1481069" cy="2209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呼吸運動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4E7E801-1659-02A1-9BE9-F60BBEEB8A2D}"/>
              </a:ext>
            </a:extLst>
          </p:cNvPr>
          <p:cNvSpPr txBox="1">
            <a:spLocks/>
          </p:cNvSpPr>
          <p:nvPr/>
        </p:nvSpPr>
        <p:spPr>
          <a:xfrm flipH="1">
            <a:off x="82431" y="4057312"/>
            <a:ext cx="1481069" cy="2209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呼吸作用實驗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6AFCA5EC-6D7F-B64A-D1F4-2B5E93CA946F}"/>
              </a:ext>
            </a:extLst>
          </p:cNvPr>
          <p:cNvSpPr txBox="1">
            <a:spLocks/>
          </p:cNvSpPr>
          <p:nvPr/>
        </p:nvSpPr>
        <p:spPr>
          <a:xfrm flipH="1">
            <a:off x="10032613" y="2583872"/>
            <a:ext cx="1603973" cy="1396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呼吸作用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E338C74-520E-7F52-847E-974ED8A9E46D}"/>
              </a:ext>
            </a:extLst>
          </p:cNvPr>
          <p:cNvSpPr/>
          <p:nvPr/>
        </p:nvSpPr>
        <p:spPr>
          <a:xfrm>
            <a:off x="160020" y="1905000"/>
            <a:ext cx="1368270" cy="1645920"/>
          </a:xfrm>
          <a:prstGeom prst="rect">
            <a:avLst/>
          </a:prstGeom>
          <a:noFill/>
          <a:ln w="571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3A7CD4E0-D78B-02E8-4A40-0FAA34721BAF}"/>
              </a:ext>
            </a:extLst>
          </p:cNvPr>
          <p:cNvCxnSpPr>
            <a:cxnSpLocks/>
          </p:cNvCxnSpPr>
          <p:nvPr/>
        </p:nvCxnSpPr>
        <p:spPr>
          <a:xfrm>
            <a:off x="1545386" y="2754968"/>
            <a:ext cx="153874" cy="102532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F4CFBBDA-FFC5-C938-6035-AC4AEEA50C3D}"/>
              </a:ext>
            </a:extLst>
          </p:cNvPr>
          <p:cNvSpPr/>
          <p:nvPr/>
        </p:nvSpPr>
        <p:spPr>
          <a:xfrm>
            <a:off x="160020" y="4015740"/>
            <a:ext cx="1368270" cy="2209577"/>
          </a:xfrm>
          <a:prstGeom prst="rect">
            <a:avLst/>
          </a:prstGeom>
          <a:noFill/>
          <a:ln w="571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C4495F5C-B63C-632C-3948-64FB345E811B}"/>
              </a:ext>
            </a:extLst>
          </p:cNvPr>
          <p:cNvCxnSpPr>
            <a:cxnSpLocks/>
          </p:cNvCxnSpPr>
          <p:nvPr/>
        </p:nvCxnSpPr>
        <p:spPr>
          <a:xfrm flipV="1">
            <a:off x="1528290" y="3678668"/>
            <a:ext cx="201450" cy="324694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887DAEC1-5124-0782-27D7-C6ED6E05FF54}"/>
              </a:ext>
            </a:extLst>
          </p:cNvPr>
          <p:cNvSpPr/>
          <p:nvPr/>
        </p:nvSpPr>
        <p:spPr>
          <a:xfrm>
            <a:off x="1699260" y="2404944"/>
            <a:ext cx="7924885" cy="188816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E15F6F9-65B2-CB1E-BE6B-B42F68250C66}"/>
              </a:ext>
            </a:extLst>
          </p:cNvPr>
          <p:cNvSpPr/>
          <p:nvPr/>
        </p:nvSpPr>
        <p:spPr>
          <a:xfrm>
            <a:off x="6377855" y="777415"/>
            <a:ext cx="5014046" cy="129522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2250C70-5497-04BC-0193-22FE39B79883}"/>
              </a:ext>
            </a:extLst>
          </p:cNvPr>
          <p:cNvSpPr/>
          <p:nvPr/>
        </p:nvSpPr>
        <p:spPr>
          <a:xfrm>
            <a:off x="10081036" y="2411992"/>
            <a:ext cx="1368270" cy="1521212"/>
          </a:xfrm>
          <a:prstGeom prst="rect">
            <a:avLst/>
          </a:prstGeom>
          <a:noFill/>
          <a:ln w="571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ABE0A47F-507F-B11C-C1E4-D28D0997DA1F}"/>
              </a:ext>
            </a:extLst>
          </p:cNvPr>
          <p:cNvCxnSpPr>
            <a:cxnSpLocks/>
          </p:cNvCxnSpPr>
          <p:nvPr/>
        </p:nvCxnSpPr>
        <p:spPr>
          <a:xfrm flipH="1" flipV="1">
            <a:off x="10460371" y="2063102"/>
            <a:ext cx="304800" cy="331172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AAC7CEE-C50A-2359-897E-8BE1A0E8C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90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05F8B883-0C79-1E99-45CA-3B5F1DCCEE77}"/>
              </a:ext>
            </a:extLst>
          </p:cNvPr>
          <p:cNvSpPr txBox="1"/>
          <p:nvPr/>
        </p:nvSpPr>
        <p:spPr>
          <a:xfrm>
            <a:off x="195350" y="1149727"/>
            <a:ext cx="11855136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「若食物中所含的糖分容易被人體快速吸收，則會使血糖急遽上升，而引起某激素分泌增加，進而造成血糖快速下降，甚至形成餐後血糖過低的現象。」根據上述，有關此激素的敘述，下列何者正確？ 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(A)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是由肝臟分泌的胰島素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(B)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是由肝臟分泌的升糖素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(C)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是由胰島分泌的胰島素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(D)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是由胰島分泌的升糖素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3E4FCC3-9D35-97A7-4FE0-F92C28FE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BAAED07-8AE6-2F62-FAD0-F568622CE65A}"/>
              </a:ext>
            </a:extLst>
          </p:cNvPr>
          <p:cNvSpPr/>
          <p:nvPr/>
        </p:nvSpPr>
        <p:spPr>
          <a:xfrm>
            <a:off x="293650" y="136525"/>
            <a:ext cx="1607820" cy="75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關鍵字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24D0C6E-6976-059C-DD01-A5556B2F7680}"/>
              </a:ext>
            </a:extLst>
          </p:cNvPr>
          <p:cNvSpPr/>
          <p:nvPr/>
        </p:nvSpPr>
        <p:spPr>
          <a:xfrm>
            <a:off x="2007751" y="136525"/>
            <a:ext cx="1826091" cy="75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核心概念</a:t>
            </a:r>
          </a:p>
        </p:txBody>
      </p:sp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C353981D-7882-71BB-E3D9-417A0A4EBD01}"/>
              </a:ext>
            </a:extLst>
          </p:cNvPr>
          <p:cNvSpPr/>
          <p:nvPr/>
        </p:nvSpPr>
        <p:spPr>
          <a:xfrm>
            <a:off x="4116469" y="160663"/>
            <a:ext cx="6546751" cy="754380"/>
          </a:xfrm>
          <a:prstGeom prst="wedgeRectCallout">
            <a:avLst>
              <a:gd name="adj1" fmla="val -38616"/>
              <a:gd name="adj2" fmla="val 1058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☆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核心概念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內分泌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血糖調控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85F205F-CA59-083C-C955-B8F720257E07}"/>
              </a:ext>
            </a:extLst>
          </p:cNvPr>
          <p:cNvSpPr/>
          <p:nvPr/>
        </p:nvSpPr>
        <p:spPr>
          <a:xfrm>
            <a:off x="9618849" y="2143438"/>
            <a:ext cx="2431637" cy="678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58F038C-0A4A-2F57-1A89-8D7964AC56D7}"/>
              </a:ext>
            </a:extLst>
          </p:cNvPr>
          <p:cNvSpPr/>
          <p:nvPr/>
        </p:nvSpPr>
        <p:spPr>
          <a:xfrm>
            <a:off x="238788" y="2959867"/>
            <a:ext cx="566755" cy="678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A8D7995-6746-3B9E-2EAC-01A876C9838B}"/>
              </a:ext>
            </a:extLst>
          </p:cNvPr>
          <p:cNvSpPr/>
          <p:nvPr/>
        </p:nvSpPr>
        <p:spPr>
          <a:xfrm>
            <a:off x="4034478" y="2135426"/>
            <a:ext cx="3269836" cy="678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CF3EC5D-FDA4-5814-CD28-166698BA4B22}"/>
              </a:ext>
            </a:extLst>
          </p:cNvPr>
          <p:cNvSpPr txBox="1"/>
          <p:nvPr/>
        </p:nvSpPr>
        <p:spPr>
          <a:xfrm>
            <a:off x="6096000" y="5901606"/>
            <a:ext cx="59544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【112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會考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】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第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8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題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.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 通過率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:66%</a:t>
            </a:r>
          </a:p>
        </p:txBody>
      </p:sp>
    </p:spTree>
    <p:extLst>
      <p:ext uri="{BB962C8B-B14F-4D97-AF65-F5344CB8AC3E}">
        <p14:creationId xmlns:p14="http://schemas.microsoft.com/office/powerpoint/2010/main" val="29468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05F8B883-0C79-1E99-45CA-3B5F1DCCEE77}"/>
              </a:ext>
            </a:extLst>
          </p:cNvPr>
          <p:cNvSpPr txBox="1"/>
          <p:nvPr/>
        </p:nvSpPr>
        <p:spPr>
          <a:xfrm>
            <a:off x="195350" y="1149727"/>
            <a:ext cx="11855136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「若食物中所含的糖分容易被人體快速吸收，則會使血糖急遽上升，而引起某激素分泌增加，進而造成血糖快速下降，甚至形成餐後血糖過低的現象。」根據上述，有關此激素的敘述，下列何者正確？ 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(A)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是由肝臟分泌的胰島素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(B)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是由肝臟分泌的升糖素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(C)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是由胰島分泌的胰島素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(D)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是由胰島分泌的升糖素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3E4FCC3-9D35-97A7-4FE0-F92C28FE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BAAED07-8AE6-2F62-FAD0-F568622CE65A}"/>
              </a:ext>
            </a:extLst>
          </p:cNvPr>
          <p:cNvSpPr/>
          <p:nvPr/>
        </p:nvSpPr>
        <p:spPr>
          <a:xfrm>
            <a:off x="293650" y="136525"/>
            <a:ext cx="1607820" cy="75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關鍵字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24D0C6E-6976-059C-DD01-A5556B2F7680}"/>
              </a:ext>
            </a:extLst>
          </p:cNvPr>
          <p:cNvSpPr/>
          <p:nvPr/>
        </p:nvSpPr>
        <p:spPr>
          <a:xfrm>
            <a:off x="2007751" y="136525"/>
            <a:ext cx="1826091" cy="75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核心概念</a:t>
            </a:r>
          </a:p>
        </p:txBody>
      </p:sp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C353981D-7882-71BB-E3D9-417A0A4EBD01}"/>
              </a:ext>
            </a:extLst>
          </p:cNvPr>
          <p:cNvSpPr/>
          <p:nvPr/>
        </p:nvSpPr>
        <p:spPr>
          <a:xfrm>
            <a:off x="4116469" y="160663"/>
            <a:ext cx="6546751" cy="754380"/>
          </a:xfrm>
          <a:prstGeom prst="wedgeRectCallout">
            <a:avLst>
              <a:gd name="adj1" fmla="val -38616"/>
              <a:gd name="adj2" fmla="val 1058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☆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核心概念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內分泌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血糖調控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85F205F-CA59-083C-C955-B8F720257E07}"/>
              </a:ext>
            </a:extLst>
          </p:cNvPr>
          <p:cNvSpPr/>
          <p:nvPr/>
        </p:nvSpPr>
        <p:spPr>
          <a:xfrm>
            <a:off x="9618849" y="2143438"/>
            <a:ext cx="2431637" cy="678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58F038C-0A4A-2F57-1A89-8D7964AC56D7}"/>
              </a:ext>
            </a:extLst>
          </p:cNvPr>
          <p:cNvSpPr/>
          <p:nvPr/>
        </p:nvSpPr>
        <p:spPr>
          <a:xfrm>
            <a:off x="238788" y="2959867"/>
            <a:ext cx="566755" cy="678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A8D7995-6746-3B9E-2EAC-01A876C9838B}"/>
              </a:ext>
            </a:extLst>
          </p:cNvPr>
          <p:cNvSpPr/>
          <p:nvPr/>
        </p:nvSpPr>
        <p:spPr>
          <a:xfrm>
            <a:off x="4034478" y="2135426"/>
            <a:ext cx="3269836" cy="678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0218CAF-B8CA-1470-6097-F89E8794B261}"/>
              </a:ext>
            </a:extLst>
          </p:cNvPr>
          <p:cNvSpPr/>
          <p:nvPr/>
        </p:nvSpPr>
        <p:spPr>
          <a:xfrm>
            <a:off x="5669396" y="4972940"/>
            <a:ext cx="6381091" cy="119722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胰臟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分泌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胰島素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降低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血糖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            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分泌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升糖素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升高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血糖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  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" panose="05000000000000000000" pitchFamily="2" charset="2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腎臟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腎上腺素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          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升高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血糖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FA08F88-AF5C-AD6C-1EC4-E7672A89B7EA}"/>
              </a:ext>
            </a:extLst>
          </p:cNvPr>
          <p:cNvSpPr/>
          <p:nvPr/>
        </p:nvSpPr>
        <p:spPr>
          <a:xfrm>
            <a:off x="5669396" y="4404610"/>
            <a:ext cx="6381090" cy="233388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FA84CEA-6274-F8E6-1BBD-4F95B1C39092}"/>
              </a:ext>
            </a:extLst>
          </p:cNvPr>
          <p:cNvSpPr txBox="1"/>
          <p:nvPr/>
        </p:nvSpPr>
        <p:spPr>
          <a:xfrm>
            <a:off x="8895917" y="3925926"/>
            <a:ext cx="32245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【112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會考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】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第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8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題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38496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7EE6A8-CA67-5C8C-03BA-B2F5E6C6E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93" y="845651"/>
            <a:ext cx="11516553" cy="285653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已知維管束植物可進行某種代謝作用，其反應式為：「甲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二氧化碳→氧氣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水」。有關甲的名稱及其在植物體內主要運送的構造，下列何者最合理？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468B3C9-33DD-975D-091B-65EEE3C0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C415094-FFBD-38C3-5A07-70A220104EE6}"/>
              </a:ext>
            </a:extLst>
          </p:cNvPr>
          <p:cNvSpPr/>
          <p:nvPr/>
        </p:nvSpPr>
        <p:spPr>
          <a:xfrm>
            <a:off x="337193" y="245382"/>
            <a:ext cx="1607820" cy="75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關鍵字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8DD361-CDFA-E5EB-F907-8FA61A9B1B81}"/>
              </a:ext>
            </a:extLst>
          </p:cNvPr>
          <p:cNvSpPr/>
          <p:nvPr/>
        </p:nvSpPr>
        <p:spPr>
          <a:xfrm>
            <a:off x="2051294" y="245382"/>
            <a:ext cx="1826091" cy="75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核心概念</a:t>
            </a:r>
          </a:p>
        </p:txBody>
      </p:sp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9E0F00D5-8221-886C-A8C7-D1835900EF68}"/>
              </a:ext>
            </a:extLst>
          </p:cNvPr>
          <p:cNvSpPr/>
          <p:nvPr/>
        </p:nvSpPr>
        <p:spPr>
          <a:xfrm>
            <a:off x="4907410" y="56628"/>
            <a:ext cx="6546751" cy="1103100"/>
          </a:xfrm>
          <a:prstGeom prst="wedgeRectCallout">
            <a:avLst>
              <a:gd name="adj1" fmla="val -60731"/>
              <a:gd name="adj2" fmla="val 58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☆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核心概念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光合作用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              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植物物質運輸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87146E9-227C-6783-0E85-F6E37333705B}"/>
              </a:ext>
            </a:extLst>
          </p:cNvPr>
          <p:cNvGrpSpPr/>
          <p:nvPr/>
        </p:nvGrpSpPr>
        <p:grpSpPr>
          <a:xfrm>
            <a:off x="7188594" y="3549920"/>
            <a:ext cx="4527642" cy="3282364"/>
            <a:chOff x="6825750" y="3606368"/>
            <a:chExt cx="4527642" cy="3282364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B9786C7-8EDA-B053-5866-E3A87889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5750" y="3659276"/>
              <a:ext cx="4527642" cy="2554546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E971E4C-7BC0-A95E-F9A5-DB7B65FA375B}"/>
                </a:ext>
              </a:extLst>
            </p:cNvPr>
            <p:cNvSpPr/>
            <p:nvPr/>
          </p:nvSpPr>
          <p:spPr>
            <a:xfrm>
              <a:off x="8386522" y="3606368"/>
              <a:ext cx="703049" cy="4593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779B484-5D1B-1114-7148-8899D7C722E6}"/>
                </a:ext>
              </a:extLst>
            </p:cNvPr>
            <p:cNvSpPr/>
            <p:nvPr/>
          </p:nvSpPr>
          <p:spPr>
            <a:xfrm>
              <a:off x="7603336" y="4028562"/>
              <a:ext cx="703049" cy="586981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甲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4A1427D-2E56-5BB2-BCE6-A7FC2B719C41}"/>
                </a:ext>
              </a:extLst>
            </p:cNvPr>
            <p:cNvSpPr/>
            <p:nvPr/>
          </p:nvSpPr>
          <p:spPr>
            <a:xfrm>
              <a:off x="9446635" y="6301751"/>
              <a:ext cx="703049" cy="586981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乙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9BE4455-F743-9B7B-9C08-B65C3806B672}"/>
                </a:ext>
              </a:extLst>
            </p:cNvPr>
            <p:cNvSpPr/>
            <p:nvPr/>
          </p:nvSpPr>
          <p:spPr>
            <a:xfrm>
              <a:off x="9261578" y="5866114"/>
              <a:ext cx="888106" cy="3733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C847498-7C16-CA0B-FC48-2FFA3854A48A}"/>
              </a:ext>
            </a:extLst>
          </p:cNvPr>
          <p:cNvSpPr txBox="1"/>
          <p:nvPr/>
        </p:nvSpPr>
        <p:spPr>
          <a:xfrm>
            <a:off x="391405" y="3778214"/>
            <a:ext cx="609414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(A)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水，由木質部運送 </a:t>
            </a:r>
            <a:b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(B)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水，由韌皮部運送</a:t>
            </a:r>
            <a:b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(C)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葡萄糖，由木質部運送 </a:t>
            </a:r>
            <a:b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(D)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葡萄糖，由韌皮部運送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128C59C-AA10-D702-F749-1AFB01174560}"/>
              </a:ext>
            </a:extLst>
          </p:cNvPr>
          <p:cNvSpPr/>
          <p:nvPr/>
        </p:nvSpPr>
        <p:spPr>
          <a:xfrm>
            <a:off x="850051" y="2033858"/>
            <a:ext cx="688817" cy="678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F75ED211-E416-E0C0-AAE0-7B71B92C4890}"/>
              </a:ext>
            </a:extLst>
          </p:cNvPr>
          <p:cNvCxnSpPr>
            <a:cxnSpLocks/>
          </p:cNvCxnSpPr>
          <p:nvPr/>
        </p:nvCxnSpPr>
        <p:spPr>
          <a:xfrm>
            <a:off x="6333893" y="6157374"/>
            <a:ext cx="3464435" cy="52827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0EB9EC8-FD71-DEA0-9BC9-00FA7338577A}"/>
              </a:ext>
            </a:extLst>
          </p:cNvPr>
          <p:cNvSpPr txBox="1"/>
          <p:nvPr/>
        </p:nvSpPr>
        <p:spPr>
          <a:xfrm>
            <a:off x="-1" y="6404228"/>
            <a:ext cx="54926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【112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會考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】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第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16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題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. .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 通過率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:59%</a:t>
            </a:r>
          </a:p>
        </p:txBody>
      </p:sp>
    </p:spTree>
    <p:extLst>
      <p:ext uri="{BB962C8B-B14F-4D97-AF65-F5344CB8AC3E}">
        <p14:creationId xmlns:p14="http://schemas.microsoft.com/office/powerpoint/2010/main" val="289176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6">
                <a:lumMod val="20000"/>
                <a:lumOff val="80000"/>
                <a:alpha val="94000"/>
              </a:schemeClr>
            </a:gs>
            <a:gs pos="47000">
              <a:schemeClr val="bg1"/>
            </a:gs>
            <a:gs pos="99000">
              <a:schemeClr val="accent6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B66F093-0948-60AB-5C7C-7539EE988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445803"/>
              </p:ext>
            </p:extLst>
          </p:nvPr>
        </p:nvGraphicFramePr>
        <p:xfrm>
          <a:off x="59979" y="1240801"/>
          <a:ext cx="6090918" cy="5474385"/>
        </p:xfrm>
        <a:graphic>
          <a:graphicData uri="http://schemas.openxmlformats.org/drawingml/2006/table">
            <a:tbl>
              <a:tblPr firstRow="1" firstCol="1" bandRow="1"/>
              <a:tblGrid>
                <a:gridCol w="1025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9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4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711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679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 </a:t>
                      </a:r>
                      <a:r>
                        <a:rPr lang="zh-TW" altLang="en-US" sz="3600" b="1" i="0" kern="12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  <a:cs typeface="+mn-cs"/>
                        </a:rPr>
                        <a:t>能力等級</a:t>
                      </a:r>
                      <a:endParaRPr lang="zh-TW" sz="2800" b="1" dirty="0">
                        <a:solidFill>
                          <a:schemeClr val="tx1"/>
                        </a:solidFill>
                        <a:effectLst/>
                        <a:latin typeface="華康儷特圓" panose="020F0809000000000000" pitchFamily="49" charset="-120"/>
                        <a:ea typeface="華康儷特圓" panose="020F0809000000000000" pitchFamily="49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112</a:t>
                      </a:r>
                      <a:r>
                        <a:rPr lang="zh-TW" sz="4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年自然科</a:t>
                      </a:r>
                      <a:endParaRPr lang="zh-TW" sz="4400" dirty="0">
                        <a:solidFill>
                          <a:schemeClr val="tx1"/>
                        </a:solidFill>
                        <a:effectLst/>
                        <a:latin typeface="華康儷特圓" panose="020F0809000000000000" pitchFamily="49" charset="-120"/>
                        <a:ea typeface="華康儷特圓" panose="020F0809000000000000" pitchFamily="49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30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TW" sz="5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精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TW" sz="5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熟</a:t>
                      </a:r>
                      <a:endParaRPr lang="zh-TW" sz="5400" dirty="0">
                        <a:solidFill>
                          <a:schemeClr val="tx1"/>
                        </a:solidFill>
                        <a:effectLst/>
                        <a:latin typeface="華康儷特圓" panose="020F0809000000000000" pitchFamily="49" charset="-120"/>
                        <a:ea typeface="華康儷特圓" panose="020F0809000000000000" pitchFamily="49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A++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48~50</a:t>
                      </a:r>
                      <a:endParaRPr lang="zh-TW" sz="40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20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A+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47</a:t>
                      </a:r>
                      <a:endParaRPr lang="zh-TW" sz="40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3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A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44~46</a:t>
                      </a:r>
                      <a:endParaRPr lang="zh-TW" sz="40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30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TW" sz="5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基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TW" sz="5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礎</a:t>
                      </a:r>
                      <a:endParaRPr lang="zh-TW" sz="5400" dirty="0">
                        <a:solidFill>
                          <a:schemeClr val="tx1"/>
                        </a:solidFill>
                        <a:effectLst/>
                        <a:latin typeface="華康儷特圓" panose="020F0809000000000000" pitchFamily="49" charset="-120"/>
                        <a:ea typeface="華康儷特圓" panose="020F0809000000000000" pitchFamily="49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B++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37~43</a:t>
                      </a:r>
                      <a:endParaRPr lang="zh-TW" sz="40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420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B+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30~36</a:t>
                      </a:r>
                      <a:endParaRPr lang="zh-TW" sz="40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420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B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spcAft>
                          <a:spcPts val="0"/>
                        </a:spcAft>
                      </a:pPr>
                      <a:r>
                        <a:rPr lang="en-US" sz="40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19~29</a:t>
                      </a:r>
                      <a:endParaRPr lang="zh-TW" sz="40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6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TW" sz="2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待</a:t>
                      </a:r>
                      <a:endParaRPr lang="en-US" altLang="zh-TW" sz="2400" dirty="0">
                        <a:solidFill>
                          <a:schemeClr val="tx1"/>
                        </a:solidFill>
                        <a:effectLst/>
                        <a:latin typeface="華康儷特圓" panose="020F0809000000000000" pitchFamily="49" charset="-120"/>
                        <a:ea typeface="華康儷特圓" panose="020F0809000000000000" pitchFamily="49" charset="-12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TW" sz="2400" dirty="0">
                          <a:solidFill>
                            <a:schemeClr val="tx1"/>
                          </a:solidFill>
                          <a:effectLst/>
                          <a:latin typeface="華康儷特圓" panose="020F0809000000000000" pitchFamily="49" charset="-120"/>
                          <a:ea typeface="華康儷特圓" panose="020F0809000000000000" pitchFamily="49" charset="-120"/>
                        </a:rPr>
                        <a:t>加強</a:t>
                      </a:r>
                      <a:endParaRPr lang="zh-TW" sz="2400" dirty="0">
                        <a:solidFill>
                          <a:schemeClr val="tx1"/>
                        </a:solidFill>
                        <a:effectLst/>
                        <a:latin typeface="華康儷特圓" panose="020F0809000000000000" pitchFamily="49" charset="-120"/>
                        <a:ea typeface="華康儷特圓" panose="020F0809000000000000" pitchFamily="49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C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4000" dirty="0">
                          <a:effectLst/>
                        </a:rPr>
                        <a:t>0-18</a:t>
                      </a:r>
                      <a:endParaRPr lang="zh-TW" sz="4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9" name="群組 8">
            <a:extLst>
              <a:ext uri="{FF2B5EF4-FFF2-40B4-BE49-F238E27FC236}">
                <a16:creationId xmlns:a16="http://schemas.microsoft.com/office/drawing/2014/main" id="{3513C9D7-02D7-F703-3CC1-991141028C2F}"/>
              </a:ext>
            </a:extLst>
          </p:cNvPr>
          <p:cNvGrpSpPr/>
          <p:nvPr/>
        </p:nvGrpSpPr>
        <p:grpSpPr>
          <a:xfrm>
            <a:off x="3891803" y="2021140"/>
            <a:ext cx="2166997" cy="3850514"/>
            <a:chOff x="8826741" y="1465992"/>
            <a:chExt cx="2166997" cy="3850514"/>
          </a:xfrm>
        </p:grpSpPr>
        <p:sp>
          <p:nvSpPr>
            <p:cNvPr id="12" name="圓角矩形 10">
              <a:extLst>
                <a:ext uri="{FF2B5EF4-FFF2-40B4-BE49-F238E27FC236}">
                  <a16:creationId xmlns:a16="http://schemas.microsoft.com/office/drawing/2014/main" id="{D9DACC16-FF46-F48A-027C-DFF143982B19}"/>
                </a:ext>
              </a:extLst>
            </p:cNvPr>
            <p:cNvSpPr/>
            <p:nvPr/>
          </p:nvSpPr>
          <p:spPr>
            <a:xfrm>
              <a:off x="8849378" y="1465992"/>
              <a:ext cx="2144360" cy="1903356"/>
            </a:xfrm>
            <a:prstGeom prst="roundRect">
              <a:avLst/>
            </a:prstGeom>
            <a:solidFill>
              <a:srgbClr val="FF0000"/>
            </a:solidFill>
            <a:ln w="19050" cap="rnd" cmpd="sng" algn="ctr">
              <a:solidFill>
                <a:srgbClr val="F496C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儷特圓" panose="020F0809000000000000" pitchFamily="49" charset="-120"/>
                  <a:ea typeface="華康儷特圓" panose="020F0809000000000000" pitchFamily="49" charset="-120"/>
                  <a:cs typeface="+mn-cs"/>
                </a:rPr>
                <a:t>錯</a:t>
              </a:r>
              <a:r>
                <a:rPr kumimoji="0" lang="en-US" altLang="zh-TW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儷特圓" panose="020F0809000000000000" pitchFamily="49" charset="-120"/>
                  <a:ea typeface="華康儷特圓" panose="020F0809000000000000" pitchFamily="49" charset="-120"/>
                  <a:cs typeface="+mn-cs"/>
                </a:rPr>
                <a:t>6</a:t>
              </a:r>
              <a:r>
                <a:rPr kumimoji="0" lang="zh-TW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儷特圓" panose="020F0809000000000000" pitchFamily="49" charset="-120"/>
                  <a:ea typeface="華康儷特圓" panose="020F0809000000000000" pitchFamily="49" charset="-120"/>
                  <a:cs typeface="+mn-cs"/>
                </a:rPr>
                <a:t>題以內</a:t>
              </a:r>
            </a:p>
          </p:txBody>
        </p:sp>
        <p:sp>
          <p:nvSpPr>
            <p:cNvPr id="13" name="圓角矩形 11">
              <a:extLst>
                <a:ext uri="{FF2B5EF4-FFF2-40B4-BE49-F238E27FC236}">
                  <a16:creationId xmlns:a16="http://schemas.microsoft.com/office/drawing/2014/main" id="{8C20CCA9-8AFE-3C35-65F9-B9A7924931B8}"/>
                </a:ext>
              </a:extLst>
            </p:cNvPr>
            <p:cNvSpPr/>
            <p:nvPr/>
          </p:nvSpPr>
          <p:spPr>
            <a:xfrm>
              <a:off x="8826741" y="3413149"/>
              <a:ext cx="2144359" cy="1903357"/>
            </a:xfrm>
            <a:prstGeom prst="roundRect">
              <a:avLst/>
            </a:prstGeom>
            <a:solidFill>
              <a:srgbClr val="F496CB">
                <a:lumMod val="75000"/>
              </a:srgbClr>
            </a:solidFill>
            <a:ln w="19050" cap="rnd" cmpd="sng" algn="ctr">
              <a:solidFill>
                <a:srgbClr val="F496C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儷特圓" panose="020F0809000000000000" pitchFamily="49" charset="-120"/>
                  <a:ea typeface="華康儷特圓" panose="020F0809000000000000" pitchFamily="49" charset="-120"/>
                  <a:cs typeface="+mn-cs"/>
                </a:rPr>
                <a:t>錯</a:t>
              </a:r>
              <a:r>
                <a:rPr kumimoji="0" lang="en-US" altLang="zh-TW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儷特圓" panose="020F0809000000000000" pitchFamily="49" charset="-120"/>
                  <a:ea typeface="華康儷特圓" panose="020F0809000000000000" pitchFamily="49" charset="-120"/>
                  <a:cs typeface="+mn-cs"/>
                </a:rPr>
                <a:t>31</a:t>
              </a:r>
              <a:r>
                <a:rPr kumimoji="0" lang="zh-TW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華康儷特圓" panose="020F0809000000000000" pitchFamily="49" charset="-120"/>
                  <a:ea typeface="華康儷特圓" panose="020F0809000000000000" pitchFamily="49" charset="-120"/>
                  <a:cs typeface="+mn-cs"/>
                </a:rPr>
                <a:t>題以內</a:t>
              </a:r>
            </a:p>
          </p:txBody>
        </p:sp>
      </p:grpSp>
      <p:sp>
        <p:nvSpPr>
          <p:cNvPr id="14" name="橢圓 13">
            <a:extLst>
              <a:ext uri="{FF2B5EF4-FFF2-40B4-BE49-F238E27FC236}">
                <a16:creationId xmlns:a16="http://schemas.microsoft.com/office/drawing/2014/main" id="{0AE7FFF4-8965-DBDA-DB88-54B7C94F5C14}"/>
              </a:ext>
            </a:extLst>
          </p:cNvPr>
          <p:cNvSpPr/>
          <p:nvPr/>
        </p:nvSpPr>
        <p:spPr>
          <a:xfrm>
            <a:off x="2300349" y="1837413"/>
            <a:ext cx="662940" cy="708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121FB011-25EF-E44D-5896-9F9CAA899BB2}"/>
              </a:ext>
            </a:extLst>
          </p:cNvPr>
          <p:cNvSpPr/>
          <p:nvPr/>
        </p:nvSpPr>
        <p:spPr>
          <a:xfrm>
            <a:off x="2300349" y="5162994"/>
            <a:ext cx="662940" cy="708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437D02E-58C7-372D-70D3-CACAC3CEB17E}"/>
              </a:ext>
            </a:extLst>
          </p:cNvPr>
          <p:cNvSpPr txBox="1"/>
          <p:nvPr/>
        </p:nvSpPr>
        <p:spPr>
          <a:xfrm>
            <a:off x="6232094" y="2191743"/>
            <a:ext cx="59029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zh-TW" altLang="en-US" sz="4800" b="1" u="sng" dirty="0">
                <a:solidFill>
                  <a:srgbClr val="70AD47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理化</a:t>
            </a:r>
            <a:r>
              <a:rPr lang="en-US" altLang="zh-TW" sz="4800" b="1" u="sng" dirty="0">
                <a:solidFill>
                  <a:srgbClr val="70AD47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26</a:t>
            </a: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題</a:t>
            </a:r>
            <a:r>
              <a:rPr kumimoji="0" lang="en-US" altLang="zh-TW" sz="4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含跨科</a:t>
            </a:r>
            <a:r>
              <a:rPr kumimoji="0" lang="en-US" altLang="zh-TW" sz="4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2</a:t>
            </a:r>
            <a:r>
              <a:rPr lang="zh-TW" altLang="en-US" sz="4800" b="1" u="sng" dirty="0">
                <a:solidFill>
                  <a:srgbClr val="70AD47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題</a:t>
            </a:r>
            <a:r>
              <a:rPr kumimoji="0" lang="en-US" altLang="zh-TW" sz="4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</a:p>
          <a:p>
            <a:pPr lvl="0"/>
            <a:r>
              <a:rPr lang="zh-TW" altLang="en-US" sz="4800" b="1" u="sng" dirty="0">
                <a:solidFill>
                  <a:srgbClr val="70AD47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地科</a:t>
            </a:r>
            <a:r>
              <a:rPr lang="en-US" altLang="zh-TW" sz="4800" b="1" u="sng" dirty="0">
                <a:solidFill>
                  <a:srgbClr val="70AD47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11</a:t>
            </a:r>
            <a:r>
              <a:rPr lang="zh-TW" altLang="en-US" sz="4800" b="1" u="sng" dirty="0">
                <a:solidFill>
                  <a:srgbClr val="70AD47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題</a:t>
            </a:r>
            <a:endParaRPr kumimoji="0" lang="en-US" altLang="zh-TW" sz="4800" b="1" i="0" u="sng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A562694-5ECF-8B18-BC65-31E5B4247E96}"/>
              </a:ext>
            </a:extLst>
          </p:cNvPr>
          <p:cNvSpPr txBox="1"/>
          <p:nvPr/>
        </p:nvSpPr>
        <p:spPr>
          <a:xfrm>
            <a:off x="6334643" y="4142867"/>
            <a:ext cx="5314796" cy="2503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把握</a:t>
            </a:r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  <a:ea typeface="微軟正黑體" panose="020B0604030504040204" pitchFamily="34" charset="-120"/>
              </a:rPr>
              <a:t>地科</a:t>
            </a:r>
            <a:r>
              <a:rPr lang="en-US" altLang="zh-TW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  <a:ea typeface="微軟正黑體" panose="020B0604030504040204" pitchFamily="34" charset="-120"/>
              </a:rPr>
              <a:t>5</a:t>
            </a:r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  <a:ea typeface="微軟正黑體" panose="020B0604030504040204" pitchFamily="34" charset="-120"/>
              </a:rPr>
              <a:t>單元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C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衝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B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：值得投資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B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衝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：更需留意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E9C1F1F-F864-5C06-CDD9-54C7686D42DD}"/>
              </a:ext>
            </a:extLst>
          </p:cNvPr>
          <p:cNvSpPr txBox="1"/>
          <p:nvPr/>
        </p:nvSpPr>
        <p:spPr>
          <a:xfrm>
            <a:off x="6334643" y="1205040"/>
            <a:ext cx="586627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112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年自然科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50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題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爆炸: 八角 3">
            <a:extLst>
              <a:ext uri="{FF2B5EF4-FFF2-40B4-BE49-F238E27FC236}">
                <a16:creationId xmlns:a16="http://schemas.microsoft.com/office/drawing/2014/main" id="{384F9E15-182D-8E19-233B-63755BA0B989}"/>
              </a:ext>
            </a:extLst>
          </p:cNvPr>
          <p:cNvSpPr/>
          <p:nvPr/>
        </p:nvSpPr>
        <p:spPr>
          <a:xfrm rot="690098">
            <a:off x="8989520" y="3238316"/>
            <a:ext cx="2749452" cy="858311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投報率高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E5B618AB-66F1-EA03-034D-3E6F745A0F4A}"/>
              </a:ext>
            </a:extLst>
          </p:cNvPr>
          <p:cNvSpPr/>
          <p:nvPr/>
        </p:nvSpPr>
        <p:spPr>
          <a:xfrm>
            <a:off x="7300957" y="2867605"/>
            <a:ext cx="1691084" cy="9571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1FB2EF6-B686-7FEE-BEB5-EF203D36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25F5737-9B14-429C-A91D-A07627254048}"/>
              </a:ext>
            </a:extLst>
          </p:cNvPr>
          <p:cNvSpPr/>
          <p:nvPr/>
        </p:nvSpPr>
        <p:spPr>
          <a:xfrm>
            <a:off x="66952" y="163032"/>
            <a:ext cx="12535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800" b="1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很多題目只需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25400" dist="25400" dir="2700000" algn="tl">
                    <a:srgbClr val="000000"/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基本觀念</a:t>
            </a:r>
            <a:r>
              <a:rPr lang="zh-TW" altLang="en-US" sz="4800" b="1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，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25400" dist="25400" dir="2700000" algn="tl">
                    <a:srgbClr val="000000"/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認真看</a:t>
            </a:r>
            <a:r>
              <a:rPr lang="zh-TW" altLang="en-US" sz="4800" b="1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就會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25400" dist="25400" dir="2700000" algn="tl">
                    <a:srgbClr val="000000"/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寫對</a:t>
            </a:r>
            <a:r>
              <a:rPr lang="zh-TW" altLang="en-US" sz="4800" b="1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了！</a:t>
            </a:r>
          </a:p>
        </p:txBody>
      </p:sp>
    </p:spTree>
    <p:extLst>
      <p:ext uri="{BB962C8B-B14F-4D97-AF65-F5344CB8AC3E}">
        <p14:creationId xmlns:p14="http://schemas.microsoft.com/office/powerpoint/2010/main" val="261046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 animBg="1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7EE6A8-CA67-5C8C-03BA-B2F5E6C6E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93" y="812198"/>
            <a:ext cx="11516553" cy="285653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已知維管束植物可進行某種代謝作用，其反應式為：「甲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二氧化碳→氧氣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水」。有關甲的名稱及其在植物體內主要運送的構造，下列何者最合理？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468B3C9-33DD-975D-091B-65EEE3C0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C415094-FFBD-38C3-5A07-70A220104EE6}"/>
              </a:ext>
            </a:extLst>
          </p:cNvPr>
          <p:cNvSpPr/>
          <p:nvPr/>
        </p:nvSpPr>
        <p:spPr>
          <a:xfrm>
            <a:off x="337193" y="245382"/>
            <a:ext cx="1607820" cy="75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關鍵字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8DD361-CDFA-E5EB-F907-8FA61A9B1B81}"/>
              </a:ext>
            </a:extLst>
          </p:cNvPr>
          <p:cNvSpPr/>
          <p:nvPr/>
        </p:nvSpPr>
        <p:spPr>
          <a:xfrm>
            <a:off x="2051294" y="245382"/>
            <a:ext cx="1826091" cy="75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核心概念</a:t>
            </a:r>
          </a:p>
        </p:txBody>
      </p:sp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9E0F00D5-8221-886C-A8C7-D1835900EF68}"/>
              </a:ext>
            </a:extLst>
          </p:cNvPr>
          <p:cNvSpPr/>
          <p:nvPr/>
        </p:nvSpPr>
        <p:spPr>
          <a:xfrm>
            <a:off x="4907410" y="56628"/>
            <a:ext cx="6546751" cy="1004651"/>
          </a:xfrm>
          <a:prstGeom prst="wedgeRectCallout">
            <a:avLst>
              <a:gd name="adj1" fmla="val -60731"/>
              <a:gd name="adj2" fmla="val 58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☆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核心概念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光合作用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              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植物物質運輸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87146E9-227C-6783-0E85-F6E37333705B}"/>
              </a:ext>
            </a:extLst>
          </p:cNvPr>
          <p:cNvGrpSpPr/>
          <p:nvPr/>
        </p:nvGrpSpPr>
        <p:grpSpPr>
          <a:xfrm>
            <a:off x="7188594" y="3505316"/>
            <a:ext cx="4527642" cy="3282364"/>
            <a:chOff x="6825750" y="3606368"/>
            <a:chExt cx="4527642" cy="3282364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B9786C7-8EDA-B053-5866-E3A87889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5750" y="3659276"/>
              <a:ext cx="4527642" cy="2554546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E971E4C-7BC0-A95E-F9A5-DB7B65FA375B}"/>
                </a:ext>
              </a:extLst>
            </p:cNvPr>
            <p:cNvSpPr/>
            <p:nvPr/>
          </p:nvSpPr>
          <p:spPr>
            <a:xfrm>
              <a:off x="8386522" y="3606368"/>
              <a:ext cx="703049" cy="4593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779B484-5D1B-1114-7148-8899D7C722E6}"/>
                </a:ext>
              </a:extLst>
            </p:cNvPr>
            <p:cNvSpPr/>
            <p:nvPr/>
          </p:nvSpPr>
          <p:spPr>
            <a:xfrm>
              <a:off x="7603336" y="4028562"/>
              <a:ext cx="703049" cy="586981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甲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4A1427D-2E56-5BB2-BCE6-A7FC2B719C41}"/>
                </a:ext>
              </a:extLst>
            </p:cNvPr>
            <p:cNvSpPr/>
            <p:nvPr/>
          </p:nvSpPr>
          <p:spPr>
            <a:xfrm>
              <a:off x="9446635" y="6301751"/>
              <a:ext cx="703049" cy="586981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乙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9BE4455-F743-9B7B-9C08-B65C3806B672}"/>
                </a:ext>
              </a:extLst>
            </p:cNvPr>
            <p:cNvSpPr/>
            <p:nvPr/>
          </p:nvSpPr>
          <p:spPr>
            <a:xfrm>
              <a:off x="9261578" y="5877265"/>
              <a:ext cx="888106" cy="3733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C847498-7C16-CA0B-FC48-2FFA3854A48A}"/>
              </a:ext>
            </a:extLst>
          </p:cNvPr>
          <p:cNvSpPr txBox="1"/>
          <p:nvPr/>
        </p:nvSpPr>
        <p:spPr>
          <a:xfrm>
            <a:off x="337193" y="3734978"/>
            <a:ext cx="609414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(A)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水，由木質部運送 </a:t>
            </a:r>
            <a:b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(B)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水，由韌皮部運送</a:t>
            </a:r>
            <a:b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(C)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葡萄糖，由木質部運送 </a:t>
            </a:r>
            <a:b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(D)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葡萄糖，由韌皮部運送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96958DB-F7B2-E29C-7C8E-CC9FAE56AE59}"/>
              </a:ext>
            </a:extLst>
          </p:cNvPr>
          <p:cNvSpPr/>
          <p:nvPr/>
        </p:nvSpPr>
        <p:spPr>
          <a:xfrm>
            <a:off x="850051" y="1966952"/>
            <a:ext cx="688817" cy="678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4A7D008-C6EA-B56F-8816-6393DC994F36}"/>
              </a:ext>
            </a:extLst>
          </p:cNvPr>
          <p:cNvSpPr txBox="1"/>
          <p:nvPr/>
        </p:nvSpPr>
        <p:spPr>
          <a:xfrm>
            <a:off x="7444" y="6396335"/>
            <a:ext cx="55714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【112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會考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】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第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16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題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. .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 通過率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:59%</a:t>
            </a:r>
          </a:p>
        </p:txBody>
      </p:sp>
    </p:spTree>
    <p:extLst>
      <p:ext uri="{BB962C8B-B14F-4D97-AF65-F5344CB8AC3E}">
        <p14:creationId xmlns:p14="http://schemas.microsoft.com/office/powerpoint/2010/main" val="38364554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729885-0BC4-C862-90FA-C16A7723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35" y="1074615"/>
            <a:ext cx="11750729" cy="255649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二十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為草莓花朵構造及其發育的示意圖，已知草莓是由花托處膨大而來，若圖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二十一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中的構造是由草莓的</a:t>
            </a:r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子房發育而成，則此構造應稱為下列何者？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18C557A-D944-D216-2B55-C21147228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18214D-0995-E383-0F7D-87FF1293B8F8}"/>
              </a:ext>
            </a:extLst>
          </p:cNvPr>
          <p:cNvSpPr/>
          <p:nvPr/>
        </p:nvSpPr>
        <p:spPr>
          <a:xfrm>
            <a:off x="337193" y="245382"/>
            <a:ext cx="1607820" cy="75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關鍵字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323B486-962E-C534-3A4A-5FF453F24625}"/>
              </a:ext>
            </a:extLst>
          </p:cNvPr>
          <p:cNvSpPr/>
          <p:nvPr/>
        </p:nvSpPr>
        <p:spPr>
          <a:xfrm>
            <a:off x="2051294" y="245382"/>
            <a:ext cx="1826091" cy="75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核心概念</a:t>
            </a:r>
          </a:p>
        </p:txBody>
      </p:sp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425BB253-309A-74CA-4799-6AB1F0E3B909}"/>
              </a:ext>
            </a:extLst>
          </p:cNvPr>
          <p:cNvSpPr/>
          <p:nvPr/>
        </p:nvSpPr>
        <p:spPr>
          <a:xfrm>
            <a:off x="4807049" y="50638"/>
            <a:ext cx="6546751" cy="1254055"/>
          </a:xfrm>
          <a:prstGeom prst="wedgeRectCallout">
            <a:avLst>
              <a:gd name="adj1" fmla="val -60731"/>
              <a:gd name="adj2" fmla="val 58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☆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核心概念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花的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子房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果實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              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花的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胚珠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種子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3DD64D7-9D47-38A0-A618-1AC7C78B1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9" y="4348976"/>
            <a:ext cx="6053309" cy="242043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D4833EF-5F73-A53E-9E5D-4716E16D5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23" y="4418034"/>
            <a:ext cx="2743200" cy="238932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8559FA32-C4CC-F669-E49F-4ED22E01C5E2}"/>
              </a:ext>
            </a:extLst>
          </p:cNvPr>
          <p:cNvSpPr txBox="1"/>
          <p:nvPr/>
        </p:nvSpPr>
        <p:spPr>
          <a:xfrm>
            <a:off x="220635" y="3685816"/>
            <a:ext cx="88866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(A)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胚珠   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(B)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種子   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(C)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果實   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(D)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花粉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940794F-866D-D71E-4BB3-52022CBC52BB}"/>
              </a:ext>
            </a:extLst>
          </p:cNvPr>
          <p:cNvSpPr txBox="1"/>
          <p:nvPr/>
        </p:nvSpPr>
        <p:spPr>
          <a:xfrm>
            <a:off x="8967478" y="5973012"/>
            <a:ext cx="32245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【112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會考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】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第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35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題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.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 通過率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:36%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21FCF12-66E4-C515-EF30-D2FB10771A54}"/>
              </a:ext>
            </a:extLst>
          </p:cNvPr>
          <p:cNvSpPr/>
          <p:nvPr/>
        </p:nvSpPr>
        <p:spPr>
          <a:xfrm>
            <a:off x="337193" y="2921093"/>
            <a:ext cx="889441" cy="678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42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729885-0BC4-C862-90FA-C16A7723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35" y="1074615"/>
            <a:ext cx="11750729" cy="255649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二十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為草莓花朵構造及其發育的示意圖，已知草莓是由花托處膨大而來，若圖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二十一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中的構造是由草莓的</a:t>
            </a:r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子房發育而成，則此構造應稱為下列何者？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18C557A-D944-D216-2B55-C21147228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18214D-0995-E383-0F7D-87FF1293B8F8}"/>
              </a:ext>
            </a:extLst>
          </p:cNvPr>
          <p:cNvSpPr/>
          <p:nvPr/>
        </p:nvSpPr>
        <p:spPr>
          <a:xfrm>
            <a:off x="337193" y="245382"/>
            <a:ext cx="1607820" cy="75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關鍵字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323B486-962E-C534-3A4A-5FF453F24625}"/>
              </a:ext>
            </a:extLst>
          </p:cNvPr>
          <p:cNvSpPr/>
          <p:nvPr/>
        </p:nvSpPr>
        <p:spPr>
          <a:xfrm>
            <a:off x="2051294" y="245382"/>
            <a:ext cx="1826091" cy="75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核心概念</a:t>
            </a:r>
          </a:p>
        </p:txBody>
      </p:sp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425BB253-309A-74CA-4799-6AB1F0E3B909}"/>
              </a:ext>
            </a:extLst>
          </p:cNvPr>
          <p:cNvSpPr/>
          <p:nvPr/>
        </p:nvSpPr>
        <p:spPr>
          <a:xfrm>
            <a:off x="4807049" y="50638"/>
            <a:ext cx="6546751" cy="1254055"/>
          </a:xfrm>
          <a:prstGeom prst="wedgeRectCallout">
            <a:avLst>
              <a:gd name="adj1" fmla="val -60731"/>
              <a:gd name="adj2" fmla="val 58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☆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核心概念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花的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子房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果實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              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花的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胚珠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種子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3DD64D7-9D47-38A0-A618-1AC7C78B1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9" y="4348976"/>
            <a:ext cx="6053309" cy="242043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D4833EF-5F73-A53E-9E5D-4716E16D5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23" y="4418034"/>
            <a:ext cx="2743200" cy="238932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8559FA32-C4CC-F669-E49F-4ED22E01C5E2}"/>
              </a:ext>
            </a:extLst>
          </p:cNvPr>
          <p:cNvSpPr txBox="1"/>
          <p:nvPr/>
        </p:nvSpPr>
        <p:spPr>
          <a:xfrm>
            <a:off x="220635" y="3685816"/>
            <a:ext cx="88866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(A)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胚珠   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(B)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種子   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(C)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果實   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(D)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花粉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940794F-866D-D71E-4BB3-52022CBC52BB}"/>
              </a:ext>
            </a:extLst>
          </p:cNvPr>
          <p:cNvSpPr txBox="1"/>
          <p:nvPr/>
        </p:nvSpPr>
        <p:spPr>
          <a:xfrm>
            <a:off x="9363185" y="3601068"/>
            <a:ext cx="269828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【112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會考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】</a:t>
            </a:r>
            <a:b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</a:b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  第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35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典匠中特圓" panose="020B0609010101010101" pitchFamily="49" charset="-120"/>
              <a:ea typeface="典匠中特圓" panose="020B0609010101010101" pitchFamily="49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通過率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典匠中特圓" panose="020B0609010101010101" pitchFamily="49" charset="-120"/>
                <a:ea typeface="典匠中特圓" panose="020B0609010101010101" pitchFamily="49" charset="-120"/>
                <a:cs typeface="+mn-cs"/>
              </a:rPr>
              <a:t>:36%.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21FCF12-66E4-C515-EF30-D2FB10771A54}"/>
              </a:ext>
            </a:extLst>
          </p:cNvPr>
          <p:cNvSpPr/>
          <p:nvPr/>
        </p:nvSpPr>
        <p:spPr>
          <a:xfrm>
            <a:off x="337193" y="2921093"/>
            <a:ext cx="889441" cy="678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401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E48CC2C-AFAE-B7F6-709F-3FE54EE2E0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0596" y="2098451"/>
            <a:ext cx="10690698" cy="374871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☆</a:t>
            </a:r>
            <a:r>
              <a:rPr lang="zh-TW" altLang="en-US" sz="8800" b="1" dirty="0">
                <a:latin typeface="典匠中特圓" panose="020B0609010101010101" pitchFamily="49" charset="-120"/>
                <a:ea typeface="典匠中特圓" panose="020B0609010101010101" pitchFamily="49" charset="-120"/>
              </a:rPr>
              <a:t>現階段目標</a:t>
            </a:r>
            <a:r>
              <a:rPr lang="zh-TW" altLang="en-US" sz="8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☆</a:t>
            </a:r>
            <a:br>
              <a:rPr lang="en-US" altLang="zh-TW" sz="8800" b="1" dirty="0">
                <a:latin typeface="典匠中特圓" panose="020B0609010101010101" pitchFamily="49" charset="-120"/>
                <a:ea typeface="典匠中特圓" panose="020B0609010101010101" pitchFamily="49" charset="-120"/>
              </a:rPr>
            </a:br>
            <a:r>
              <a:rPr lang="zh-TW" altLang="en-US" sz="8800" b="1" dirty="0">
                <a:solidFill>
                  <a:srgbClr val="0000FF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鞏固</a:t>
            </a:r>
            <a:r>
              <a:rPr lang="zh-TW" altLang="en-US" sz="8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8800" b="1" dirty="0">
                <a:solidFill>
                  <a:srgbClr val="FF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已知」</a:t>
            </a:r>
            <a:r>
              <a:rPr lang="zh-TW" altLang="en-US" sz="8800" b="1" dirty="0">
                <a:solidFill>
                  <a:srgbClr val="0000FF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重點</a:t>
            </a:r>
            <a:br>
              <a:rPr lang="en-US" altLang="zh-TW" sz="8800" b="1" dirty="0">
                <a:solidFill>
                  <a:srgbClr val="0000FF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</a:br>
            <a:r>
              <a:rPr lang="en-US" altLang="zh-TW" sz="8800" b="1" dirty="0">
                <a:solidFill>
                  <a:srgbClr val="0000FF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+</a:t>
            </a:r>
            <a:r>
              <a:rPr lang="zh-TW" altLang="en-US" sz="8800" b="1" dirty="0">
                <a:solidFill>
                  <a:srgbClr val="0000FF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找出</a:t>
            </a:r>
            <a:r>
              <a:rPr lang="zh-TW" altLang="en-US" sz="8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8800" b="1" dirty="0">
                <a:solidFill>
                  <a:srgbClr val="FF0000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未知</a:t>
            </a:r>
            <a:r>
              <a:rPr lang="zh-TW" altLang="en-US" sz="8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8800" b="1" dirty="0">
                <a:solidFill>
                  <a:srgbClr val="0000FF"/>
                </a:solidFill>
                <a:latin typeface="典匠中特圓" panose="020B0609010101010101" pitchFamily="49" charset="-120"/>
                <a:ea typeface="典匠中特圓" panose="020B0609010101010101" pitchFamily="49" charset="-120"/>
              </a:rPr>
              <a:t>盲點</a:t>
            </a:r>
          </a:p>
        </p:txBody>
      </p:sp>
      <p:sp>
        <p:nvSpPr>
          <p:cNvPr id="2" name="語音泡泡: 矩形 1">
            <a:extLst>
              <a:ext uri="{FF2B5EF4-FFF2-40B4-BE49-F238E27FC236}">
                <a16:creationId xmlns:a16="http://schemas.microsoft.com/office/drawing/2014/main" id="{C367362D-7000-0110-E9E4-F2AB049DF904}"/>
              </a:ext>
            </a:extLst>
          </p:cNvPr>
          <p:cNvSpPr/>
          <p:nvPr/>
        </p:nvSpPr>
        <p:spPr>
          <a:xfrm rot="261907">
            <a:off x="6736122" y="383812"/>
            <a:ext cx="5231437" cy="1254034"/>
          </a:xfrm>
          <a:prstGeom prst="wedgeRectCallout">
            <a:avLst>
              <a:gd name="adj1" fmla="val -25415"/>
              <a:gd name="adj2" fmla="val 8725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力求</a:t>
            </a:r>
            <a:r>
              <a:rPr kumimoji="0" lang="zh-TW" alt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生物全拿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2F028EB-36EA-844B-743B-A774C8F8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2480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3B0F775-B5C0-6461-A576-B206994A2DDD}"/>
              </a:ext>
            </a:extLst>
          </p:cNvPr>
          <p:cNvSpPr txBox="1"/>
          <p:nvPr/>
        </p:nvSpPr>
        <p:spPr>
          <a:xfrm>
            <a:off x="77822" y="1864626"/>
            <a:ext cx="11641825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3.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準備一本經典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ex.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生物筆記、複習講義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014D78C-58FF-CFA0-4EF3-21D5826794C4}"/>
              </a:ext>
            </a:extLst>
          </p:cNvPr>
          <p:cNvSpPr txBox="1"/>
          <p:nvPr/>
        </p:nvSpPr>
        <p:spPr>
          <a:xfrm>
            <a:off x="2038887" y="2649456"/>
            <a:ext cx="992134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★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寫好題目練習  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訂正超重要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!!!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歷屆試題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3800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、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3688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 模考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…)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5AF478AD-5941-7A3E-ABBF-7D552B874949}"/>
              </a:ext>
            </a:extLst>
          </p:cNvPr>
          <p:cNvCxnSpPr>
            <a:cxnSpLocks/>
          </p:cNvCxnSpPr>
          <p:nvPr/>
        </p:nvCxnSpPr>
        <p:spPr>
          <a:xfrm>
            <a:off x="1901505" y="2788751"/>
            <a:ext cx="0" cy="12910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17DA9F06-45FF-4D55-7E46-D5DD1FBD6BB1}"/>
              </a:ext>
            </a:extLst>
          </p:cNvPr>
          <p:cNvSpPr txBox="1"/>
          <p:nvPr/>
        </p:nvSpPr>
        <p:spPr>
          <a:xfrm>
            <a:off x="103133" y="4119261"/>
            <a:ext cx="11718772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4.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錯題做成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錯題本」或寫在經典上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，考    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    前再翻閱   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常見陷阱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(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混淆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)+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核心概念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B5A77A0-7D80-64F0-97BA-71250A676BD7}"/>
              </a:ext>
            </a:extLst>
          </p:cNvPr>
          <p:cNvSpPr txBox="1"/>
          <p:nvPr/>
        </p:nvSpPr>
        <p:spPr>
          <a:xfrm>
            <a:off x="87164" y="952818"/>
            <a:ext cx="11285558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基本觀念要先讀熟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，再去鑽研艱澀題目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D1EF6CC-E77D-6E5B-3625-8C0E03447829}"/>
              </a:ext>
            </a:extLst>
          </p:cNvPr>
          <p:cNvSpPr txBox="1"/>
          <p:nvPr/>
        </p:nvSpPr>
        <p:spPr>
          <a:xfrm>
            <a:off x="77822" y="145915"/>
            <a:ext cx="12036356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 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配合班導安排的考試進度，</a:t>
            </a: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訂出讀書計畫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CF70338-FDE3-73F0-FEAA-578CE08C5C90}"/>
              </a:ext>
            </a:extLst>
          </p:cNvPr>
          <p:cNvSpPr txBox="1"/>
          <p:nvPr/>
        </p:nvSpPr>
        <p:spPr>
          <a:xfrm>
            <a:off x="103133" y="5810456"/>
            <a:ext cx="11285558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5.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寫題目時，需</a:t>
            </a:r>
            <a:r>
              <a:rPr kumimoji="0" lang="zh-TW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配合會考各科考試時間</a:t>
            </a:r>
            <a:endParaRPr kumimoji="0" lang="en-US" altLang="zh-TW" sz="48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B5C4226-00E1-FBFD-FFB4-79DB122BE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37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5" grpId="0" animBg="1"/>
      <p:bldP spid="8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BDC21964-12B7-B4F1-F38E-C1BB8131B473}"/>
              </a:ext>
            </a:extLst>
          </p:cNvPr>
          <p:cNvSpPr txBox="1">
            <a:spLocks/>
          </p:cNvSpPr>
          <p:nvPr/>
        </p:nvSpPr>
        <p:spPr>
          <a:xfrm>
            <a:off x="6280930" y="2417390"/>
            <a:ext cx="5100485" cy="4504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華康粗圓體(P)" pitchFamily="2" charset="-120"/>
                <a:ea typeface="華康粗圓體(P)" pitchFamily="2" charset="-120"/>
                <a:cs typeface="+mj-cs"/>
              </a:rPr>
              <a:t>倒數</a:t>
            </a:r>
            <a:endParaRPr kumimoji="0" lang="en-US" altLang="zh-TW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華康粗圓體(P)" pitchFamily="2" charset="-120"/>
              <a:ea typeface="華康粗圓體(P)" pitchFamily="2" charset="-120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華康粗圓體(P)" pitchFamily="2" charset="-120"/>
                <a:ea typeface="華康粗圓體(P)" pitchFamily="2" charset="-120"/>
                <a:cs typeface="+mj-cs"/>
              </a:rPr>
              <a:t>155</a:t>
            </a:r>
            <a:r>
              <a:rPr kumimoji="0" lang="zh-TW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華康粗圓體(P)" pitchFamily="2" charset="-120"/>
                <a:ea typeface="華康粗圓體(P)" pitchFamily="2" charset="-120"/>
                <a:cs typeface="+mj-cs"/>
              </a:rPr>
              <a:t>天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3E543D3-3A2A-7746-4E96-7ED69700D033}"/>
              </a:ext>
            </a:extLst>
          </p:cNvPr>
          <p:cNvSpPr txBox="1"/>
          <p:nvPr/>
        </p:nvSpPr>
        <p:spPr>
          <a:xfrm>
            <a:off x="513942" y="0"/>
            <a:ext cx="7886701" cy="142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妥善</a:t>
            </a:r>
            <a:r>
              <a:rPr kumimoji="0" lang="zh-TW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利用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零碎</a:t>
            </a:r>
            <a:r>
              <a:rPr kumimoji="0" lang="zh-TW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時間</a:t>
            </a:r>
            <a:endParaRPr kumimoji="0" lang="zh-TW" altLang="zh-TW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6" name="Picture 2" descr="米犬日常全力衝刺– LINE貼圖| LINE STORE">
            <a:extLst>
              <a:ext uri="{FF2B5EF4-FFF2-40B4-BE49-F238E27FC236}">
                <a16:creationId xmlns:a16="http://schemas.microsoft.com/office/drawing/2014/main" id="{557712C1-F00A-5915-2601-71851D008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81" y="2204715"/>
            <a:ext cx="4930303" cy="493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F41908C-A294-47D6-8C04-65C62315C8DD}"/>
              </a:ext>
            </a:extLst>
          </p:cNvPr>
          <p:cNvSpPr txBox="1"/>
          <p:nvPr/>
        </p:nvSpPr>
        <p:spPr>
          <a:xfrm>
            <a:off x="1507787" y="1091956"/>
            <a:ext cx="10537486" cy="142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成功是屬於堅持到最後的人</a:t>
            </a:r>
            <a:endParaRPr kumimoji="0" lang="zh-TW" altLang="zh-TW" sz="6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B581FBF-C30C-528E-C9EB-15B474B211E4}"/>
              </a:ext>
            </a:extLst>
          </p:cNvPr>
          <p:cNvSpPr txBox="1"/>
          <p:nvPr/>
        </p:nvSpPr>
        <p:spPr>
          <a:xfrm>
            <a:off x="-12832" y="648866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store.line.me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stickershop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/product/14065882/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zh-Hant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493C9A8-8BFA-1EB7-D37A-4B6369A7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EE4F0-6301-4767-BCD7-F913E96B1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8266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655C3B-D612-41AC-B2C6-94B9B109C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09" y="178457"/>
            <a:ext cx="11603645" cy="1325563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改變，從現在開始，別讓自已後悔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b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相信自己 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Do Your Best!!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BA27054-7AB9-460C-8CBD-5BBD97543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66</a:t>
            </a:fld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A83AE639-CC14-4758-B247-0132D98B1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401" y="1782077"/>
            <a:ext cx="4682134" cy="4619407"/>
          </a:xfrm>
          <a:prstGeom prst="rect">
            <a:avLst/>
          </a:prstGeom>
        </p:spPr>
      </p:pic>
      <p:pic>
        <p:nvPicPr>
          <p:cNvPr id="1026" name="Picture 2" descr="高考前給考生加油打氣的話30句給高三學生加油鼓勵句子大全- 每日頭條">
            <a:extLst>
              <a:ext uri="{FF2B5EF4-FFF2-40B4-BE49-F238E27FC236}">
                <a16:creationId xmlns:a16="http://schemas.microsoft.com/office/drawing/2014/main" id="{846EBD01-5F20-43A5-A70E-0031DBBB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8" y="1782077"/>
            <a:ext cx="5312780" cy="485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00F6792-5677-4DB4-A321-F85CCB894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87061"/>
            <a:ext cx="5192999" cy="513441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AC1C5C5-93E3-4AE8-8860-31C3EB9C9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60634"/>
            <a:ext cx="5412918" cy="50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0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661E47-B907-4E6A-B8B3-D638A9E3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355372"/>
            <a:ext cx="9837685" cy="1457663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lang="zh-TW" altLang="en-US" sz="5300" b="1" dirty="0">
                <a:solidFill>
                  <a:srgbClr val="FFC000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給正在與書搏鬥的你</a:t>
            </a:r>
            <a:r>
              <a:rPr lang="en-US" altLang="zh-TW" sz="5300" b="1" dirty="0">
                <a:solidFill>
                  <a:srgbClr val="FFC000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……</a:t>
            </a:r>
            <a:br>
              <a:rPr lang="en-US" altLang="zh-TW" sz="5300" b="1" dirty="0">
                <a:solidFill>
                  <a:srgbClr val="FFC000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lang="zh-TW" altLang="en-US" sz="5300" b="1" dirty="0">
                <a:solidFill>
                  <a:srgbClr val="FFC000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</a:t>
            </a:r>
            <a:r>
              <a:rPr lang="zh-TW" altLang="en-US" sz="5300" b="1" dirty="0">
                <a:solidFill>
                  <a:srgbClr val="FFC000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與其繼續擺爛，不如背水一戰</a:t>
            </a:r>
            <a:endParaRPr lang="zh-TW" altLang="en-US" sz="5300" b="1" dirty="0">
              <a:solidFill>
                <a:srgbClr val="FFC000"/>
              </a:solidFill>
              <a:effectLst>
                <a:glow rad="101600">
                  <a:prstClr val="black"/>
                </a:glow>
                <a:outerShdw blurRad="25400" dist="254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ECA7C5E-145F-49C1-B106-A125BB128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70" y="1813035"/>
            <a:ext cx="9238594" cy="5044965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2F1E874-58DF-47C4-822F-8A200F5C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8046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426280B-3D85-46E3-B8E0-DCBE25B4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28CDB0C-6A83-49D9-ACCC-544F4C002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07" y="1706185"/>
            <a:ext cx="9942786" cy="515181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B257108-BB75-45FC-B2E9-01A6D374D77C}"/>
              </a:ext>
            </a:extLst>
          </p:cNvPr>
          <p:cNvSpPr/>
          <p:nvPr/>
        </p:nvSpPr>
        <p:spPr>
          <a:xfrm>
            <a:off x="2123089" y="136525"/>
            <a:ext cx="85974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zh-TW" altLang="en-US" sz="4800" b="1" dirty="0">
                <a:solidFill>
                  <a:srgbClr val="FFC000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當改變，是由自己啟動，</a:t>
            </a:r>
            <a:endParaRPr lang="en-US" altLang="zh-TW" sz="4800" b="1" dirty="0">
              <a:solidFill>
                <a:srgbClr val="FFC000"/>
              </a:solidFill>
              <a:effectLst>
                <a:glow rad="101600">
                  <a:prstClr val="black"/>
                </a:glow>
                <a:outerShdw blurRad="25400" dist="254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800"/>
            <a:r>
              <a:rPr lang="zh-TW" altLang="en-US" sz="4800" b="1" dirty="0">
                <a:solidFill>
                  <a:srgbClr val="FFC000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速度，將遠遠超出想像 </a:t>
            </a:r>
            <a:r>
              <a:rPr lang="en-US" altLang="zh-TW" sz="4800" b="1" dirty="0">
                <a:solidFill>
                  <a:srgbClr val="FFC000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4800" b="1" dirty="0">
              <a:solidFill>
                <a:srgbClr val="FFC000"/>
              </a:solidFill>
              <a:effectLst>
                <a:glow rad="101600">
                  <a:prstClr val="black"/>
                </a:glow>
                <a:outerShdw blurRad="25400" dist="254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11837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2.kknews.cc/9UA3i1nQvbD8hxTH1Rfj_xrRq5UuXRyN8DriOT8/0.jpg">
            <a:extLst>
              <a:ext uri="{FF2B5EF4-FFF2-40B4-BE49-F238E27FC236}">
                <a16:creationId xmlns:a16="http://schemas.microsoft.com/office/drawing/2014/main" id="{56113C2E-8BE2-42FC-9752-323768D7E9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372859"/>
            <a:ext cx="4477407" cy="516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020EBB8-1E39-4C18-9A1B-7B1852B00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0"/>
            <a:ext cx="9701048" cy="1681765"/>
          </a:xfrm>
        </p:spPr>
        <p:txBody>
          <a:bodyPr>
            <a:noAutofit/>
          </a:bodyPr>
          <a:lstStyle/>
          <a:p>
            <a:r>
              <a:rPr lang="zh-TW" altLang="en-US" sz="6000" b="1" dirty="0">
                <a:solidFill>
                  <a:srgbClr val="FFC000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堅持</a:t>
            </a:r>
            <a:r>
              <a:rPr lang="en-US" altLang="zh-TW" sz="6000" b="1" dirty="0">
                <a:solidFill>
                  <a:srgbClr val="FFC000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</a:t>
            </a:r>
            <a:r>
              <a:rPr lang="zh-TW" altLang="en-US" sz="6000" b="1" dirty="0">
                <a:solidFill>
                  <a:srgbClr val="FFC000"/>
                </a:solidFill>
                <a:effectLst>
                  <a:glow rad="101600">
                    <a:prstClr val="black"/>
                  </a:glow>
                  <a:outerShdw blurRad="25400" dist="254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是實現目標的唯一方法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92DC74A-9AFA-4966-836E-DD90F099E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E4F0-6301-4767-BCD7-F913E96B1925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10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13E7DA-512B-4926-9FDA-60C9F5FD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980" y="50754"/>
            <a:ext cx="9012025" cy="1325563"/>
          </a:xfrm>
        </p:spPr>
        <p:txBody>
          <a:bodyPr/>
          <a:lstStyle/>
          <a:p>
            <a:r>
              <a:rPr lang="en-US" altLang="zh-TW" dirty="0"/>
              <a:t>111~112</a:t>
            </a:r>
            <a:r>
              <a:rPr lang="zh-TW" altLang="en-US" dirty="0"/>
              <a:t>自然等級加標示人數百分比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BABBB24-B2BE-4F0A-8CA9-A72F1ADB5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6160" y="1057226"/>
            <a:ext cx="7843520" cy="5579244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A58643E-190C-4FE8-BB9C-F45464E0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439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5155D83-9C2B-4B3E-A00B-32D4735E4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567" y="483476"/>
            <a:ext cx="6279992" cy="599175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61848" y="95881"/>
            <a:ext cx="7487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TW" altLang="en-US" sz="72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祝福大家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7743887-3DE9-4D5F-A939-B9139DCA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8EA6-FA08-4EB7-9AC6-3AF6A0029C2E}" type="slidenum">
              <a:rPr lang="zh-TW" altLang="en-US" smtClean="0"/>
              <a:t>70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8642BF4-FC3A-8492-FCE9-200DFA85A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82" y="1251140"/>
            <a:ext cx="4139511" cy="522409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5589291-3219-479B-8BCB-6F541B661CDF}"/>
              </a:ext>
            </a:extLst>
          </p:cNvPr>
          <p:cNvSpPr txBox="1"/>
          <p:nvPr/>
        </p:nvSpPr>
        <p:spPr>
          <a:xfrm rot="1404258">
            <a:off x="6798019" y="3711112"/>
            <a:ext cx="2876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5A10+</a:t>
            </a:r>
            <a:endParaRPr lang="zh-TW" altLang="en-US" sz="5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8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62"/>
    </mc:Choice>
    <mc:Fallback xmlns="">
      <p:transition spd="slow" advTm="40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6BADA6-D1F6-4A97-B837-B636BCDFE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19" y="297643"/>
            <a:ext cx="11945665" cy="876693"/>
          </a:xfrm>
        </p:spPr>
        <p:txBody>
          <a:bodyPr>
            <a:normAutofit fontScale="90000"/>
          </a:bodyPr>
          <a:lstStyle/>
          <a:p>
            <a:br>
              <a:rPr lang="zh-TW" altLang="en-US" dirty="0"/>
            </a:br>
            <a:r>
              <a:rPr lang="zh-TW" altLang="en-US" dirty="0"/>
              <a:t> </a:t>
            </a:r>
            <a:r>
              <a:rPr lang="en-US" altLang="zh-TW" sz="6700" b="1" dirty="0"/>
              <a:t>112</a:t>
            </a:r>
            <a:r>
              <a:rPr lang="zh-TW" altLang="en-US" sz="6700" b="1" dirty="0"/>
              <a:t>年國中教育會考各題通過率</a:t>
            </a:r>
            <a:br>
              <a:rPr lang="zh-TW" altLang="en-US" sz="6700" dirty="0"/>
            </a:br>
            <a:endParaRPr lang="zh-TW" altLang="en-US" sz="67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0A73679-E5DA-4594-9213-A6A14E2C6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119" y="990599"/>
            <a:ext cx="10687289" cy="5730876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993E78-47F7-4BDE-83B3-BFEA6FFD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85109A9-6EB4-4EF4-AF5C-EA03AA416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5893" y="1268128"/>
            <a:ext cx="1009259" cy="441504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66EC30C-9363-40A1-8E86-738AE09B4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30" y="1264732"/>
            <a:ext cx="1105217" cy="441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8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6BADA6-D1F6-4A97-B837-B636BCDFE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46" y="227147"/>
            <a:ext cx="11563108" cy="876693"/>
          </a:xfrm>
        </p:spPr>
        <p:txBody>
          <a:bodyPr>
            <a:normAutofit fontScale="90000"/>
          </a:bodyPr>
          <a:lstStyle/>
          <a:p>
            <a:br>
              <a:rPr lang="zh-TW" altLang="en-US" dirty="0"/>
            </a:br>
            <a:r>
              <a:rPr lang="zh-TW" altLang="en-US" sz="5300" dirty="0"/>
              <a:t> </a:t>
            </a:r>
            <a:r>
              <a:rPr lang="en-US" altLang="zh-TW" sz="6700" b="1" dirty="0"/>
              <a:t>112</a:t>
            </a:r>
            <a:r>
              <a:rPr lang="zh-TW" altLang="en-US" sz="6700" b="1" dirty="0"/>
              <a:t>年國中教育會考各題通過率</a:t>
            </a:r>
            <a:br>
              <a:rPr lang="zh-TW" altLang="en-US" sz="6700" dirty="0"/>
            </a:br>
            <a:endParaRPr lang="zh-TW" altLang="en-US" sz="67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0A73679-E5DA-4594-9213-A6A14E2C6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446" y="899323"/>
            <a:ext cx="11329686" cy="5730876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993E78-47F7-4BDE-83B3-BFEA6FFD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9AF60A3-76B3-4D15-A7A7-CDB562343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54" y="1239353"/>
            <a:ext cx="11472877" cy="543648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226F876-D856-47A4-8D62-782185487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776" y="4780344"/>
            <a:ext cx="1155215" cy="18985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929F08A-DFB9-4229-B4FC-71F0B6E2C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68" y="4780344"/>
            <a:ext cx="1129312" cy="184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977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|3.2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|3.2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|3.2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5"/>
</p:tagLst>
</file>

<file path=ppt/theme/theme1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6816</TotalTime>
  <Words>3823</Words>
  <Application>Microsoft Office PowerPoint</Application>
  <PresentationFormat>寬螢幕</PresentationFormat>
  <Paragraphs>566</Paragraphs>
  <Slides>70</Slides>
  <Notes>20</Notes>
  <HiddenSlides>3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70</vt:i4>
      </vt:variant>
    </vt:vector>
  </HeadingPairs>
  <TitlesOfParts>
    <vt:vector size="90" baseType="lpstr">
      <vt:lpstr>Adobe 繁黑體 Std B</vt:lpstr>
      <vt:lpstr>王漢宗中行書繁</vt:lpstr>
      <vt:lpstr>王漢宗特圓體繁</vt:lpstr>
      <vt:lpstr>典匠中特圓</vt:lpstr>
      <vt:lpstr>華康粗圓體(P)</vt:lpstr>
      <vt:lpstr>華康儷特圓</vt:lpstr>
      <vt:lpstr>Microsoft JhengHei</vt:lpstr>
      <vt:lpstr>Microsoft JhengHei</vt:lpstr>
      <vt:lpstr>新細明體</vt:lpstr>
      <vt:lpstr>標楷體</vt:lpstr>
      <vt:lpstr>Arial</vt:lpstr>
      <vt:lpstr>Calibri</vt:lpstr>
      <vt:lpstr>Calibri Light</vt:lpstr>
      <vt:lpstr>Cambria Math</vt:lpstr>
      <vt:lpstr>Times New Roman</vt:lpstr>
      <vt:lpstr>Trebuchet MS</vt:lpstr>
      <vt:lpstr>Verdana</vt:lpstr>
      <vt:lpstr>Wingdings</vt:lpstr>
      <vt:lpstr>2_Office 佈景主題</vt:lpstr>
      <vt:lpstr>Office 佈景主題</vt:lpstr>
      <vt:lpstr>PowerPoint 簡報</vt:lpstr>
      <vt:lpstr>大綱</vt:lpstr>
      <vt:lpstr>*112會考分析</vt:lpstr>
      <vt:lpstr>PowerPoint 簡報</vt:lpstr>
      <vt:lpstr>PowerPoint 簡報</vt:lpstr>
      <vt:lpstr>PowerPoint 簡報</vt:lpstr>
      <vt:lpstr>111~112自然等級加標示人數百分比</vt:lpstr>
      <vt:lpstr>  112年國中教育會考各題通過率 </vt:lpstr>
      <vt:lpstr>  112年國中教育會考各題通過率 </vt:lpstr>
      <vt:lpstr>  112年國中教育會考各題通過率 </vt:lpstr>
      <vt:lpstr>結論</vt:lpstr>
      <vt:lpstr>C衝B~~一點都不難</vt:lpstr>
      <vt:lpstr>*命題趨勢</vt:lpstr>
      <vt:lpstr>PowerPoint 簡報</vt:lpstr>
      <vt:lpstr>要有耐心看完題目&amp;選項</vt:lpstr>
      <vt:lpstr>如何達A: 通過率最低的10 題，通過率&lt;0.50 </vt:lpstr>
      <vt:lpstr>理化試題出題方向</vt:lpstr>
      <vt:lpstr>理化試題出題方向</vt:lpstr>
      <vt:lpstr>會考試題的樣貌</vt:lpstr>
      <vt:lpstr>解題策略</vt:lpstr>
      <vt:lpstr>     112會考自然考題分析</vt:lpstr>
      <vt:lpstr> 一.實驗情境題 112-第11題    (通過率:78%)</vt:lpstr>
      <vt:lpstr>關於此實驗，下列說明何者正確？　</vt:lpstr>
      <vt:lpstr>二.生活情境題</vt:lpstr>
      <vt:lpstr>二.生活情境題</vt:lpstr>
      <vt:lpstr>PowerPoint 簡報</vt:lpstr>
      <vt:lpstr>三.廣告媒體識讀內涵</vt:lpstr>
      <vt:lpstr>PowerPoint 簡報</vt:lpstr>
      <vt:lpstr>PowerPoint 簡報</vt:lpstr>
      <vt:lpstr>PowerPoint 簡報</vt:lpstr>
      <vt:lpstr>四.同學辯證內容</vt:lpstr>
      <vt:lpstr>PowerPoint 簡報</vt:lpstr>
      <vt:lpstr>五.條件理想題 112第19題                                                   (通過率:62%)     </vt:lpstr>
      <vt:lpstr>PowerPoint 簡報</vt:lpstr>
      <vt:lpstr>結論:  會考在考甚麼能力?</vt:lpstr>
      <vt:lpstr>準備方法</vt:lpstr>
      <vt:lpstr>1.選定一本複習講義+歷屆試題</vt:lpstr>
      <vt:lpstr>2.多刷題找弱點</vt:lpstr>
      <vt:lpstr>3.如何補強自己較弱的單元</vt:lpstr>
      <vt:lpstr>4.考試作答技巧</vt:lpstr>
      <vt:lpstr>PowerPoint 簡報</vt:lpstr>
      <vt:lpstr>PowerPoint 簡報</vt:lpstr>
      <vt:lpstr>地科(大量的圖表)</vt:lpstr>
      <vt:lpstr>112年第10題(通過率:71%)</vt:lpstr>
      <vt:lpstr>第10題(通過率:71%)</vt:lpstr>
      <vt:lpstr>PowerPoint 簡報</vt:lpstr>
      <vt:lpstr>第39題(通過率:47%)</vt:lpstr>
      <vt:lpstr>PowerPoint 簡報</vt:lpstr>
      <vt:lpstr>PowerPoint 簡報</vt:lpstr>
      <vt:lpstr>PowerPoint 簡報</vt:lpstr>
      <vt:lpstr>112年自然科考題分析(共50題)</vt:lpstr>
      <vt:lpstr>105～112年(共8年)的歷屆會考試題分布</vt:lpstr>
      <vt:lpstr>   112會考生物考題分析  </vt:lpstr>
      <vt:lpstr>112會考生物考題分析</vt:lpstr>
      <vt:lpstr>☆善用聯想+自問自答統整心智圖</vt:lpstr>
      <vt:lpstr>☆重要概念…整理成核心概念筆記(熟記!)</vt:lpstr>
      <vt:lpstr>PowerPoint 簡報</vt:lpstr>
      <vt:lpstr>PowerPoint 簡報</vt:lpstr>
      <vt:lpstr>已知維管束植物可進行某種代謝作用，其反應式為：「甲+二氧化碳→氧氣+乙+水」。有關甲的名稱及其在植物體內主要運送的構造，下列何者最合理？</vt:lpstr>
      <vt:lpstr>已知維管束植物可進行某種代謝作用，其反應式為：「甲+二氧化碳→氧氣+乙+水」。有關甲的名稱及其在植物體內主要運送的構造，下列何者最合理？</vt:lpstr>
      <vt:lpstr>圖(二十)為草莓花朵構造及其發育的示意圖，已知草莓是由花托處膨大而來，若圖(二十一)中的構造是由草莓的 子房發育而成，則此構造應稱為下列何者？</vt:lpstr>
      <vt:lpstr>圖(二十)為草莓花朵構造及其發育的示意圖，已知草莓是由花托處膨大而來，若圖(二十一)中的構造是由草莓的 子房發育而成，則此構造應稱為下列何者？</vt:lpstr>
      <vt:lpstr>☆現階段目標☆ 鞏固「已知」重點 +找出「未知」盲點</vt:lpstr>
      <vt:lpstr>PowerPoint 簡報</vt:lpstr>
      <vt:lpstr>PowerPoint 簡報</vt:lpstr>
      <vt:lpstr>改變，從現在開始，別讓自已後悔! 相信自己 Do Your Best!!     </vt:lpstr>
      <vt:lpstr> 給正在與書搏鬥的你……      與其繼續擺爛，不如背水一戰</vt:lpstr>
      <vt:lpstr>PowerPoint 簡報</vt:lpstr>
      <vt:lpstr>堅持,是實現目標的唯一方法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smjh</dc:creator>
  <cp:lastModifiedBy>User</cp:lastModifiedBy>
  <cp:revision>454</cp:revision>
  <dcterms:created xsi:type="dcterms:W3CDTF">2016-11-28T03:42:48Z</dcterms:created>
  <dcterms:modified xsi:type="dcterms:W3CDTF">2023-12-12T03:12:20Z</dcterms:modified>
</cp:coreProperties>
</file>