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954"/>
    <a:srgbClr val="998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2-443D-A0DC-4130BC3388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42-443D-A0DC-4130BC3388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42-443D-A0DC-4130BC3388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42-443D-A0DC-4130BC3388AF}"/>
              </c:ext>
            </c:extLst>
          </c:dPt>
          <c:dLbls>
            <c:dLbl>
              <c:idx val="0"/>
              <c:layout>
                <c:manualLayout>
                  <c:x val="-0.12166835241079835"/>
                  <c:y val="2.5564116242174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3200" dirty="0"/>
                      <a:t>22</a:t>
                    </a:r>
                  </a:p>
                  <a:p>
                    <a:pPr>
                      <a:defRPr/>
                    </a:pPr>
                    <a:endParaRPr lang="en-US" altLang="zh-TW" sz="3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61036833969864"/>
                      <c:h val="0.12680377629687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42-443D-A0DC-4130BC3388AF}"/>
                </c:ext>
              </c:extLst>
            </c:dLbl>
            <c:dLbl>
              <c:idx val="1"/>
              <c:layout>
                <c:manualLayout>
                  <c:x val="7.796759100764579E-2"/>
                  <c:y val="-0.1738196389248548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800" dirty="0"/>
                      <a:t>16</a:t>
                    </a:r>
                    <a:endParaRPr lang="en-US" altLang="zh-TW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42-443D-A0DC-4130BC3388AF}"/>
                </c:ext>
              </c:extLst>
            </c:dLbl>
            <c:dLbl>
              <c:idx val="2"/>
              <c:layout>
                <c:manualLayout>
                  <c:x val="8.8923187137839657E-2"/>
                  <c:y val="0.12665069916425706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400" dirty="0"/>
                      <a:t>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2-443D-A0DC-4130BC3388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DA55D1-DD31-4E4A-8DCF-AC17AAB7D4DD}" type="VALUE">
                      <a:rPr lang="en-US" altLang="zh-TW" sz="2800"/>
                      <a:pPr/>
                      <a:t>[值]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142-443D-A0DC-4130BC338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文字題</c:v>
                </c:pt>
                <c:pt idx="1">
                  <c:v>圖題</c:v>
                </c:pt>
                <c:pt idx="2">
                  <c:v>表題</c:v>
                </c:pt>
                <c:pt idx="3">
                  <c:v>圖表題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29</c:v>
                </c:pt>
                <c:pt idx="1">
                  <c:v>20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42-443D-A0DC-4130BC3388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ayout>
        <c:manualLayout>
          <c:xMode val="edge"/>
          <c:yMode val="edge"/>
          <c:x val="0.20664422692511059"/>
          <c:y val="0.83696752938209995"/>
          <c:w val="0.65690482638677783"/>
          <c:h val="0.13561543790506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4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24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5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9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38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59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2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7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9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5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62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8CD8-091A-41E7-9093-19435F39C29E}" type="datetimeFigureOut">
              <a:rPr lang="zh-TW" altLang="en-US" smtClean="0"/>
              <a:t>2023/12/5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7B17-549D-47F2-B660-0A5CDD1F9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89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DF2FC-8326-4BE6-A79D-ABE6272FB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936998-9EE0-4844-8570-38774D2C2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33AEAF9-2B90-4498-A480-0F045A8E4E2F}"/>
              </a:ext>
            </a:extLst>
          </p:cNvPr>
          <p:cNvSpPr txBox="1">
            <a:spLocks/>
          </p:cNvSpPr>
          <p:nvPr/>
        </p:nvSpPr>
        <p:spPr>
          <a:xfrm>
            <a:off x="-102823" y="97785"/>
            <a:ext cx="9349643" cy="1502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b="1" dirty="0">
                <a:ln w="12700">
                  <a:solidFill>
                    <a:schemeClr val="tx1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zh-TW" altLang="en-US" sz="8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歷史科</a:t>
            </a:r>
            <a:r>
              <a:rPr lang="zh-TW" altLang="en-US" sz="8000" b="1" dirty="0">
                <a:ln w="12700">
                  <a:solidFill>
                    <a:schemeClr val="tx1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進擊攻略</a:t>
            </a:r>
          </a:p>
        </p:txBody>
      </p:sp>
      <p:pic>
        <p:nvPicPr>
          <p:cNvPr id="1028" name="Picture 4" descr="朝聖地點再加一！《進擊的巨人》作者諫山創家鄉打造主角三人雕像，完整重現城牆破壞場景！">
            <a:extLst>
              <a:ext uri="{FF2B5EF4-FFF2-40B4-BE49-F238E27FC236}">
                <a16:creationId xmlns:a16="http://schemas.microsoft.com/office/drawing/2014/main" id="{5E76563B-003F-4D14-AC91-912B466F6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CAC91BA-9018-4769-8E16-651B634A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7" y="500062"/>
            <a:ext cx="9144000" cy="1325563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因應策略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翻閱課本所有圖表</a:t>
            </a:r>
          </a:p>
        </p:txBody>
      </p:sp>
      <p:pic>
        <p:nvPicPr>
          <p:cNvPr id="5" name="Picture 6" descr="第4 課近世歐洲的興起一、文藝復興二、王權國家的形成三、地理大發現與海外拓殖四、宗教改革. - ppt download">
            <a:extLst>
              <a:ext uri="{FF2B5EF4-FFF2-40B4-BE49-F238E27FC236}">
                <a16:creationId xmlns:a16="http://schemas.microsoft.com/office/drawing/2014/main" id="{284EAEF5-9DA1-4339-8130-1C1966AA90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18695"/>
          <a:stretch/>
        </p:blipFill>
        <p:spPr bwMode="auto">
          <a:xfrm>
            <a:off x="0" y="2165686"/>
            <a:ext cx="9144000" cy="46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690D9-897E-4B3E-A0DC-2B28C5A0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18B257-FBDF-406E-867F-C08358C10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"/>
          <a:stretch/>
        </p:blipFill>
        <p:spPr>
          <a:xfrm>
            <a:off x="118912" y="111125"/>
            <a:ext cx="5281863" cy="3429000"/>
          </a:xfrm>
          <a:prstGeom prst="rect">
            <a:avLst/>
          </a:prstGeom>
        </p:spPr>
      </p:pic>
      <p:pic>
        <p:nvPicPr>
          <p:cNvPr id="2050" name="Picture 2" descr="南人- 翰林雲端學院">
            <a:extLst>
              <a:ext uri="{FF2B5EF4-FFF2-40B4-BE49-F238E27FC236}">
                <a16:creationId xmlns:a16="http://schemas.microsoft.com/office/drawing/2014/main" id="{DF4E0822-2590-4ADF-B4B7-DADFA480DE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9" y="365126"/>
            <a:ext cx="3726049" cy="25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active Map 互動地圖">
            <a:extLst>
              <a:ext uri="{FF2B5EF4-FFF2-40B4-BE49-F238E27FC236}">
                <a16:creationId xmlns:a16="http://schemas.microsoft.com/office/drawing/2014/main" id="{85A6E987-B756-492C-88D4-46FA5C78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" y="3508867"/>
            <a:ext cx="3978676" cy="29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72718.jpg">
            <a:extLst>
              <a:ext uri="{FF2B5EF4-FFF2-40B4-BE49-F238E27FC236}">
                <a16:creationId xmlns:a16="http://schemas.microsoft.com/office/drawing/2014/main" id="{1E2AB320-32E5-4ECD-93E4-3F7A3CE6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76" y="3794126"/>
            <a:ext cx="4572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1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274D739-F3FD-4574-9913-B0268858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897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歷史科各冊出題比例</a:t>
            </a:r>
            <a:endParaRPr lang="zh-TW" altLang="en-US" sz="6000" dirty="0">
              <a:ea typeface="文鼎粗黑" panose="02010609010101010101" pitchFamily="49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3CD1CC2-9CB0-4621-8D18-D9FD8654565F}"/>
              </a:ext>
            </a:extLst>
          </p:cNvPr>
          <p:cNvSpPr/>
          <p:nvPr/>
        </p:nvSpPr>
        <p:spPr>
          <a:xfrm>
            <a:off x="704942" y="1831789"/>
            <a:ext cx="2148396" cy="2050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7556DB2C-C823-4A17-965A-725681CE13B0}"/>
              </a:ext>
            </a:extLst>
          </p:cNvPr>
          <p:cNvSpPr/>
          <p:nvPr/>
        </p:nvSpPr>
        <p:spPr>
          <a:xfrm>
            <a:off x="3627360" y="1831789"/>
            <a:ext cx="2148396" cy="205074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E565225-C9C8-4AD8-AE71-B96A6D4CD75D}"/>
              </a:ext>
            </a:extLst>
          </p:cNvPr>
          <p:cNvSpPr/>
          <p:nvPr/>
        </p:nvSpPr>
        <p:spPr>
          <a:xfrm>
            <a:off x="6549779" y="1817548"/>
            <a:ext cx="2148396" cy="205074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233309-8664-45B4-942A-C3168448CB00}"/>
              </a:ext>
            </a:extLst>
          </p:cNvPr>
          <p:cNvSpPr/>
          <p:nvPr/>
        </p:nvSpPr>
        <p:spPr>
          <a:xfrm>
            <a:off x="6549779" y="3995150"/>
            <a:ext cx="2148396" cy="843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7DE9017-BAAE-4911-A481-01957BB57BC1}"/>
              </a:ext>
            </a:extLst>
          </p:cNvPr>
          <p:cNvSpPr/>
          <p:nvPr/>
        </p:nvSpPr>
        <p:spPr>
          <a:xfrm>
            <a:off x="628651" y="3915483"/>
            <a:ext cx="2148396" cy="843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台灣史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F4D5B8B-EB20-4993-B3E9-C29620DC7AD1}"/>
              </a:ext>
            </a:extLst>
          </p:cNvPr>
          <p:cNvSpPr/>
          <p:nvPr/>
        </p:nvSpPr>
        <p:spPr>
          <a:xfrm>
            <a:off x="1817286" y="4543699"/>
            <a:ext cx="5768544" cy="843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幾乎都是中國近代史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BAA004A-EE45-4E7A-9147-FAF40B296D76}"/>
              </a:ext>
            </a:extLst>
          </p:cNvPr>
          <p:cNvSpPr/>
          <p:nvPr/>
        </p:nvSpPr>
        <p:spPr>
          <a:xfrm>
            <a:off x="3665507" y="3915483"/>
            <a:ext cx="2148396" cy="843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中國史</a:t>
            </a:r>
          </a:p>
        </p:txBody>
      </p:sp>
    </p:spTree>
    <p:extLst>
      <p:ext uri="{BB962C8B-B14F-4D97-AF65-F5344CB8AC3E}">
        <p14:creationId xmlns:p14="http://schemas.microsoft.com/office/powerpoint/2010/main" val="33940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6E54811-41E7-4ECB-BD75-8D729E77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39" y="13925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因應策略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掌握核心概念</a:t>
            </a:r>
          </a:p>
        </p:txBody>
      </p:sp>
      <p:pic>
        <p:nvPicPr>
          <p:cNvPr id="5" name="Picture 2" descr="11-107社會8上歷史課本-L03P109">
            <a:extLst>
              <a:ext uri="{FF2B5EF4-FFF2-40B4-BE49-F238E27FC236}">
                <a16:creationId xmlns:a16="http://schemas.microsoft.com/office/drawing/2014/main" id="{EBCB8962-EDB3-40E4-AC7D-E2AC59131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1464815"/>
            <a:ext cx="4553991" cy="52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48-P155-單元回顧5加框">
            <a:extLst>
              <a:ext uri="{FF2B5EF4-FFF2-40B4-BE49-F238E27FC236}">
                <a16:creationId xmlns:a16="http://schemas.microsoft.com/office/drawing/2014/main" id="{18C6DC8B-3790-4EB4-9BA7-F33B1533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05" y="1379938"/>
            <a:ext cx="4449095" cy="529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99BB4-52F8-4319-8B1C-655E2A02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66" y="242509"/>
            <a:ext cx="8524227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常常考的題目 真的常常考</a:t>
            </a:r>
            <a:b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2038C0-9299-4C1C-B4A8-65FE61C7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8" t="14840" r="33106" b="16837"/>
          <a:stretch/>
        </p:blipFill>
        <p:spPr>
          <a:xfrm>
            <a:off x="2046015" y="1054643"/>
            <a:ext cx="5051969" cy="278758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CCEA7CF-B5B7-4BF6-8655-5CC4C7CF8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1" t="15680" r="31746" b="17678"/>
          <a:stretch/>
        </p:blipFill>
        <p:spPr>
          <a:xfrm>
            <a:off x="239984" y="4004007"/>
            <a:ext cx="4802820" cy="26114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371C264-FD53-42B9-9E1A-A4828604F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4" t="15680" r="34557" b="19780"/>
          <a:stretch/>
        </p:blipFill>
        <p:spPr>
          <a:xfrm>
            <a:off x="3852047" y="3007069"/>
            <a:ext cx="5051969" cy="27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A15DA2-231A-4F16-988A-914464DE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24" y="36753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因應策略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必寫歷屆試題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8B9D686-CA85-44D5-B7F8-42A88F67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44" t="18871" r="37843" b="28725"/>
          <a:stretch/>
        </p:blipFill>
        <p:spPr>
          <a:xfrm>
            <a:off x="529098" y="1693097"/>
            <a:ext cx="3062796" cy="1684147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78F61991-8049-490D-A4F8-1B6CD9456AC8}"/>
              </a:ext>
            </a:extLst>
          </p:cNvPr>
          <p:cNvSpPr/>
          <p:nvPr/>
        </p:nvSpPr>
        <p:spPr>
          <a:xfrm>
            <a:off x="2607912" y="2673926"/>
            <a:ext cx="1473693" cy="755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一定要答對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0608466-AF04-493D-AFA1-034E4EFF001A}"/>
              </a:ext>
            </a:extLst>
          </p:cNvPr>
          <p:cNvGrpSpPr/>
          <p:nvPr/>
        </p:nvGrpSpPr>
        <p:grpSpPr>
          <a:xfrm>
            <a:off x="5248827" y="1569286"/>
            <a:ext cx="3594997" cy="1911471"/>
            <a:chOff x="5248827" y="1569286"/>
            <a:chExt cx="3594997" cy="191147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B0A0397-46BD-463C-92B6-7EFF1ED17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3" t="23248" r="38155" b="26874"/>
            <a:stretch/>
          </p:blipFill>
          <p:spPr>
            <a:xfrm>
              <a:off x="5248827" y="1569286"/>
              <a:ext cx="3237580" cy="191147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E1CBCA5-69D5-44EE-8471-2865FCB0EB2F}"/>
                </a:ext>
              </a:extLst>
            </p:cNvPr>
            <p:cNvSpPr/>
            <p:nvPr/>
          </p:nvSpPr>
          <p:spPr>
            <a:xfrm>
              <a:off x="6126101" y="1569286"/>
              <a:ext cx="1620000" cy="547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44-54</a:t>
              </a:r>
              <a:endParaRPr lang="zh-TW" altLang="en-US" sz="28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853F73B5-2A0A-4567-8216-60E000DAA5AE}"/>
                </a:ext>
              </a:extLst>
            </p:cNvPr>
            <p:cNvSpPr/>
            <p:nvPr/>
          </p:nvSpPr>
          <p:spPr>
            <a:xfrm>
              <a:off x="7370131" y="2565060"/>
              <a:ext cx="1473693" cy="7550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通常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不難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B7D7980B-0CAB-4C2A-83C6-5096D313AFFB}"/>
              </a:ext>
            </a:extLst>
          </p:cNvPr>
          <p:cNvGrpSpPr/>
          <p:nvPr/>
        </p:nvGrpSpPr>
        <p:grpSpPr>
          <a:xfrm>
            <a:off x="2493255" y="3653554"/>
            <a:ext cx="5217003" cy="2644094"/>
            <a:chOff x="2493255" y="3653554"/>
            <a:chExt cx="5217003" cy="264409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04452A5-6146-4E9D-9FC6-A276C238D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619" t="21147" r="36893" b="27138"/>
            <a:stretch/>
          </p:blipFill>
          <p:spPr>
            <a:xfrm>
              <a:off x="2493255" y="3653554"/>
              <a:ext cx="4814438" cy="2644094"/>
            </a:xfrm>
            <a:prstGeom prst="rect">
              <a:avLst/>
            </a:prstGeom>
          </p:spPr>
        </p:pic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63277DDC-FEBC-4872-A520-7757C5ADB235}"/>
                </a:ext>
              </a:extLst>
            </p:cNvPr>
            <p:cNvSpPr/>
            <p:nvPr/>
          </p:nvSpPr>
          <p:spPr>
            <a:xfrm>
              <a:off x="5770485" y="5033639"/>
              <a:ext cx="1939773" cy="11626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仔細判斷利用技巧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4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502E235-32C9-4C7A-A28E-85ED37D45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76" t="14971" r="30976" b="15319"/>
          <a:stretch/>
        </p:blipFill>
        <p:spPr>
          <a:xfrm>
            <a:off x="377110" y="1456553"/>
            <a:ext cx="8389779" cy="45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0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E422006-9B95-49C4-8D9B-9F3843C70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51" t="13265" r="30639" b="18488"/>
          <a:stretch/>
        </p:blipFill>
        <p:spPr>
          <a:xfrm>
            <a:off x="323403" y="1349405"/>
            <a:ext cx="8658018" cy="45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D11F7EB-7447-445C-833E-B10F646C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27" t="13509" r="29963" b="18000"/>
          <a:stretch/>
        </p:blipFill>
        <p:spPr>
          <a:xfrm>
            <a:off x="426351" y="1376039"/>
            <a:ext cx="8267455" cy="42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9980FDB-C526-4514-81CF-5A3E6D895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29" t="14483" r="30751" b="18001"/>
          <a:stretch/>
        </p:blipFill>
        <p:spPr>
          <a:xfrm>
            <a:off x="577048" y="508771"/>
            <a:ext cx="8088389" cy="42230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E1A6168-7AE2-452A-AAE2-448A2B7A2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6" t="25351" r="29611" b="11161"/>
          <a:stretch/>
        </p:blipFill>
        <p:spPr>
          <a:xfrm>
            <a:off x="4572000" y="4471907"/>
            <a:ext cx="4403324" cy="21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D26BB5F0-3843-4A85-82B1-C2982B001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89"/>
          <a:stretch/>
        </p:blipFill>
        <p:spPr>
          <a:xfrm>
            <a:off x="170360" y="443376"/>
            <a:ext cx="8803280" cy="1842623"/>
          </a:xfrm>
        </p:spPr>
      </p:pic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8453155D-3AD4-4518-849C-31A09453D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35766" r="1863" b="19192"/>
          <a:stretch/>
        </p:blipFill>
        <p:spPr>
          <a:xfrm>
            <a:off x="170360" y="2610034"/>
            <a:ext cx="8803280" cy="22815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7BFBBEE-7AA1-4B98-8A0D-FE619C70F20C}"/>
              </a:ext>
            </a:extLst>
          </p:cNvPr>
          <p:cNvSpPr/>
          <p:nvPr/>
        </p:nvSpPr>
        <p:spPr>
          <a:xfrm>
            <a:off x="967666" y="5215630"/>
            <a:ext cx="7528264" cy="1091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你就想要跳過</a:t>
            </a:r>
          </a:p>
        </p:txBody>
      </p:sp>
    </p:spTree>
    <p:extLst>
      <p:ext uri="{BB962C8B-B14F-4D97-AF65-F5344CB8AC3E}">
        <p14:creationId xmlns:p14="http://schemas.microsoft.com/office/powerpoint/2010/main" val="11066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C905C-70D9-4402-A57B-8BFB02D8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BFCDCD-68B7-4844-A91A-BE0771D22782}"/>
              </a:ext>
            </a:extLst>
          </p:cNvPr>
          <p:cNvSpPr/>
          <p:nvPr/>
        </p:nvSpPr>
        <p:spPr>
          <a:xfrm>
            <a:off x="435005" y="260307"/>
            <a:ext cx="8416031" cy="1467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製作時序表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346E012-2CE3-4425-8DC2-60566982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845985"/>
            <a:ext cx="8416030" cy="13880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翻閱所有圖表</a:t>
            </a:r>
          </a:p>
        </p:txBody>
      </p:sp>
      <p:sp>
        <p:nvSpPr>
          <p:cNvPr id="7" name="內容版面配置區 5">
            <a:extLst>
              <a:ext uri="{FF2B5EF4-FFF2-40B4-BE49-F238E27FC236}">
                <a16:creationId xmlns:a16="http://schemas.microsoft.com/office/drawing/2014/main" id="{36773AB4-4147-4193-B973-46E5416818CC}"/>
              </a:ext>
            </a:extLst>
          </p:cNvPr>
          <p:cNvSpPr txBox="1">
            <a:spLocks/>
          </p:cNvSpPr>
          <p:nvPr/>
        </p:nvSpPr>
        <p:spPr>
          <a:xfrm>
            <a:off x="435006" y="3340037"/>
            <a:ext cx="8416030" cy="13880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掌握核心概念</a:t>
            </a:r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84D0C915-428E-409E-ACB1-DD724AD9619E}"/>
              </a:ext>
            </a:extLst>
          </p:cNvPr>
          <p:cNvSpPr txBox="1">
            <a:spLocks/>
          </p:cNvSpPr>
          <p:nvPr/>
        </p:nvSpPr>
        <p:spPr>
          <a:xfrm>
            <a:off x="435006" y="4834089"/>
            <a:ext cx="8416030" cy="13880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必做歷屆試題</a:t>
            </a:r>
          </a:p>
        </p:txBody>
      </p:sp>
    </p:spTree>
    <p:extLst>
      <p:ext uri="{BB962C8B-B14F-4D97-AF65-F5344CB8AC3E}">
        <p14:creationId xmlns:p14="http://schemas.microsoft.com/office/powerpoint/2010/main" val="20265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081922F-5D0A-470A-AFEE-84FCBC96578E}"/>
              </a:ext>
            </a:extLst>
          </p:cNvPr>
          <p:cNvSpPr/>
          <p:nvPr/>
        </p:nvSpPr>
        <p:spPr>
          <a:xfrm>
            <a:off x="887767" y="187558"/>
            <a:ext cx="8043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4D51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人，只有在放棄戰鬥的時候才算輸，只要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en-US" sz="6000" b="1" dirty="0">
                <a:solidFill>
                  <a:srgbClr val="4D51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戰鬥，就還沒輸！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https://obs.line-scdn.net/0h-DYlqCEycmtkFVtFrHsNPF1DcQRXeWFoACMjaCd7LF8eID1vXHE1XkgRKg5JIzU1CiE6CENQLQlAIWFvW3s/w1200">
            <a:extLst>
              <a:ext uri="{FF2B5EF4-FFF2-40B4-BE49-F238E27FC236}">
                <a16:creationId xmlns:a16="http://schemas.microsoft.com/office/drawing/2014/main" id="{9AF4C0B0-FFF6-420F-85D5-557E36E8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5" y="2898959"/>
            <a:ext cx="8717870" cy="395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32DC8-4F09-44E5-B5C6-759DBD96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7" y="461753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一知半解比無知更可怕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83CF1E9-A78D-4380-8FFA-65ADE87B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270"/>
          <a:stretch/>
        </p:blipFill>
        <p:spPr>
          <a:xfrm>
            <a:off x="194075" y="675844"/>
            <a:ext cx="8755849" cy="1907558"/>
          </a:xfrm>
        </p:spPr>
      </p:pic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7C8386E6-2A1C-477F-A299-1417AABCC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8" b="34028"/>
          <a:stretch/>
        </p:blipFill>
        <p:spPr>
          <a:xfrm>
            <a:off x="194075" y="2742376"/>
            <a:ext cx="875584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39AFD-0AE4-40C7-B691-C86E8103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9" y="4573141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數一數錯幾題就過去了</a:t>
            </a:r>
            <a:r>
              <a:rPr lang="en-US" altLang="zh-TW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EE7BF12-42A7-40DE-B81F-1F3494A1F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52"/>
          <a:stretch/>
        </p:blipFill>
        <p:spPr>
          <a:xfrm>
            <a:off x="310033" y="463858"/>
            <a:ext cx="8523931" cy="1915357"/>
          </a:xfrm>
        </p:spPr>
      </p:pic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3964E74A-48C3-4B85-B225-DDA1FABD7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1" b="34640"/>
          <a:stretch/>
        </p:blipFill>
        <p:spPr>
          <a:xfrm>
            <a:off x="310033" y="2732104"/>
            <a:ext cx="8523931" cy="13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92EC1C9-3743-4EE1-96E8-0992C4C452A3}"/>
              </a:ext>
            </a:extLst>
          </p:cNvPr>
          <p:cNvSpPr/>
          <p:nvPr/>
        </p:nvSpPr>
        <p:spPr>
          <a:xfrm>
            <a:off x="239706" y="3377955"/>
            <a:ext cx="4270158" cy="834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務必答對區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C1CB4A-B736-4F68-BAEE-84ED69749075}"/>
              </a:ext>
            </a:extLst>
          </p:cNvPr>
          <p:cNvSpPr/>
          <p:nvPr/>
        </p:nvSpPr>
        <p:spPr>
          <a:xfrm>
            <a:off x="4509864" y="3389794"/>
            <a:ext cx="2840855" cy="8345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n>
                  <a:solidFill>
                    <a:srgbClr val="D5E954"/>
                  </a:solidFill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B~B++</a:t>
            </a:r>
            <a:r>
              <a:rPr lang="zh-TW" altLang="en-US" sz="3200" b="1" dirty="0">
                <a:ln>
                  <a:solidFill>
                    <a:srgbClr val="D5E954"/>
                  </a:solidFill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的距離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C31C7E-D2E3-46EC-82C4-7DD6B1DBB7F5}"/>
              </a:ext>
            </a:extLst>
          </p:cNvPr>
          <p:cNvSpPr/>
          <p:nvPr/>
        </p:nvSpPr>
        <p:spPr>
          <a:xfrm>
            <a:off x="7359593" y="3398670"/>
            <a:ext cx="1447059" cy="8256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在這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C6E2954-E38C-49E7-B5E5-E85549E48F97}"/>
              </a:ext>
            </a:extLst>
          </p:cNvPr>
          <p:cNvGrpSpPr/>
          <p:nvPr/>
        </p:nvGrpSpPr>
        <p:grpSpPr>
          <a:xfrm>
            <a:off x="230828" y="2282297"/>
            <a:ext cx="8558072" cy="1025371"/>
            <a:chOff x="301841" y="2885241"/>
            <a:chExt cx="8558072" cy="102537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8560D14-12CA-442F-852A-6255A6214E5D}"/>
                </a:ext>
              </a:extLst>
            </p:cNvPr>
            <p:cNvSpPr/>
            <p:nvPr/>
          </p:nvSpPr>
          <p:spPr>
            <a:xfrm>
              <a:off x="301841" y="2885243"/>
              <a:ext cx="4261284" cy="399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答對率</a:t>
              </a:r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0.7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298ABDC-67FB-4A81-98E3-302595A53727}"/>
                </a:ext>
              </a:extLst>
            </p:cNvPr>
            <p:cNvSpPr/>
            <p:nvPr/>
          </p:nvSpPr>
          <p:spPr>
            <a:xfrm>
              <a:off x="301841" y="3293614"/>
              <a:ext cx="4261284" cy="599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</a:t>
              </a:r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4687ED1-1A6A-4EEC-B907-1039983C0AFD}"/>
                </a:ext>
              </a:extLst>
            </p:cNvPr>
            <p:cNvSpPr/>
            <p:nvPr/>
          </p:nvSpPr>
          <p:spPr>
            <a:xfrm>
              <a:off x="4571999" y="2886723"/>
              <a:ext cx="2840855" cy="39949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答對率</a:t>
              </a: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0.7-0.5</a:t>
              </a:r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6C486A-C656-4992-BD64-01872E76307A}"/>
                </a:ext>
              </a:extLst>
            </p:cNvPr>
            <p:cNvSpPr/>
            <p:nvPr/>
          </p:nvSpPr>
          <p:spPr>
            <a:xfrm>
              <a:off x="4571999" y="3296575"/>
              <a:ext cx="2840855" cy="614037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</a:t>
              </a:r>
              <a:r>
                <a:rPr lang="en-US" altLang="zh-TW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22</a:t>
              </a:r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07505B9-4F29-470A-B0EE-44F7F985B50D}"/>
                </a:ext>
              </a:extLst>
            </p:cNvPr>
            <p:cNvSpPr/>
            <p:nvPr/>
          </p:nvSpPr>
          <p:spPr>
            <a:xfrm>
              <a:off x="7412854" y="2885241"/>
              <a:ext cx="1447059" cy="42020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0.5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以下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5D7ACE-325D-4064-A8D6-6F0F7990F46F}"/>
                </a:ext>
              </a:extLst>
            </p:cNvPr>
            <p:cNvSpPr/>
            <p:nvPr/>
          </p:nvSpPr>
          <p:spPr>
            <a:xfrm>
              <a:off x="7412854" y="3305450"/>
              <a:ext cx="1447059" cy="5948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</p:grpSp>
      <p:sp>
        <p:nvSpPr>
          <p:cNvPr id="13" name="標題 1">
            <a:extLst>
              <a:ext uri="{FF2B5EF4-FFF2-40B4-BE49-F238E27FC236}">
                <a16:creationId xmlns:a16="http://schemas.microsoft.com/office/drawing/2014/main" id="{C3CD8E1F-2DC6-4F5D-BA95-BF47DF9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950814"/>
            <a:ext cx="8327254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全國考生去年社會科答題狀況</a:t>
            </a:r>
          </a:p>
        </p:txBody>
      </p:sp>
    </p:spTree>
    <p:extLst>
      <p:ext uri="{BB962C8B-B14F-4D97-AF65-F5344CB8AC3E}">
        <p14:creationId xmlns:p14="http://schemas.microsoft.com/office/powerpoint/2010/main" val="18097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22EE95-700D-4E54-A1FC-351EB964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76" y="223083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歷史科的特性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12E47C-044F-4093-91D2-707A38D2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49" y="1351213"/>
            <a:ext cx="2860274" cy="2554962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既定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E904EC2-8BD2-48FD-AED6-517A373C1C23}"/>
              </a:ext>
            </a:extLst>
          </p:cNvPr>
          <p:cNvSpPr/>
          <p:nvPr/>
        </p:nvSpPr>
        <p:spPr>
          <a:xfrm>
            <a:off x="3384731" y="1351213"/>
            <a:ext cx="2776372" cy="23951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a typeface="文鼎粗黑" panose="02010609010101010101" pitchFamily="49" charset="-120"/>
              </a:rPr>
              <a:t>無法</a:t>
            </a:r>
            <a:endParaRPr lang="en-US" altLang="zh-TW" sz="4400" b="1" dirty="0">
              <a:ea typeface="文鼎粗黑" panose="02010609010101010101" pitchFamily="49" charset="-120"/>
            </a:endParaRPr>
          </a:p>
          <a:p>
            <a:pPr algn="ctr"/>
            <a:r>
              <a:rPr lang="zh-TW" altLang="en-US" sz="4400" b="1" dirty="0">
                <a:ea typeface="文鼎粗黑" panose="02010609010101010101" pitchFamily="49" charset="-120"/>
              </a:rPr>
              <a:t>虛構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8B6F459-BA98-4AFA-8DD5-FC31BAB0DEB7}"/>
              </a:ext>
            </a:extLst>
          </p:cNvPr>
          <p:cNvSpPr/>
          <p:nvPr/>
        </p:nvSpPr>
        <p:spPr>
          <a:xfrm>
            <a:off x="6290231" y="1336390"/>
            <a:ext cx="2642369" cy="23951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a typeface="文鼎粗黑" panose="02010609010101010101" pitchFamily="49" charset="-120"/>
              </a:rPr>
              <a:t>出題</a:t>
            </a:r>
            <a:endParaRPr lang="en-US" altLang="zh-TW" sz="4400" b="1" dirty="0">
              <a:ea typeface="文鼎粗黑" panose="02010609010101010101" pitchFamily="49" charset="-120"/>
            </a:endParaRPr>
          </a:p>
          <a:p>
            <a:pPr algn="ctr"/>
            <a:r>
              <a:rPr lang="zh-TW" altLang="en-US" sz="4400" b="1" dirty="0">
                <a:ea typeface="文鼎粗黑" panose="02010609010101010101" pitchFamily="49" charset="-120"/>
              </a:rPr>
              <a:t>受限</a:t>
            </a:r>
            <a:endParaRPr lang="en-US" altLang="zh-TW" sz="4400" b="1" dirty="0">
              <a:ea typeface="文鼎粗黑" panose="02010609010101010101" pitchFamily="49" charset="-120"/>
            </a:endParaRPr>
          </a:p>
        </p:txBody>
      </p:sp>
      <p:sp>
        <p:nvSpPr>
          <p:cNvPr id="7" name="圓角矩形 9">
            <a:extLst>
              <a:ext uri="{FF2B5EF4-FFF2-40B4-BE49-F238E27FC236}">
                <a16:creationId xmlns:a16="http://schemas.microsoft.com/office/drawing/2014/main" id="{DD8CC402-D64F-4816-B5FD-CDE7FE8710FF}"/>
              </a:ext>
            </a:extLst>
          </p:cNvPr>
          <p:cNvSpPr/>
          <p:nvPr/>
        </p:nvSpPr>
        <p:spPr>
          <a:xfrm>
            <a:off x="769030" y="4169917"/>
            <a:ext cx="8007774" cy="2244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ea typeface="文鼎粗黑" panose="02010609010101010101" pitchFamily="49" charset="-120"/>
              </a:rPr>
              <a:t>只要掌握「</a:t>
            </a:r>
            <a:r>
              <a:rPr lang="zh-TW" altLang="en-US" sz="4800" b="1" dirty="0">
                <a:solidFill>
                  <a:srgbClr val="FF0000"/>
                </a:solidFill>
                <a:ea typeface="文鼎粗黑" panose="02010609010101010101" pitchFamily="49" charset="-120"/>
              </a:rPr>
              <a:t>時間先後</a:t>
            </a:r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ea typeface="文鼎粗黑" panose="02010609010101010101" pitchFamily="49" charset="-120"/>
              </a:rPr>
              <a:t>」便可 </a:t>
            </a:r>
            <a:endParaRPr lang="en-US" altLang="zh-TW" sz="4800" dirty="0">
              <a:solidFill>
                <a:schemeClr val="tx1">
                  <a:lumMod val="50000"/>
                </a:schemeClr>
              </a:solidFill>
              <a:ea typeface="文鼎粗黑" panose="02010609010101010101" pitchFamily="49" charset="-120"/>
            </a:endParaRPr>
          </a:p>
          <a:p>
            <a:pPr algn="ctr"/>
            <a:r>
              <a:rPr lang="zh-TW" altLang="en-US" sz="4800" b="1" dirty="0">
                <a:solidFill>
                  <a:schemeClr val="tx1">
                    <a:lumMod val="50000"/>
                  </a:schemeClr>
                </a:solidFill>
                <a:ea typeface="文鼎粗黑" panose="02010609010101010101" pitchFamily="49" charset="-120"/>
              </a:rPr>
              <a:t>           </a:t>
            </a:r>
            <a:r>
              <a:rPr lang="en-US" altLang="zh-TW" sz="4800" b="1" dirty="0">
                <a:solidFill>
                  <a:schemeClr val="tx1">
                    <a:lumMod val="50000"/>
                  </a:schemeClr>
                </a:solidFill>
                <a:ea typeface="文鼎粗黑" panose="02010609010101010101" pitchFamily="49" charset="-120"/>
              </a:rPr>
              <a:t>=</a:t>
            </a:r>
            <a:r>
              <a:rPr lang="zh-TW" altLang="en-US" sz="4800" b="1" dirty="0">
                <a:solidFill>
                  <a:srgbClr val="C00000"/>
                </a:solidFill>
                <a:ea typeface="文鼎粗黑" panose="02010609010101010101" pitchFamily="49" charset="-120"/>
              </a:rPr>
              <a:t>時代感</a:t>
            </a:r>
          </a:p>
        </p:txBody>
      </p:sp>
    </p:spTree>
    <p:extLst>
      <p:ext uri="{BB962C8B-B14F-4D97-AF65-F5344CB8AC3E}">
        <p14:creationId xmlns:p14="http://schemas.microsoft.com/office/powerpoint/2010/main" val="1960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F13C942-6AA6-4BAF-9561-EACA1593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02" y="165885"/>
            <a:ext cx="7886700" cy="1325563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因應策略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製作時序表</a:t>
            </a:r>
          </a:p>
        </p:txBody>
      </p:sp>
      <p:pic>
        <p:nvPicPr>
          <p:cNvPr id="5" name="Picture 4" descr="國中社會的B1 B2台灣重要歷史事件時間軸筆記- Clear">
            <a:extLst>
              <a:ext uri="{FF2B5EF4-FFF2-40B4-BE49-F238E27FC236}">
                <a16:creationId xmlns:a16="http://schemas.microsoft.com/office/drawing/2014/main" id="{E0809EEC-5F60-4464-A464-8FFF0583A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8901" y="-343165"/>
            <a:ext cx="5279464" cy="89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learnotebooks.com/zh-TW/news/wp-content/uploads/2019/06/%E6%AD%B7%E5%8F%B2%E6%99%82%E9%96%93%E8%BB%B8%E7%AD%86%E8%A8%98%E6%B3%95-689x1024.jpg">
            <a:extLst>
              <a:ext uri="{FF2B5EF4-FFF2-40B4-BE49-F238E27FC236}">
                <a16:creationId xmlns:a16="http://schemas.microsoft.com/office/drawing/2014/main" id="{1F848EA8-AA79-4115-8255-3F4DF1509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3579" b="3068"/>
          <a:stretch/>
        </p:blipFill>
        <p:spPr bwMode="auto">
          <a:xfrm>
            <a:off x="1029809" y="1"/>
            <a:ext cx="6933461" cy="69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6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D586575-75BE-4AE8-89B3-D2006B81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76" y="6492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會考出題方向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7A16A5D-EBC7-4B02-8E8F-BAB7DBA1A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84615"/>
              </p:ext>
            </p:extLst>
          </p:nvPr>
        </p:nvGraphicFramePr>
        <p:xfrm>
          <a:off x="-1393794" y="1802167"/>
          <a:ext cx="7785716" cy="416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DB3D75F0-4EA6-4AB9-A47F-36477CE457A8}"/>
              </a:ext>
            </a:extLst>
          </p:cNvPr>
          <p:cNvGrpSpPr/>
          <p:nvPr/>
        </p:nvGrpSpPr>
        <p:grpSpPr>
          <a:xfrm>
            <a:off x="4358936" y="2399075"/>
            <a:ext cx="4392338" cy="2554545"/>
            <a:chOff x="4358936" y="2399075"/>
            <a:chExt cx="4392338" cy="2554545"/>
          </a:xfrm>
        </p:grpSpPr>
        <p:sp>
          <p:nvSpPr>
            <p:cNvPr id="6" name="Text Box 37">
              <a:extLst>
                <a:ext uri="{FF2B5EF4-FFF2-40B4-BE49-F238E27FC236}">
                  <a16:creationId xmlns:a16="http://schemas.microsoft.com/office/drawing/2014/main" id="{D5073675-1E3F-4699-A08F-428E78F86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832" y="2399075"/>
              <a:ext cx="3311442" cy="2554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54</a:t>
              </a:r>
              <a:r>
                <a:rPr lang="zh-TW" altLang="en-US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題中圖表題占了</a:t>
              </a:r>
              <a:r>
                <a:rPr lang="en-US" altLang="zh-TW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25</a:t>
              </a:r>
              <a:r>
                <a:rPr lang="zh-TW" altLang="en-US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題</a:t>
              </a:r>
              <a:r>
                <a:rPr lang="en-US" altLang="zh-TW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,</a:t>
              </a:r>
              <a:r>
                <a:rPr lang="zh-TW" altLang="en-US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顯示</a:t>
              </a:r>
              <a:r>
                <a:rPr lang="zh-TW" altLang="en-US" sz="4000" b="1" dirty="0">
                  <a:solidFill>
                    <a:srgbClr val="FF0000"/>
                  </a:solidFill>
                  <a:latin typeface="標楷體" panose="03000509000000000000" pitchFamily="65" charset="-120"/>
                  <a:ea typeface="文鼎粗黑" panose="02010609010101010101" pitchFamily="49" charset="-120"/>
                </a:rPr>
                <a:t>判讀圖表</a:t>
              </a:r>
              <a:r>
                <a:rPr lang="zh-TW" altLang="en-US" sz="4000" b="1" dirty="0">
                  <a:latin typeface="標楷體" panose="03000509000000000000" pitchFamily="65" charset="-120"/>
                  <a:ea typeface="文鼎粗黑" panose="02010609010101010101" pitchFamily="49" charset="-120"/>
                </a:rPr>
                <a:t>的能力相當重要</a:t>
              </a:r>
            </a:p>
          </p:txBody>
        </p:sp>
        <p:sp>
          <p:nvSpPr>
            <p:cNvPr id="7" name="箭號: 向右 6">
              <a:extLst>
                <a:ext uri="{FF2B5EF4-FFF2-40B4-BE49-F238E27FC236}">
                  <a16:creationId xmlns:a16="http://schemas.microsoft.com/office/drawing/2014/main" id="{E52854CA-F476-4BF0-99A8-B8227196CF56}"/>
                </a:ext>
              </a:extLst>
            </p:cNvPr>
            <p:cNvSpPr/>
            <p:nvPr/>
          </p:nvSpPr>
          <p:spPr>
            <a:xfrm>
              <a:off x="4358936" y="3429000"/>
              <a:ext cx="921098" cy="6280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29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5268</TotalTime>
  <Words>215</Words>
  <Application>Microsoft Office PowerPoint</Application>
  <PresentationFormat>如螢幕大小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文鼎粗黑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Office 佈景主題</vt:lpstr>
      <vt:lpstr>PowerPoint 簡報</vt:lpstr>
      <vt:lpstr>PowerPoint 簡報</vt:lpstr>
      <vt:lpstr>一知半解比無知更可怕</vt:lpstr>
      <vt:lpstr>數一數錯幾題就過去了?</vt:lpstr>
      <vt:lpstr>全國考生去年社會科答題狀況</vt:lpstr>
      <vt:lpstr>歷史科的特性</vt:lpstr>
      <vt:lpstr>因應策略–製作時序表</vt:lpstr>
      <vt:lpstr>PowerPoint 簡報</vt:lpstr>
      <vt:lpstr>會考出題方向</vt:lpstr>
      <vt:lpstr>因應策略-翻閱課本所有圖表</vt:lpstr>
      <vt:lpstr>PowerPoint 簡報</vt:lpstr>
      <vt:lpstr>歷史科各冊出題比例</vt:lpstr>
      <vt:lpstr>因應策略–掌握核心概念</vt:lpstr>
      <vt:lpstr>常常考的題目 真的常常考 </vt:lpstr>
      <vt:lpstr>因應策略–必寫歷屆試題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戴明吉</dc:creator>
  <cp:lastModifiedBy>戴明吉</cp:lastModifiedBy>
  <cp:revision>65</cp:revision>
  <dcterms:created xsi:type="dcterms:W3CDTF">2023-11-25T07:53:03Z</dcterms:created>
  <dcterms:modified xsi:type="dcterms:W3CDTF">2023-12-05T12:01:49Z</dcterms:modified>
</cp:coreProperties>
</file>