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4"/>
  </p:notesMasterIdLst>
  <p:sldIdLst>
    <p:sldId id="256" r:id="rId2"/>
    <p:sldId id="259" r:id="rId3"/>
    <p:sldId id="257" r:id="rId4"/>
    <p:sldId id="264" r:id="rId5"/>
    <p:sldId id="275" r:id="rId6"/>
    <p:sldId id="267" r:id="rId7"/>
    <p:sldId id="287" r:id="rId8"/>
    <p:sldId id="288" r:id="rId9"/>
    <p:sldId id="281" r:id="rId10"/>
    <p:sldId id="285" r:id="rId11"/>
    <p:sldId id="289" r:id="rId12"/>
    <p:sldId id="265" r:id="rId13"/>
    <p:sldId id="268" r:id="rId14"/>
    <p:sldId id="278" r:id="rId15"/>
    <p:sldId id="266" r:id="rId16"/>
    <p:sldId id="279" r:id="rId17"/>
    <p:sldId id="271" r:id="rId18"/>
    <p:sldId id="272" r:id="rId19"/>
    <p:sldId id="286" r:id="rId20"/>
    <p:sldId id="260" r:id="rId21"/>
    <p:sldId id="276" r:id="rId22"/>
    <p:sldId id="263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39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188"/>
    <p:restoredTop sz="89770"/>
  </p:normalViewPr>
  <p:slideViewPr>
    <p:cSldViewPr snapToGrid="0" snapToObjects="1">
      <p:cViewPr varScale="1">
        <p:scale>
          <a:sx n="83" d="100"/>
          <a:sy n="83" d="100"/>
        </p:scale>
        <p:origin x="232" y="880"/>
      </p:cViewPr>
      <p:guideLst>
        <p:guide orient="horz" pos="2160"/>
        <p:guide pos="3840"/>
        <p:guide pos="39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AC233C-C713-9942-8A76-70FA252254E3}" type="datetimeFigureOut">
              <a:rPr kumimoji="1" lang="zh-TW" altLang="en-US" smtClean="0"/>
              <a:t>2023/11/5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884269-BB63-1B40-8CA9-B37F1F1A6A49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863053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kumimoji="1" lang="zh-CN" altLang="en-US" dirty="0"/>
              <a:t>理性做決策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884269-BB63-1B40-8CA9-B37F1F1A6A49}" type="slidenum">
              <a:rPr kumimoji="1" lang="zh-TW" altLang="en-US" smtClean="0"/>
              <a:t>6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1619203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kumimoji="1" lang="zh-CN" altLang="en-US" dirty="0"/>
              <a:t>理性做決策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884269-BB63-1B40-8CA9-B37F1F1A6A49}" type="slidenum">
              <a:rPr kumimoji="1" lang="zh-TW" altLang="en-US" smtClean="0"/>
              <a:t>7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0010735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dirty="0"/>
              <a:t>2. </a:t>
            </a:r>
            <a:r>
              <a:rPr kumimoji="1" lang="zh-TW" altLang="en-US" dirty="0"/>
              <a:t>避免受騙</a:t>
            </a:r>
            <a:endParaRPr kumimoji="1" lang="en-US" altLang="zh-TW" dirty="0"/>
          </a:p>
          <a:p>
            <a:r>
              <a:rPr kumimoji="1" lang="zh-TW" altLang="en-US" dirty="0"/>
              <a:t>國運籤：共</a:t>
            </a:r>
            <a:r>
              <a:rPr kumimoji="1" lang="en-US" altLang="zh-TW" dirty="0"/>
              <a:t>60</a:t>
            </a:r>
            <a:r>
              <a:rPr kumimoji="1" lang="zh-TW" altLang="en-US" dirty="0"/>
              <a:t>支籤，每支抽出來職三次聖杯才會中。</a:t>
            </a:r>
            <a:r>
              <a:rPr kumimoji="1" lang="en-US" altLang="zh-TW" dirty="0"/>
              <a:t>60</a:t>
            </a:r>
            <a:r>
              <a:rPr kumimoji="1" lang="zh-TW" altLang="en-US" dirty="0"/>
              <a:t>支籤都沒中的機率大約</a:t>
            </a:r>
            <a:r>
              <a:rPr kumimoji="1" lang="en-US" altLang="zh-TW" dirty="0"/>
              <a:t>0.03% </a:t>
            </a:r>
            <a:r>
              <a:rPr kumimoji="1" lang="zh-TW" altLang="en-US" dirty="0"/>
              <a:t>其實比中千元發票機率還要高！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884269-BB63-1B40-8CA9-B37F1F1A6A49}" type="slidenum">
              <a:rPr kumimoji="1" lang="zh-TW" altLang="en-US" smtClean="0"/>
              <a:t>9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4794714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dirty="0"/>
              <a:t>2. </a:t>
            </a:r>
            <a:r>
              <a:rPr kumimoji="1" lang="zh-TW" altLang="en-US" dirty="0"/>
              <a:t>避免受騙</a:t>
            </a:r>
            <a:endParaRPr kumimoji="1" lang="en-US" altLang="zh-TW" dirty="0"/>
          </a:p>
          <a:p>
            <a:r>
              <a:rPr kumimoji="1" lang="zh-TW" altLang="en-US" dirty="0"/>
              <a:t>國運籤：共</a:t>
            </a:r>
            <a:r>
              <a:rPr kumimoji="1" lang="en-US" altLang="zh-TW" dirty="0"/>
              <a:t>60</a:t>
            </a:r>
            <a:r>
              <a:rPr kumimoji="1" lang="zh-TW" altLang="en-US" dirty="0"/>
              <a:t>支籤，每支抽出來職三次聖杯才會中。</a:t>
            </a:r>
            <a:r>
              <a:rPr kumimoji="1" lang="en-US" altLang="zh-TW" dirty="0"/>
              <a:t>60</a:t>
            </a:r>
            <a:r>
              <a:rPr kumimoji="1" lang="zh-TW" altLang="en-US" dirty="0"/>
              <a:t>支籤都沒中的機率大約</a:t>
            </a:r>
            <a:r>
              <a:rPr kumimoji="1" lang="en-US" altLang="zh-TW" dirty="0"/>
              <a:t>0.03% </a:t>
            </a:r>
            <a:r>
              <a:rPr kumimoji="1" lang="zh-TW" altLang="en-US" dirty="0"/>
              <a:t>其實比中千元發票機率還要高！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884269-BB63-1B40-8CA9-B37F1F1A6A49}" type="slidenum">
              <a:rPr kumimoji="1" lang="zh-TW" altLang="en-US" smtClean="0"/>
              <a:t>10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6301145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遲早要自己做「投資理財」、面對「房貸信貸」，這些東西的算法就不單單只是加減乘除而已了！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884269-BB63-1B40-8CA9-B37F1F1A6A49}" type="slidenum">
              <a:rPr kumimoji="1" lang="zh-TW" altLang="en-US" smtClean="0"/>
              <a:t>14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7459736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dirty="0"/>
              <a:t>6600</a:t>
            </a:r>
            <a:r>
              <a:rPr kumimoji="1" lang="zh-TW" altLang="en-US" dirty="0"/>
              <a:t>分鐘＝</a:t>
            </a:r>
            <a:r>
              <a:rPr kumimoji="1" lang="en-US" altLang="zh-TW" dirty="0"/>
              <a:t>110</a:t>
            </a:r>
            <a:r>
              <a:rPr kumimoji="1" lang="zh-CN" altLang="en-US" dirty="0"/>
              <a:t>小時＝約</a:t>
            </a:r>
            <a:r>
              <a:rPr kumimoji="1" lang="en-US" altLang="zh-CN" dirty="0"/>
              <a:t>5</a:t>
            </a:r>
            <a:r>
              <a:rPr kumimoji="1" lang="zh-CN" altLang="en-US" dirty="0"/>
              <a:t>天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884269-BB63-1B40-8CA9-B37F1F1A6A49}" type="slidenum">
              <a:rPr kumimoji="1" lang="zh-TW" altLang="en-US" smtClean="0"/>
              <a:t>18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4032176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當你把數學視為考試工具，他永遠看起來這麼嚇人</a:t>
            </a:r>
            <a:endParaRPr kumimoji="1" lang="en-US" altLang="zh-TW" dirty="0"/>
          </a:p>
          <a:p>
            <a:r>
              <a:rPr kumimoji="1" lang="zh-TW" altLang="en-US" dirty="0"/>
              <a:t>但當你把它當成日常生活中的朋友，他就不會「不會就是不會」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884269-BB63-1B40-8CA9-B37F1F1A6A49}" type="slidenum">
              <a:rPr kumimoji="1" lang="zh-TW" altLang="en-US" smtClean="0"/>
              <a:t>19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2522169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884269-BB63-1B40-8CA9-B37F1F1A6A49}" type="slidenum">
              <a:rPr kumimoji="1" lang="zh-TW" altLang="en-US" smtClean="0"/>
              <a:t>20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5078693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大膽假設 小心求證</a:t>
            </a:r>
            <a:endParaRPr kumimoji="1" lang="en-US" altLang="zh-TW" dirty="0"/>
          </a:p>
          <a:p>
            <a:endParaRPr kumimoji="1" lang="en-US" altLang="zh-TW" dirty="0"/>
          </a:p>
          <a:p>
            <a:endParaRPr kumimoji="1" lang="en-US" altLang="zh-TW" dirty="0"/>
          </a:p>
          <a:p>
            <a:r>
              <a:rPr kumimoji="1" lang="zh-TW" altLang="en-US" dirty="0"/>
              <a:t>達克效應：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884269-BB63-1B40-8CA9-B37F1F1A6A49}" type="slidenum">
              <a:rPr kumimoji="1" lang="zh-TW" altLang="en-US" smtClean="0"/>
              <a:t>22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475849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11/5/23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11/5/23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11/5/23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11/5/23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11/5/23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11/5/23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11/5/23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ADE8B64-1FCB-7148-AD0B-C102F1D72B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zh-TW" altLang="en-US" dirty="0">
                <a:latin typeface="BiauKai" panose="02010601000101010101" pitchFamily="2" charset="-120"/>
                <a:ea typeface="BiauKai" panose="02010601000101010101" pitchFamily="2" charset="-120"/>
                <a:cs typeface="Yuppy SC" panose="020F0603040207020204" pitchFamily="34" charset="-122"/>
              </a:rPr>
              <a:t>國中數學 怎麼學？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37A97E01-E500-6149-A531-7B21CB0C556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kumimoji="1" lang="zh-TW" altLang="en-US" dirty="0">
                <a:latin typeface="BiauKai" panose="02010601000101010101" pitchFamily="2" charset="-120"/>
                <a:ea typeface="BiauKai" panose="02010601000101010101" pitchFamily="2" charset="-120"/>
                <a:cs typeface="Yuppy SC" panose="020F0603040207020204" pitchFamily="34" charset="-122"/>
              </a:rPr>
              <a:t>李世韡 老師</a:t>
            </a:r>
            <a:endParaRPr kumimoji="1" lang="en-US" altLang="zh-TW" dirty="0">
              <a:latin typeface="BiauKai" panose="02010601000101010101" pitchFamily="2" charset="-120"/>
              <a:ea typeface="BiauKai" panose="02010601000101010101" pitchFamily="2" charset="-120"/>
              <a:cs typeface="Yuppy SC" panose="020F0603040207020204" pitchFamily="34" charset="-122"/>
            </a:endParaRPr>
          </a:p>
          <a:p>
            <a:pPr algn="r"/>
            <a:r>
              <a:rPr kumimoji="1" lang="en-US" altLang="zh-TW" dirty="0">
                <a:latin typeface="BiauKai" panose="02010601000101010101" pitchFamily="2" charset="-120"/>
                <a:ea typeface="BiauKai" panose="02010601000101010101" pitchFamily="2" charset="-120"/>
                <a:cs typeface="Yuppy SC" panose="020F0603040207020204" pitchFamily="34" charset="-122"/>
              </a:rPr>
              <a:t>2023/11/06</a:t>
            </a:r>
            <a:endParaRPr kumimoji="1" lang="zh-TW" altLang="en-US" dirty="0">
              <a:latin typeface="BiauKai" panose="02010601000101010101" pitchFamily="2" charset="-120"/>
              <a:ea typeface="BiauKai" panose="02010601000101010101" pitchFamily="2" charset="-120"/>
              <a:cs typeface="Yuppy SC" panose="020F0603040207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60099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C0939D2-8BC2-334D-B961-5D23EDC83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TW" altLang="en-US" sz="6000" dirty="0">
                <a:latin typeface="BiauKai" panose="02010601000101010101" pitchFamily="2" charset="-120"/>
                <a:ea typeface="BiauKai" panose="02010601000101010101" pitchFamily="2" charset="-120"/>
              </a:rPr>
              <a:t>為什麼要學數學？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3C05E0C7-A23B-414C-B75B-FF5EF70775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1114" y="1839325"/>
            <a:ext cx="6464300" cy="440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171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4D7CE438-097E-EC4C-F72C-3839C76D21DE}"/>
              </a:ext>
            </a:extLst>
          </p:cNvPr>
          <p:cNvSpPr/>
          <p:nvPr/>
        </p:nvSpPr>
        <p:spPr>
          <a:xfrm>
            <a:off x="2146300" y="2497976"/>
            <a:ext cx="7899400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TW" altLang="en-US" sz="11500" dirty="0">
                <a:latin typeface="Hannotate SC" panose="03000500000000000000" pitchFamily="66" charset="-122"/>
                <a:ea typeface="Hannotate SC" panose="03000500000000000000" pitchFamily="66" charset="-122"/>
              </a:rPr>
              <a:t>避免被操控</a:t>
            </a:r>
          </a:p>
        </p:txBody>
      </p:sp>
    </p:spTree>
    <p:extLst>
      <p:ext uri="{BB962C8B-B14F-4D97-AF65-F5344CB8AC3E}">
        <p14:creationId xmlns:p14="http://schemas.microsoft.com/office/powerpoint/2010/main" val="1897913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3D067A1-0493-0441-BBE3-35CC5A3F7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TW" altLang="en-US" sz="6000" dirty="0">
                <a:latin typeface="BiauKai" panose="02010601000101010101" pitchFamily="2" charset="-120"/>
                <a:ea typeface="BiauKai" panose="02010601000101010101" pitchFamily="2" charset="-120"/>
              </a:rPr>
              <a:t>大綱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F46D964-844B-104E-AD8E-CD889FBD1E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kumimoji="1" lang="zh-TW" altLang="en-US" sz="3200" dirty="0">
                <a:solidFill>
                  <a:schemeClr val="bg1">
                    <a:lumMod val="75000"/>
                  </a:schemeClr>
                </a:solidFill>
                <a:latin typeface="Hannotate SC" panose="03000500000000000000" pitchFamily="66" charset="-122"/>
                <a:ea typeface="Hannotate SC" panose="03000500000000000000" pitchFamily="66" charset="-122"/>
              </a:rPr>
              <a:t>為什麼要學數學？</a:t>
            </a:r>
            <a:endParaRPr kumimoji="1" lang="en-US" altLang="zh-TW" sz="3200" dirty="0">
              <a:solidFill>
                <a:schemeClr val="bg1">
                  <a:lumMod val="75000"/>
                </a:schemeClr>
              </a:solidFill>
              <a:latin typeface="Hannotate SC" panose="03000500000000000000" pitchFamily="66" charset="-122"/>
              <a:ea typeface="Hannotate SC" panose="03000500000000000000" pitchFamily="66" charset="-122"/>
            </a:endParaRPr>
          </a:p>
          <a:p>
            <a:pPr>
              <a:lnSpc>
                <a:spcPct val="200000"/>
              </a:lnSpc>
            </a:pPr>
            <a:r>
              <a:rPr kumimoji="1" lang="zh-CN" altLang="en-US" sz="3200" dirty="0">
                <a:latin typeface="Hannotate SC" panose="03000500000000000000" pitchFamily="66" charset="-122"/>
                <a:ea typeface="Hannotate SC" panose="03000500000000000000" pitchFamily="66" charset="-122"/>
              </a:rPr>
              <a:t>每個人都會碰到的數學！</a:t>
            </a:r>
            <a:endParaRPr kumimoji="1" lang="en-US" altLang="zh-TW" sz="3200" dirty="0">
              <a:latin typeface="Hannotate SC" panose="03000500000000000000" pitchFamily="66" charset="-122"/>
              <a:ea typeface="Hannotate SC" panose="03000500000000000000" pitchFamily="66" charset="-122"/>
            </a:endParaRPr>
          </a:p>
          <a:p>
            <a:pPr>
              <a:lnSpc>
                <a:spcPct val="200000"/>
              </a:lnSpc>
            </a:pPr>
            <a:r>
              <a:rPr kumimoji="1" lang="zh-TW" altLang="en-US" sz="3200" dirty="0">
                <a:solidFill>
                  <a:schemeClr val="bg1">
                    <a:lumMod val="75000"/>
                  </a:schemeClr>
                </a:solidFill>
                <a:latin typeface="Hannotate SC" panose="03000500000000000000" pitchFamily="66" charset="-122"/>
                <a:ea typeface="Hannotate SC" panose="03000500000000000000" pitchFamily="66" charset="-122"/>
              </a:rPr>
              <a:t>怎麼學數學？</a:t>
            </a:r>
          </a:p>
        </p:txBody>
      </p:sp>
    </p:spTree>
    <p:extLst>
      <p:ext uri="{BB962C8B-B14F-4D97-AF65-F5344CB8AC3E}">
        <p14:creationId xmlns:p14="http://schemas.microsoft.com/office/powerpoint/2010/main" val="29244472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C0939D2-8BC2-334D-B961-5D23EDC83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TW" altLang="en-US" sz="6000" dirty="0">
                <a:latin typeface="BiauKai" panose="02010601000101010101" pitchFamily="2" charset="-120"/>
                <a:ea typeface="BiauKai" panose="02010601000101010101" pitchFamily="2" charset="-120"/>
              </a:rPr>
              <a:t>每個人都會碰到的數學！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A860FCA-0032-A04C-9321-362B83CD5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80" y="2015732"/>
            <a:ext cx="9603274" cy="3450613"/>
          </a:xfrm>
        </p:spPr>
        <p:txBody>
          <a:bodyPr>
            <a:normAutofit/>
          </a:bodyPr>
          <a:lstStyle/>
          <a:p>
            <a:r>
              <a:rPr lang="zh-TW" altLang="en-US" sz="3200" dirty="0">
                <a:latin typeface="Hannotate SC" panose="03000500000000000000" pitchFamily="66" charset="-122"/>
                <a:ea typeface="Hannotate SC" panose="03000500000000000000" pitchFamily="66" charset="-122"/>
              </a:rPr>
              <a:t>「如果我有</a:t>
            </a:r>
            <a:r>
              <a:rPr lang="en-US" altLang="zh-TW" sz="3200" dirty="0">
                <a:latin typeface="Hannotate SC" panose="03000500000000000000" pitchFamily="66" charset="-122"/>
                <a:ea typeface="Hannotate SC" panose="03000500000000000000" pitchFamily="66" charset="-122"/>
              </a:rPr>
              <a:t>100</a:t>
            </a:r>
            <a:r>
              <a:rPr lang="zh-CN" altLang="en-US" sz="3200" dirty="0">
                <a:latin typeface="Hannotate SC" panose="03000500000000000000" pitchFamily="66" charset="-122"/>
                <a:ea typeface="Hannotate SC" panose="03000500000000000000" pitchFamily="66" charset="-122"/>
              </a:rPr>
              <a:t>萬</a:t>
            </a:r>
            <a:r>
              <a:rPr lang="zh-TW" altLang="en-US" sz="3200" dirty="0">
                <a:latin typeface="Hannotate SC" panose="03000500000000000000" pitchFamily="66" charset="-122"/>
                <a:ea typeface="Hannotate SC" panose="03000500000000000000" pitchFamily="66" charset="-122"/>
              </a:rPr>
              <a:t>」</a:t>
            </a:r>
            <a:endParaRPr lang="en-US" altLang="zh-TW" sz="3200" dirty="0">
              <a:latin typeface="Hannotate SC" panose="03000500000000000000" pitchFamily="66" charset="-122"/>
              <a:ea typeface="Hannotate SC" panose="03000500000000000000" pitchFamily="66" charset="-122"/>
            </a:endParaRPr>
          </a:p>
          <a:p>
            <a:endParaRPr lang="en-US" altLang="zh-TW" sz="3200" dirty="0">
              <a:latin typeface="Hannotate SC" panose="03000500000000000000" pitchFamily="66" charset="-122"/>
              <a:ea typeface="Hannotate SC" panose="03000500000000000000" pitchFamily="66" charset="-122"/>
            </a:endParaRPr>
          </a:p>
          <a:p>
            <a:pPr marL="0" indent="0">
              <a:buNone/>
            </a:pPr>
            <a:r>
              <a:rPr lang="zh-TW" altLang="en-US" sz="3200" dirty="0">
                <a:latin typeface="Hannotate SC" panose="03000500000000000000" pitchFamily="66" charset="-122"/>
                <a:ea typeface="Hannotate SC" panose="03000500000000000000" pitchFamily="66" charset="-122"/>
              </a:rPr>
              <a:t>「如果我有一百萬，我會把它存進銀行，讓它生利息，直到一千萬時，把錢領出來，買房子養老。」</a:t>
            </a:r>
          </a:p>
        </p:txBody>
      </p:sp>
    </p:spTree>
    <p:extLst>
      <p:ext uri="{BB962C8B-B14F-4D97-AF65-F5344CB8AC3E}">
        <p14:creationId xmlns:p14="http://schemas.microsoft.com/office/powerpoint/2010/main" val="1144853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C0939D2-8BC2-334D-B961-5D23EDC83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TW" altLang="en-US" sz="6000" dirty="0">
                <a:latin typeface="BiauKai" panose="02010601000101010101" pitchFamily="2" charset="-120"/>
                <a:ea typeface="BiauKai" panose="02010601000101010101" pitchFamily="2" charset="-120"/>
              </a:rPr>
              <a:t>每個人都會碰到的數學！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>
                <a:extLst>
                  <a:ext uri="{FF2B5EF4-FFF2-40B4-BE49-F238E27FC236}">
                    <a16:creationId xmlns:a16="http://schemas.microsoft.com/office/drawing/2014/main" id="{84208439-CFC5-D94B-94B5-39F3DF5010EF}"/>
                  </a:ext>
                </a:extLst>
              </p:cNvPr>
              <p:cNvSpPr txBox="1"/>
              <p:nvPr/>
            </p:nvSpPr>
            <p:spPr>
              <a:xfrm>
                <a:off x="1451579" y="2248930"/>
                <a:ext cx="276678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1" lang="zh-TW" altLang="en-US" sz="3200" i="0" smtClean="0">
                          <a:latin typeface="BiauKai" panose="02010601000101010101" pitchFamily="2" charset="-120"/>
                          <a:ea typeface="BiauKai" panose="02010601000101010101" pitchFamily="2" charset="-120"/>
                        </a:rPr>
                        <m:t>第一年</m:t>
                      </m:r>
                      <m:r>
                        <m:rPr>
                          <m:nor/>
                        </m:rPr>
                        <a:rPr kumimoji="1" lang="zh-TW" altLang="en-US" sz="3200" i="0">
                          <a:latin typeface="BiauKai" panose="02010601000101010101" pitchFamily="2" charset="-120"/>
                          <a:ea typeface="BiauKai" panose="02010601000101010101" pitchFamily="2" charset="-120"/>
                        </a:rPr>
                        <m:t>：</m:t>
                      </m:r>
                      <m:r>
                        <m:rPr>
                          <m:nor/>
                        </m:rPr>
                        <a:rPr kumimoji="1" lang="en-US" altLang="zh-TW" sz="3200" b="0" i="0" smtClean="0">
                          <a:latin typeface="BiauKai" panose="02010601000101010101" pitchFamily="2" charset="-120"/>
                          <a:ea typeface="BiauKai" panose="02010601000101010101" pitchFamily="2" charset="-120"/>
                        </a:rPr>
                        <m:t>100</m:t>
                      </m:r>
                      <m:r>
                        <m:rPr>
                          <m:nor/>
                        </m:rPr>
                        <a:rPr kumimoji="1" lang="zh-TW" altLang="en-US" sz="3200" i="0">
                          <a:latin typeface="BiauKai" panose="02010601000101010101" pitchFamily="2" charset="-120"/>
                          <a:ea typeface="BiauKai" panose="02010601000101010101" pitchFamily="2" charset="-120"/>
                        </a:rPr>
                        <m:t>萬</m:t>
                      </m:r>
                    </m:oMath>
                  </m:oMathPara>
                </a14:m>
                <a:endParaRPr kumimoji="1" lang="zh-TW" altLang="en-US" sz="3200" dirty="0">
                  <a:latin typeface="BiauKai" panose="02010601000101010101" pitchFamily="2" charset="-120"/>
                  <a:ea typeface="BiauKai" panose="02010601000101010101" pitchFamily="2" charset="-120"/>
                </a:endParaRPr>
              </a:p>
            </p:txBody>
          </p:sp>
        </mc:Choice>
        <mc:Fallback xmlns="">
          <p:sp>
            <p:nvSpPr>
              <p:cNvPr id="4" name="文字方塊 3">
                <a:extLst>
                  <a:ext uri="{FF2B5EF4-FFF2-40B4-BE49-F238E27FC236}">
                    <a16:creationId xmlns:a16="http://schemas.microsoft.com/office/drawing/2014/main" id="{84208439-CFC5-D94B-94B5-39F3DF5010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1579" y="2248930"/>
                <a:ext cx="2766783" cy="492443"/>
              </a:xfrm>
              <a:prstGeom prst="rect">
                <a:avLst/>
              </a:prstGeom>
              <a:blipFill>
                <a:blip r:embed="rId3"/>
                <a:stretch>
                  <a:fillRect l="-3653" t="-7500" r="-3653" b="-225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B6B442B5-9FEA-684E-9032-C2838C6BC764}"/>
                  </a:ext>
                </a:extLst>
              </p:cNvPr>
              <p:cNvSpPr txBox="1"/>
              <p:nvPr/>
            </p:nvSpPr>
            <p:spPr>
              <a:xfrm>
                <a:off x="1451579" y="2836596"/>
                <a:ext cx="5100755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1" lang="zh-TW" altLang="en-US" sz="3200" i="0" smtClean="0">
                          <a:latin typeface="BiauKai" panose="02010601000101010101" pitchFamily="2" charset="-120"/>
                          <a:ea typeface="BiauKai" panose="02010601000101010101" pitchFamily="2" charset="-120"/>
                        </a:rPr>
                        <m:t>第</m:t>
                      </m:r>
                      <m:r>
                        <m:rPr>
                          <m:nor/>
                        </m:rPr>
                        <a:rPr kumimoji="1" lang="zh-TW" altLang="en-US" sz="3200" i="0">
                          <a:latin typeface="BiauKai" panose="02010601000101010101" pitchFamily="2" charset="-120"/>
                          <a:ea typeface="BiauKai" panose="02010601000101010101" pitchFamily="2" charset="-120"/>
                        </a:rPr>
                        <m:t>二</m:t>
                      </m:r>
                      <m:r>
                        <m:rPr>
                          <m:nor/>
                        </m:rPr>
                        <a:rPr kumimoji="1" lang="zh-TW" altLang="en-US" sz="3200" i="0" smtClean="0">
                          <a:latin typeface="BiauKai" panose="02010601000101010101" pitchFamily="2" charset="-120"/>
                          <a:ea typeface="BiauKai" panose="02010601000101010101" pitchFamily="2" charset="-120"/>
                        </a:rPr>
                        <m:t>年</m:t>
                      </m:r>
                      <m:r>
                        <m:rPr>
                          <m:nor/>
                        </m:rPr>
                        <a:rPr kumimoji="1" lang="zh-TW" altLang="en-US" sz="3200" i="0">
                          <a:latin typeface="BiauKai" panose="02010601000101010101" pitchFamily="2" charset="-120"/>
                          <a:ea typeface="BiauKai" panose="02010601000101010101" pitchFamily="2" charset="-120"/>
                        </a:rPr>
                        <m:t>：</m:t>
                      </m:r>
                      <m:r>
                        <m:rPr>
                          <m:nor/>
                        </m:rPr>
                        <a:rPr kumimoji="1" lang="en-US" altLang="zh-TW" sz="3200" b="0" i="0" smtClean="0">
                          <a:latin typeface="BiauKai" panose="02010601000101010101" pitchFamily="2" charset="-120"/>
                          <a:ea typeface="BiauKai" panose="02010601000101010101" pitchFamily="2" charset="-120"/>
                        </a:rPr>
                        <m:t>100</m:t>
                      </m:r>
                      <m:r>
                        <m:rPr>
                          <m:nor/>
                        </m:rPr>
                        <a:rPr kumimoji="1" lang="zh-TW" altLang="en-US" sz="3200" i="0">
                          <a:latin typeface="BiauKai" panose="02010601000101010101" pitchFamily="2" charset="-120"/>
                          <a:ea typeface="BiauKai" panose="02010601000101010101" pitchFamily="2" charset="-120"/>
                        </a:rPr>
                        <m:t>萬</m:t>
                      </m:r>
                      <m:r>
                        <m:rPr>
                          <m:nor/>
                        </m:rPr>
                        <a:rPr kumimoji="1" lang="en-US" altLang="zh-TW" sz="3200" i="0" smtClean="0">
                          <a:latin typeface="BiauKai" panose="02010601000101010101" pitchFamily="2" charset="-120"/>
                          <a:ea typeface="BiauKai" panose="02010601000101010101" pitchFamily="2" charset="-120"/>
                        </a:rPr>
                        <m:t>×</m:t>
                      </m:r>
                      <m:r>
                        <m:rPr>
                          <m:nor/>
                        </m:rPr>
                        <a:rPr kumimoji="1" lang="en-US" altLang="zh-TW" sz="3200" b="0" i="0" smtClean="0">
                          <a:latin typeface="BiauKai" panose="02010601000101010101" pitchFamily="2" charset="-120"/>
                          <a:ea typeface="BiauKai" panose="02010601000101010101" pitchFamily="2" charset="-120"/>
                        </a:rPr>
                        <m:t>1.01=101</m:t>
                      </m:r>
                      <m:r>
                        <m:rPr>
                          <m:nor/>
                        </m:rPr>
                        <a:rPr kumimoji="1" lang="zh-TW" altLang="en-US" sz="3200" i="0">
                          <a:latin typeface="BiauKai" panose="02010601000101010101" pitchFamily="2" charset="-120"/>
                          <a:ea typeface="BiauKai" panose="02010601000101010101" pitchFamily="2" charset="-120"/>
                        </a:rPr>
                        <m:t>萬</m:t>
                      </m:r>
                    </m:oMath>
                  </m:oMathPara>
                </a14:m>
                <a:endParaRPr kumimoji="1" lang="zh-TW" altLang="en-US" sz="3200" dirty="0">
                  <a:latin typeface="BiauKai" panose="02010601000101010101" pitchFamily="2" charset="-120"/>
                  <a:ea typeface="BiauKai" panose="02010601000101010101" pitchFamily="2" charset="-120"/>
                </a:endParaRPr>
              </a:p>
            </p:txBody>
          </p:sp>
        </mc:Choice>
        <mc:Fallback xmlns="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B6B442B5-9FEA-684E-9032-C2838C6BC7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1579" y="2836596"/>
                <a:ext cx="5100755" cy="492443"/>
              </a:xfrm>
              <a:prstGeom prst="rect">
                <a:avLst/>
              </a:prstGeom>
              <a:blipFill>
                <a:blip r:embed="rId4"/>
                <a:stretch>
                  <a:fillRect l="-1741" t="-7500" r="-1990" b="-25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F8F683C6-B53C-6F45-A8CC-5816BF33D9E0}"/>
                  </a:ext>
                </a:extLst>
              </p:cNvPr>
              <p:cNvSpPr txBox="1"/>
              <p:nvPr/>
            </p:nvSpPr>
            <p:spPr>
              <a:xfrm>
                <a:off x="1451579" y="3424262"/>
                <a:ext cx="5795882" cy="5650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1" lang="zh-TW" altLang="en-US" sz="3200" i="0" smtClean="0">
                          <a:latin typeface="BiauKai" panose="02010601000101010101" pitchFamily="2" charset="-120"/>
                          <a:ea typeface="BiauKai" panose="02010601000101010101" pitchFamily="2" charset="-120"/>
                        </a:rPr>
                        <m:t>第</m:t>
                      </m:r>
                      <m:r>
                        <m:rPr>
                          <m:nor/>
                        </m:rPr>
                        <a:rPr kumimoji="1" lang="zh-TW" altLang="en-US" sz="3200" i="0">
                          <a:latin typeface="BiauKai" panose="02010601000101010101" pitchFamily="2" charset="-120"/>
                          <a:ea typeface="BiauKai" panose="02010601000101010101" pitchFamily="2" charset="-120"/>
                        </a:rPr>
                        <m:t>三</m:t>
                      </m:r>
                      <m:r>
                        <m:rPr>
                          <m:nor/>
                        </m:rPr>
                        <a:rPr kumimoji="1" lang="zh-TW" altLang="en-US" sz="3200" i="0" smtClean="0">
                          <a:latin typeface="BiauKai" panose="02010601000101010101" pitchFamily="2" charset="-120"/>
                          <a:ea typeface="BiauKai" panose="02010601000101010101" pitchFamily="2" charset="-120"/>
                        </a:rPr>
                        <m:t>年</m:t>
                      </m:r>
                      <m:r>
                        <m:rPr>
                          <m:nor/>
                        </m:rPr>
                        <a:rPr kumimoji="1" lang="zh-TW" altLang="en-US" sz="3200" i="0">
                          <a:latin typeface="BiauKai" panose="02010601000101010101" pitchFamily="2" charset="-120"/>
                          <a:ea typeface="BiauKai" panose="02010601000101010101" pitchFamily="2" charset="-120"/>
                        </a:rPr>
                        <m:t>：</m:t>
                      </m:r>
                      <m:r>
                        <m:rPr>
                          <m:nor/>
                        </m:rPr>
                        <a:rPr kumimoji="1" lang="en-US" altLang="zh-TW" sz="3200" b="0" i="0" smtClean="0">
                          <a:latin typeface="BiauKai" panose="02010601000101010101" pitchFamily="2" charset="-120"/>
                          <a:ea typeface="BiauKai" panose="02010601000101010101" pitchFamily="2" charset="-120"/>
                        </a:rPr>
                        <m:t>100</m:t>
                      </m:r>
                      <m:r>
                        <m:rPr>
                          <m:nor/>
                        </m:rPr>
                        <a:rPr kumimoji="1" lang="zh-TW" altLang="en-US" sz="3200" i="0">
                          <a:latin typeface="BiauKai" panose="02010601000101010101" pitchFamily="2" charset="-120"/>
                          <a:ea typeface="BiauKai" panose="02010601000101010101" pitchFamily="2" charset="-120"/>
                        </a:rPr>
                        <m:t>萬</m:t>
                      </m:r>
                      <m:r>
                        <m:rPr>
                          <m:nor/>
                        </m:rPr>
                        <a:rPr kumimoji="1" lang="en-US" altLang="zh-TW" sz="3200" i="0" smtClean="0">
                          <a:latin typeface="BiauKai" panose="02010601000101010101" pitchFamily="2" charset="-120"/>
                          <a:ea typeface="BiauKai" panose="02010601000101010101" pitchFamily="2" charset="-120"/>
                        </a:rPr>
                        <m:t>×</m:t>
                      </m:r>
                      <m:sSup>
                        <m:sSupPr>
                          <m:ctrlPr>
                            <a:rPr kumimoji="1" lang="en-US" altLang="zh-TW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kumimoji="1" lang="en-US" altLang="zh-TW" sz="3200" b="0" i="0" smtClean="0">
                              <a:latin typeface="BiauKai" panose="02010601000101010101" pitchFamily="2" charset="-120"/>
                              <a:ea typeface="BiauKai" panose="02010601000101010101" pitchFamily="2" charset="-120"/>
                            </a:rPr>
                            <m:t>1.01</m:t>
                          </m:r>
                        </m:e>
                        <m:sup>
                          <m:r>
                            <m:rPr>
                              <m:nor/>
                            </m:rPr>
                            <a:rPr kumimoji="1" lang="en-US" altLang="zh-TW" sz="3200" b="0" i="0" smtClean="0">
                              <a:latin typeface="BiauKai" panose="02010601000101010101" pitchFamily="2" charset="-120"/>
                              <a:ea typeface="BiauKai" panose="02010601000101010101" pitchFamily="2" charset="-120"/>
                            </a:rPr>
                            <m:t>2</m:t>
                          </m:r>
                        </m:sup>
                      </m:sSup>
                      <m:r>
                        <m:rPr>
                          <m:nor/>
                        </m:rPr>
                        <a:rPr kumimoji="1" lang="en-US" altLang="zh-TW" sz="3200" b="0" i="0" smtClean="0">
                          <a:latin typeface="BiauKai" panose="02010601000101010101" pitchFamily="2" charset="-120"/>
                          <a:ea typeface="BiauKai" panose="02010601000101010101" pitchFamily="2" charset="-120"/>
                        </a:rPr>
                        <m:t>=102.01</m:t>
                      </m:r>
                      <m:r>
                        <m:rPr>
                          <m:nor/>
                        </m:rPr>
                        <a:rPr kumimoji="1" lang="zh-TW" altLang="en-US" sz="3200" i="0">
                          <a:latin typeface="BiauKai" panose="02010601000101010101" pitchFamily="2" charset="-120"/>
                          <a:ea typeface="BiauKai" panose="02010601000101010101" pitchFamily="2" charset="-120"/>
                        </a:rPr>
                        <m:t>萬</m:t>
                      </m:r>
                    </m:oMath>
                  </m:oMathPara>
                </a14:m>
                <a:endParaRPr kumimoji="1" lang="zh-TW" altLang="en-US" sz="3200" dirty="0">
                  <a:latin typeface="BiauKai" panose="02010601000101010101" pitchFamily="2" charset="-120"/>
                  <a:ea typeface="BiauKai" panose="02010601000101010101" pitchFamily="2" charset="-120"/>
                </a:endParaRPr>
              </a:p>
            </p:txBody>
          </p:sp>
        </mc:Choice>
        <mc:Fallback xmlns="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F8F683C6-B53C-6F45-A8CC-5816BF33D9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1579" y="3424262"/>
                <a:ext cx="5795882" cy="565091"/>
              </a:xfrm>
              <a:prstGeom prst="rect">
                <a:avLst/>
              </a:prstGeom>
              <a:blipFill>
                <a:blip r:embed="rId5"/>
                <a:stretch>
                  <a:fillRect l="-1532" t="-2222" r="-1532" b="-2444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24695ACC-5B2A-534E-9A7D-AE1BF72B115C}"/>
                  </a:ext>
                </a:extLst>
              </p:cNvPr>
              <p:cNvSpPr txBox="1"/>
              <p:nvPr/>
            </p:nvSpPr>
            <p:spPr>
              <a:xfrm>
                <a:off x="1451579" y="4011928"/>
                <a:ext cx="5795882" cy="5650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1" lang="zh-TW" altLang="en-US" sz="3200" i="0" smtClean="0">
                          <a:latin typeface="BiauKai" panose="02010601000101010101" pitchFamily="2" charset="-120"/>
                          <a:ea typeface="BiauKai" panose="02010601000101010101" pitchFamily="2" charset="-120"/>
                        </a:rPr>
                        <m:t>第四年</m:t>
                      </m:r>
                      <m:r>
                        <m:rPr>
                          <m:nor/>
                        </m:rPr>
                        <a:rPr kumimoji="1" lang="zh-TW" altLang="en-US" sz="3200" i="0">
                          <a:latin typeface="BiauKai" panose="02010601000101010101" pitchFamily="2" charset="-120"/>
                          <a:ea typeface="BiauKai" panose="02010601000101010101" pitchFamily="2" charset="-120"/>
                        </a:rPr>
                        <m:t>：</m:t>
                      </m:r>
                      <m:r>
                        <m:rPr>
                          <m:nor/>
                        </m:rPr>
                        <a:rPr kumimoji="1" lang="en-US" altLang="zh-TW" sz="3200" b="0" i="0" smtClean="0">
                          <a:latin typeface="BiauKai" panose="02010601000101010101" pitchFamily="2" charset="-120"/>
                          <a:ea typeface="BiauKai" panose="02010601000101010101" pitchFamily="2" charset="-120"/>
                        </a:rPr>
                        <m:t>100</m:t>
                      </m:r>
                      <m:r>
                        <m:rPr>
                          <m:nor/>
                        </m:rPr>
                        <a:rPr kumimoji="1" lang="zh-TW" altLang="en-US" sz="3200" i="0">
                          <a:latin typeface="BiauKai" panose="02010601000101010101" pitchFamily="2" charset="-120"/>
                          <a:ea typeface="BiauKai" panose="02010601000101010101" pitchFamily="2" charset="-120"/>
                        </a:rPr>
                        <m:t>萬</m:t>
                      </m:r>
                      <m:r>
                        <m:rPr>
                          <m:nor/>
                        </m:rPr>
                        <a:rPr kumimoji="1" lang="en-US" altLang="zh-TW" sz="3200" i="0" smtClean="0">
                          <a:latin typeface="BiauKai" panose="02010601000101010101" pitchFamily="2" charset="-120"/>
                          <a:ea typeface="BiauKai" panose="02010601000101010101" pitchFamily="2" charset="-120"/>
                        </a:rPr>
                        <m:t>×</m:t>
                      </m:r>
                      <m:sSup>
                        <m:sSupPr>
                          <m:ctrlPr>
                            <a:rPr kumimoji="1" lang="en-US" altLang="zh-TW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kumimoji="1" lang="en-US" altLang="zh-TW" sz="3200" b="0" i="0" smtClean="0">
                              <a:latin typeface="BiauKai" panose="02010601000101010101" pitchFamily="2" charset="-120"/>
                              <a:ea typeface="BiauKai" panose="02010601000101010101" pitchFamily="2" charset="-120"/>
                            </a:rPr>
                            <m:t>1.01</m:t>
                          </m:r>
                        </m:e>
                        <m:sup>
                          <m:r>
                            <m:rPr>
                              <m:nor/>
                            </m:rPr>
                            <a:rPr kumimoji="1" lang="en-US" altLang="zh-TW" sz="3200" b="0" i="0" smtClean="0">
                              <a:latin typeface="BiauKai" panose="02010601000101010101" pitchFamily="2" charset="-120"/>
                              <a:ea typeface="BiauKai" panose="02010601000101010101" pitchFamily="2" charset="-120"/>
                            </a:rPr>
                            <m:t>3</m:t>
                          </m:r>
                        </m:sup>
                      </m:sSup>
                      <m:r>
                        <m:rPr>
                          <m:nor/>
                        </m:rPr>
                        <a:rPr kumimoji="1" lang="en-US" altLang="zh-TW" sz="3200" b="0" i="0" smtClean="0">
                          <a:latin typeface="BiauKai" panose="02010601000101010101" pitchFamily="2" charset="-120"/>
                          <a:ea typeface="BiauKai" panose="02010601000101010101" pitchFamily="2" charset="-120"/>
                        </a:rPr>
                        <m:t>=103.03</m:t>
                      </m:r>
                      <m:r>
                        <m:rPr>
                          <m:nor/>
                        </m:rPr>
                        <a:rPr kumimoji="1" lang="zh-TW" altLang="en-US" sz="3200" i="0">
                          <a:latin typeface="BiauKai" panose="02010601000101010101" pitchFamily="2" charset="-120"/>
                          <a:ea typeface="BiauKai" panose="02010601000101010101" pitchFamily="2" charset="-120"/>
                        </a:rPr>
                        <m:t>萬</m:t>
                      </m:r>
                    </m:oMath>
                  </m:oMathPara>
                </a14:m>
                <a:endParaRPr kumimoji="1" lang="zh-TW" altLang="en-US" sz="3200" dirty="0">
                  <a:latin typeface="BiauKai" panose="02010601000101010101" pitchFamily="2" charset="-120"/>
                  <a:ea typeface="BiauKai" panose="02010601000101010101" pitchFamily="2" charset="-120"/>
                </a:endParaRPr>
              </a:p>
            </p:txBody>
          </p:sp>
        </mc:Choice>
        <mc:Fallback xmlns=""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24695ACC-5B2A-534E-9A7D-AE1BF72B11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1579" y="4011928"/>
                <a:ext cx="5795882" cy="565091"/>
              </a:xfrm>
              <a:prstGeom prst="rect">
                <a:avLst/>
              </a:prstGeom>
              <a:blipFill>
                <a:blip r:embed="rId6"/>
                <a:stretch>
                  <a:fillRect l="-1532" t="-2174" r="-1532" b="-2173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文字方塊 8">
            <a:extLst>
              <a:ext uri="{FF2B5EF4-FFF2-40B4-BE49-F238E27FC236}">
                <a16:creationId xmlns:a16="http://schemas.microsoft.com/office/drawing/2014/main" id="{7D7E273A-5607-CD4E-A4C3-0C066D4CB482}"/>
              </a:ext>
            </a:extLst>
          </p:cNvPr>
          <p:cNvSpPr txBox="1"/>
          <p:nvPr/>
        </p:nvSpPr>
        <p:spPr>
          <a:xfrm rot="5400000">
            <a:off x="4380169" y="4558557"/>
            <a:ext cx="410369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zh-TW" sz="3200" dirty="0">
                <a:latin typeface="BiauKai" panose="02010601000101010101" pitchFamily="2" charset="-120"/>
                <a:ea typeface="BiauKai" panose="02010601000101010101" pitchFamily="2" charset="-120"/>
              </a:rPr>
              <a:t>…</a:t>
            </a:r>
            <a:endParaRPr kumimoji="1" lang="zh-TW" altLang="en-US" sz="3200" dirty="0">
              <a:latin typeface="BiauKai" panose="02010601000101010101" pitchFamily="2" charset="-120"/>
              <a:ea typeface="BiauKai" panose="02010601000101010101" pitchFamily="2" charset="-12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AD66427C-1C17-AB48-8C23-64F1895268B3}"/>
                  </a:ext>
                </a:extLst>
              </p:cNvPr>
              <p:cNvSpPr txBox="1"/>
              <p:nvPr/>
            </p:nvSpPr>
            <p:spPr>
              <a:xfrm>
                <a:off x="1451578" y="5079280"/>
                <a:ext cx="6069995" cy="5650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1" lang="zh-TW" altLang="en-US" sz="3200" i="0" smtClean="0">
                          <a:latin typeface="BiauKai" panose="02010601000101010101" pitchFamily="2" charset="-120"/>
                          <a:ea typeface="BiauKai" panose="02010601000101010101" pitchFamily="2" charset="-120"/>
                        </a:rPr>
                        <m:t>第</m:t>
                      </m:r>
                      <m:r>
                        <m:rPr>
                          <m:nor/>
                        </m:rPr>
                        <a:rPr kumimoji="1" lang="en-US" altLang="zh-TW" sz="3200" b="0" i="0" smtClean="0">
                          <a:latin typeface="BiauKai" panose="02010601000101010101" pitchFamily="2" charset="-120"/>
                          <a:ea typeface="BiauKai" panose="02010601000101010101" pitchFamily="2" charset="-120"/>
                        </a:rPr>
                        <m:t>233</m:t>
                      </m:r>
                      <m:r>
                        <m:rPr>
                          <m:nor/>
                        </m:rPr>
                        <a:rPr kumimoji="1" lang="zh-TW" altLang="en-US" sz="3200" i="0" smtClean="0">
                          <a:latin typeface="BiauKai" panose="02010601000101010101" pitchFamily="2" charset="-120"/>
                          <a:ea typeface="BiauKai" panose="02010601000101010101" pitchFamily="2" charset="-120"/>
                        </a:rPr>
                        <m:t>年</m:t>
                      </m:r>
                      <m:r>
                        <m:rPr>
                          <m:nor/>
                        </m:rPr>
                        <a:rPr kumimoji="1" lang="zh-TW" altLang="en-US" sz="3200" i="0">
                          <a:latin typeface="BiauKai" panose="02010601000101010101" pitchFamily="2" charset="-120"/>
                          <a:ea typeface="BiauKai" panose="02010601000101010101" pitchFamily="2" charset="-120"/>
                        </a:rPr>
                        <m:t>：</m:t>
                      </m:r>
                      <m:r>
                        <m:rPr>
                          <m:nor/>
                        </m:rPr>
                        <a:rPr kumimoji="1" lang="en-US" altLang="zh-TW" sz="3200" b="0" i="0" smtClean="0">
                          <a:latin typeface="BiauKai" panose="02010601000101010101" pitchFamily="2" charset="-120"/>
                          <a:ea typeface="BiauKai" panose="02010601000101010101" pitchFamily="2" charset="-120"/>
                        </a:rPr>
                        <m:t>100</m:t>
                      </m:r>
                      <m:r>
                        <m:rPr>
                          <m:nor/>
                        </m:rPr>
                        <a:rPr kumimoji="1" lang="zh-TW" altLang="en-US" sz="3200" i="0">
                          <a:latin typeface="BiauKai" panose="02010601000101010101" pitchFamily="2" charset="-120"/>
                          <a:ea typeface="BiauKai" panose="02010601000101010101" pitchFamily="2" charset="-120"/>
                        </a:rPr>
                        <m:t>萬</m:t>
                      </m:r>
                      <m:r>
                        <m:rPr>
                          <m:nor/>
                        </m:rPr>
                        <a:rPr kumimoji="1" lang="en-US" altLang="zh-TW" sz="3200" i="0" smtClean="0">
                          <a:latin typeface="BiauKai" panose="02010601000101010101" pitchFamily="2" charset="-120"/>
                          <a:ea typeface="BiauKai" panose="02010601000101010101" pitchFamily="2" charset="-120"/>
                        </a:rPr>
                        <m:t>×</m:t>
                      </m:r>
                      <m:sSup>
                        <m:sSupPr>
                          <m:ctrlPr>
                            <a:rPr kumimoji="1" lang="en-US" altLang="zh-TW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kumimoji="1" lang="en-US" altLang="zh-TW" sz="3200" b="0" i="0" smtClean="0">
                              <a:latin typeface="BiauKai" panose="02010601000101010101" pitchFamily="2" charset="-120"/>
                              <a:ea typeface="BiauKai" panose="02010601000101010101" pitchFamily="2" charset="-120"/>
                            </a:rPr>
                            <m:t>1.01</m:t>
                          </m:r>
                        </m:e>
                        <m:sup>
                          <m:r>
                            <m:rPr>
                              <m:nor/>
                            </m:rPr>
                            <a:rPr kumimoji="1" lang="en-US" altLang="zh-TW" sz="3200" b="0" i="0" smtClean="0">
                              <a:latin typeface="BiauKai" panose="02010601000101010101" pitchFamily="2" charset="-120"/>
                              <a:ea typeface="BiauKai" panose="02010601000101010101" pitchFamily="2" charset="-120"/>
                            </a:rPr>
                            <m:t>232</m:t>
                          </m:r>
                        </m:sup>
                      </m:sSup>
                      <m:r>
                        <m:rPr>
                          <m:nor/>
                        </m:rPr>
                        <a:rPr kumimoji="1" lang="en-US" altLang="zh-TW" sz="3200" b="0" i="0" smtClean="0">
                          <a:latin typeface="BiauKai" panose="02010601000101010101" pitchFamily="2" charset="-120"/>
                          <a:ea typeface="BiauKai" panose="02010601000101010101" pitchFamily="2" charset="-120"/>
                        </a:rPr>
                        <m:t>=1005</m:t>
                      </m:r>
                      <m:r>
                        <m:rPr>
                          <m:nor/>
                        </m:rPr>
                        <a:rPr kumimoji="1" lang="zh-TW" altLang="en-US" sz="3200" i="0">
                          <a:latin typeface="BiauKai" panose="02010601000101010101" pitchFamily="2" charset="-120"/>
                          <a:ea typeface="BiauKai" panose="02010601000101010101" pitchFamily="2" charset="-120"/>
                        </a:rPr>
                        <m:t>萬</m:t>
                      </m:r>
                    </m:oMath>
                  </m:oMathPara>
                </a14:m>
                <a:endParaRPr kumimoji="1" lang="zh-TW" altLang="en-US" sz="3200" dirty="0">
                  <a:latin typeface="BiauKai" panose="02010601000101010101" pitchFamily="2" charset="-120"/>
                  <a:ea typeface="BiauKai" panose="02010601000101010101" pitchFamily="2" charset="-120"/>
                </a:endParaRPr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AD66427C-1C17-AB48-8C23-64F1895268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1578" y="5079280"/>
                <a:ext cx="6069995" cy="565091"/>
              </a:xfrm>
              <a:prstGeom prst="rect">
                <a:avLst/>
              </a:prstGeom>
              <a:blipFill>
                <a:blip r:embed="rId7"/>
                <a:stretch>
                  <a:fillRect l="-1461" t="-2174" r="-1461" b="-2173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06104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3D067A1-0493-0441-BBE3-35CC5A3F7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TW" altLang="en-US" sz="6000" dirty="0">
                <a:latin typeface="BiauKai" panose="02010601000101010101" pitchFamily="2" charset="-120"/>
                <a:ea typeface="BiauKai" panose="02010601000101010101" pitchFamily="2" charset="-120"/>
              </a:rPr>
              <a:t>大綱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F46D964-844B-104E-AD8E-CD889FBD1E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kumimoji="1" lang="zh-TW" altLang="en-US" sz="3200" dirty="0">
                <a:solidFill>
                  <a:schemeClr val="bg1">
                    <a:lumMod val="75000"/>
                  </a:schemeClr>
                </a:solidFill>
                <a:latin typeface="Hannotate SC" panose="03000500000000000000" pitchFamily="66" charset="-122"/>
                <a:ea typeface="Hannotate SC" panose="03000500000000000000" pitchFamily="66" charset="-122"/>
              </a:rPr>
              <a:t>為什麼要學數學？</a:t>
            </a:r>
            <a:endParaRPr kumimoji="1" lang="en-US" altLang="zh-TW" sz="3200" dirty="0">
              <a:solidFill>
                <a:schemeClr val="bg1">
                  <a:lumMod val="75000"/>
                </a:schemeClr>
              </a:solidFill>
              <a:latin typeface="Hannotate SC" panose="03000500000000000000" pitchFamily="66" charset="-122"/>
              <a:ea typeface="Hannotate SC" panose="03000500000000000000" pitchFamily="66" charset="-122"/>
            </a:endParaRPr>
          </a:p>
          <a:p>
            <a:pPr>
              <a:lnSpc>
                <a:spcPct val="200000"/>
              </a:lnSpc>
            </a:pPr>
            <a:r>
              <a:rPr kumimoji="1" lang="zh-CN" altLang="en-US" sz="3200" dirty="0">
                <a:solidFill>
                  <a:schemeClr val="bg1">
                    <a:lumMod val="75000"/>
                  </a:schemeClr>
                </a:solidFill>
                <a:latin typeface="Hannotate SC" panose="03000500000000000000" pitchFamily="66" charset="-122"/>
                <a:ea typeface="Hannotate SC" panose="03000500000000000000" pitchFamily="66" charset="-122"/>
              </a:rPr>
              <a:t>每個人都會碰到的數學！</a:t>
            </a:r>
            <a:endParaRPr kumimoji="1" lang="en-US" altLang="zh-TW" sz="3200" dirty="0">
              <a:solidFill>
                <a:schemeClr val="bg1">
                  <a:lumMod val="75000"/>
                </a:schemeClr>
              </a:solidFill>
              <a:latin typeface="Hannotate SC" panose="03000500000000000000" pitchFamily="66" charset="-122"/>
              <a:ea typeface="Hannotate SC" panose="03000500000000000000" pitchFamily="66" charset="-122"/>
            </a:endParaRPr>
          </a:p>
          <a:p>
            <a:pPr>
              <a:lnSpc>
                <a:spcPct val="200000"/>
              </a:lnSpc>
            </a:pPr>
            <a:r>
              <a:rPr kumimoji="1" lang="zh-TW" altLang="en-US" sz="3200" dirty="0">
                <a:latin typeface="Hannotate SC" panose="03000500000000000000" pitchFamily="66" charset="-122"/>
                <a:ea typeface="Hannotate SC" panose="03000500000000000000" pitchFamily="66" charset="-122"/>
              </a:rPr>
              <a:t>怎麼學數學？</a:t>
            </a:r>
          </a:p>
        </p:txBody>
      </p:sp>
    </p:spTree>
    <p:extLst>
      <p:ext uri="{BB962C8B-B14F-4D97-AF65-F5344CB8AC3E}">
        <p14:creationId xmlns:p14="http://schemas.microsoft.com/office/powerpoint/2010/main" val="12916635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C0939D2-8BC2-334D-B961-5D23EDC83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TW" altLang="en-US" sz="6000" dirty="0">
                <a:latin typeface="BiauKai" panose="02010601000101010101" pitchFamily="2" charset="-120"/>
                <a:ea typeface="BiauKai" panose="02010601000101010101" pitchFamily="2" charset="-120"/>
              </a:rPr>
              <a:t>怎麼學數學？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A860FCA-0032-A04C-9321-362B83CD55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zh-TW" altLang="en-US" sz="3200" dirty="0">
                <a:latin typeface="BiauKai" panose="02010601000101010101" pitchFamily="2" charset="-120"/>
                <a:ea typeface="BiauKai" panose="02010601000101010101" pitchFamily="2" charset="-120"/>
              </a:rPr>
              <a:t>與生活連結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338546F-5449-F64A-B93D-CB07E12FE7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4265" y="354734"/>
            <a:ext cx="4637902" cy="6148532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F360C454-7721-C14F-9E81-136E1009CB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632" y="965094"/>
            <a:ext cx="5305168" cy="4927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682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C0939D2-8BC2-334D-B961-5D23EDC83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TW" altLang="en-US" sz="6000" dirty="0">
                <a:latin typeface="BiauKai" panose="02010601000101010101" pitchFamily="2" charset="-120"/>
                <a:ea typeface="BiauKai" panose="02010601000101010101" pitchFamily="2" charset="-120"/>
              </a:rPr>
              <a:t>怎麼學數學？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FFDEC8A-DD9F-AC4D-8D31-4370AF7C52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527"/>
          <a:stretch/>
        </p:blipFill>
        <p:spPr>
          <a:xfrm>
            <a:off x="1670202" y="1980561"/>
            <a:ext cx="9311140" cy="4113949"/>
          </a:xfrm>
          <a:prstGeom prst="rect">
            <a:avLst/>
          </a:prstGeom>
        </p:spPr>
      </p:pic>
      <p:pic>
        <p:nvPicPr>
          <p:cNvPr id="1026" name="Picture 2" descr="修但幾咧">
            <a:extLst>
              <a:ext uri="{FF2B5EF4-FFF2-40B4-BE49-F238E27FC236}">
                <a16:creationId xmlns:a16="http://schemas.microsoft.com/office/drawing/2014/main" id="{94B20C6D-E255-F946-9DBA-6AC091C811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057" y="939452"/>
            <a:ext cx="76200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3137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C0939D2-8BC2-334D-B961-5D23EDC83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TW" altLang="en-US" sz="6000" dirty="0">
                <a:latin typeface="BiauKai" panose="02010601000101010101" pitchFamily="2" charset="-120"/>
                <a:ea typeface="BiauKai" panose="02010601000101010101" pitchFamily="2" charset="-120"/>
              </a:rPr>
              <a:t>怎麼學數學？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A860FCA-0032-A04C-9321-362B83CD55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kumimoji="1" lang="zh-TW" altLang="en-US" sz="3200" dirty="0">
              <a:latin typeface="BiauKai" panose="02010601000101010101" pitchFamily="2" charset="-120"/>
              <a:ea typeface="BiauKai" panose="02010601000101010101" pitchFamily="2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E029138-C393-F746-B069-392E367AED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5666"/>
          <a:stretch/>
        </p:blipFill>
        <p:spPr>
          <a:xfrm>
            <a:off x="1753453" y="1704535"/>
            <a:ext cx="8368572" cy="4037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1330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E60D324F-3F30-A946-9F14-74E5E9F22188}"/>
              </a:ext>
            </a:extLst>
          </p:cNvPr>
          <p:cNvSpPr txBox="1"/>
          <p:nvPr/>
        </p:nvSpPr>
        <p:spPr>
          <a:xfrm>
            <a:off x="5883727" y="1888139"/>
            <a:ext cx="580752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4400" dirty="0">
                <a:latin typeface="BiauKai" panose="02010601000101010101" pitchFamily="2" charset="-120"/>
                <a:ea typeface="BiauKai" panose="02010601000101010101" pitchFamily="2" charset="-120"/>
              </a:rPr>
              <a:t>「</a:t>
            </a:r>
            <a:r>
              <a:rPr lang="zh-TW" altLang="en-US" sz="4400" dirty="0">
                <a:latin typeface="BiauKai" panose="02010601000101010101" pitchFamily="2" charset="-120"/>
                <a:ea typeface="BiauKai" panose="02010601000101010101" pitchFamily="2" charset="-120"/>
              </a:rPr>
              <a:t>當你手上握有鐵鎚時，全世界看起來就只剩下釘子。</a:t>
            </a:r>
            <a:r>
              <a:rPr kumimoji="1" lang="zh-TW" altLang="en-US" sz="4400" dirty="0">
                <a:latin typeface="BiauKai" panose="02010601000101010101" pitchFamily="2" charset="-120"/>
                <a:ea typeface="BiauKai" panose="02010601000101010101" pitchFamily="2" charset="-120"/>
              </a:rPr>
              <a:t>」</a:t>
            </a:r>
            <a:endParaRPr kumimoji="1" lang="en-US" altLang="zh-TW" sz="4400" dirty="0">
              <a:latin typeface="BiauKai" panose="02010601000101010101" pitchFamily="2" charset="-120"/>
              <a:ea typeface="BiauKai" panose="02010601000101010101" pitchFamily="2" charset="-120"/>
            </a:endParaRPr>
          </a:p>
          <a:p>
            <a:endParaRPr kumimoji="1" lang="en-US" altLang="zh-TW" sz="4400" dirty="0">
              <a:latin typeface="BiauKai" panose="02010601000101010101" pitchFamily="2" charset="-120"/>
              <a:ea typeface="BiauKai" panose="02010601000101010101" pitchFamily="2" charset="-12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C984211-5C50-E7C8-95AB-CFF8E3687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30" y="529494"/>
            <a:ext cx="4659084" cy="58873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32CE899E-9FDC-BAE0-A7A8-3E76272469B9}"/>
              </a:ext>
            </a:extLst>
          </p:cNvPr>
          <p:cNvSpPr txBox="1"/>
          <p:nvPr/>
        </p:nvSpPr>
        <p:spPr>
          <a:xfrm>
            <a:off x="5672332" y="4458073"/>
            <a:ext cx="62303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zh-TW" altLang="en-US" sz="2400" dirty="0">
                <a:latin typeface="BiauKai" panose="02010601000101010101" pitchFamily="2" charset="-120"/>
                <a:ea typeface="BiauKai" panose="02010601000101010101" pitchFamily="2" charset="-120"/>
              </a:rPr>
              <a:t>馬斯洛（</a:t>
            </a:r>
            <a:r>
              <a:rPr lang="en" altLang="zh-TW" sz="2400" dirty="0">
                <a:latin typeface="BiauKai" panose="02010601000101010101" pitchFamily="2" charset="-120"/>
                <a:ea typeface="BiauKai" panose="02010601000101010101" pitchFamily="2" charset="-120"/>
              </a:rPr>
              <a:t>Abraham Harold Maslow</a:t>
            </a:r>
            <a:r>
              <a:rPr lang="zh-TW" altLang="en-US" sz="2400" dirty="0">
                <a:latin typeface="BiauKai" panose="02010601000101010101" pitchFamily="2" charset="-120"/>
                <a:ea typeface="BiauKai" panose="02010601000101010101" pitchFamily="2" charset="-120"/>
              </a:rPr>
              <a:t>）</a:t>
            </a:r>
            <a:endParaRPr kumimoji="1" lang="zh-TW" altLang="en-US" sz="4400" dirty="0">
              <a:latin typeface="BiauKai" panose="02010601000101010101" pitchFamily="2" charset="-120"/>
              <a:ea typeface="BiauKai" panose="02010601000101010101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71387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488578B0-1E92-C04A-8F40-9612C614F1D2}"/>
              </a:ext>
            </a:extLst>
          </p:cNvPr>
          <p:cNvSpPr txBox="1"/>
          <p:nvPr/>
        </p:nvSpPr>
        <p:spPr>
          <a:xfrm>
            <a:off x="1694795" y="1536174"/>
            <a:ext cx="8802410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TW" altLang="en-US" sz="4800" dirty="0">
                <a:latin typeface="Hannotate SC" panose="03000500000000000000" pitchFamily="66" charset="-122"/>
                <a:ea typeface="Hannotate SC" panose="03000500000000000000" pitchFamily="66" charset="-122"/>
              </a:rPr>
              <a:t>再要好的朋友都有可能會有背叛</a:t>
            </a:r>
            <a:endParaRPr kumimoji="1" lang="en-US" altLang="zh-TW" sz="4800" dirty="0">
              <a:latin typeface="Hannotate SC" panose="03000500000000000000" pitchFamily="66" charset="-122"/>
              <a:ea typeface="Hannotate SC" panose="03000500000000000000" pitchFamily="66" charset="-122"/>
            </a:endParaRPr>
          </a:p>
          <a:p>
            <a:pPr algn="ctr"/>
            <a:r>
              <a:rPr kumimoji="1" lang="zh-TW" altLang="en-US" sz="4800" dirty="0">
                <a:latin typeface="Hannotate SC" panose="03000500000000000000" pitchFamily="66" charset="-122"/>
                <a:ea typeface="Hannotate SC" panose="03000500000000000000" pitchFamily="66" charset="-122"/>
              </a:rPr>
              <a:t>再相愛的伴侶都有可能會有欺騙</a:t>
            </a:r>
            <a:endParaRPr kumimoji="1" lang="en-US" altLang="zh-TW" sz="4800" dirty="0">
              <a:latin typeface="Hannotate SC" panose="03000500000000000000" pitchFamily="66" charset="-122"/>
              <a:ea typeface="Hannotate SC" panose="03000500000000000000" pitchFamily="66" charset="-122"/>
            </a:endParaRPr>
          </a:p>
          <a:p>
            <a:pPr algn="ctr"/>
            <a:r>
              <a:rPr kumimoji="1" lang="zh-TW" altLang="en-US" sz="4800" dirty="0">
                <a:latin typeface="Hannotate SC" panose="03000500000000000000" pitchFamily="66" charset="-122"/>
                <a:ea typeface="Hannotate SC" panose="03000500000000000000" pitchFamily="66" charset="-122"/>
              </a:rPr>
              <a:t>但數學不會</a:t>
            </a:r>
            <a:endParaRPr kumimoji="1" lang="en-US" altLang="zh-TW" sz="4800" dirty="0">
              <a:latin typeface="Hannotate SC" panose="03000500000000000000" pitchFamily="66" charset="-122"/>
              <a:ea typeface="Hannotate SC" panose="03000500000000000000" pitchFamily="66" charset="-122"/>
            </a:endParaRPr>
          </a:p>
          <a:p>
            <a:pPr algn="ctr"/>
            <a:endParaRPr kumimoji="1" lang="en-US" altLang="zh-TW" sz="4800" dirty="0">
              <a:latin typeface="Hannotate SC" panose="03000500000000000000" pitchFamily="66" charset="-122"/>
              <a:ea typeface="Hannotate SC" panose="03000500000000000000" pitchFamily="66" charset="-122"/>
            </a:endParaRPr>
          </a:p>
          <a:p>
            <a:pPr algn="ctr"/>
            <a:r>
              <a:rPr kumimoji="1" lang="zh-TW" altLang="en-US" sz="4800" dirty="0">
                <a:latin typeface="Hannotate SC" panose="03000500000000000000" pitchFamily="66" charset="-122"/>
                <a:ea typeface="Hannotate SC" panose="03000500000000000000" pitchFamily="66" charset="-122"/>
              </a:rPr>
              <a:t>數學不會就是不會</a:t>
            </a:r>
          </a:p>
        </p:txBody>
      </p:sp>
    </p:spTree>
    <p:extLst>
      <p:ext uri="{BB962C8B-B14F-4D97-AF65-F5344CB8AC3E}">
        <p14:creationId xmlns:p14="http://schemas.microsoft.com/office/powerpoint/2010/main" val="935479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C0939D2-8BC2-334D-B961-5D23EDC83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TW" altLang="en-US" sz="6000" dirty="0">
                <a:latin typeface="BiauKai" panose="02010601000101010101" pitchFamily="2" charset="-120"/>
                <a:ea typeface="BiauKai" panose="02010601000101010101" pitchFamily="2" charset="-120"/>
              </a:rPr>
              <a:t>怎麼學數學？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A860FCA-0032-A04C-9321-362B83CD55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zh-TW" altLang="en-US" sz="3200" dirty="0">
                <a:latin typeface="BiauKai" panose="02010601000101010101" pitchFamily="2" charset="-120"/>
                <a:ea typeface="BiauKai" panose="02010601000101010101" pitchFamily="2" charset="-120"/>
              </a:rPr>
              <a:t>怎麼讀題？</a:t>
            </a:r>
            <a:endParaRPr kumimoji="1" lang="en-US" altLang="zh-TW" sz="3200" dirty="0">
              <a:latin typeface="BiauKai" panose="02010601000101010101" pitchFamily="2" charset="-120"/>
              <a:ea typeface="BiauKai" panose="02010601000101010101" pitchFamily="2" charset="-120"/>
            </a:endParaRPr>
          </a:p>
          <a:p>
            <a:r>
              <a:rPr kumimoji="1" lang="zh-TW" altLang="en-US" sz="3200" dirty="0">
                <a:latin typeface="BiauKai" panose="02010601000101010101" pitchFamily="2" charset="-120"/>
                <a:ea typeface="BiauKai" panose="02010601000101010101" pitchFamily="2" charset="-120"/>
              </a:rPr>
              <a:t>怎麼判斷？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4CCB52DE-79D7-4653-2685-D12D8588B6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930" y="1787895"/>
            <a:ext cx="9994140" cy="4074690"/>
          </a:xfrm>
          <a:prstGeom prst="rect">
            <a:avLst/>
          </a:prstGeom>
        </p:spPr>
      </p:pic>
      <p:sp>
        <p:nvSpPr>
          <p:cNvPr id="4" name="橢圓 3">
            <a:extLst>
              <a:ext uri="{FF2B5EF4-FFF2-40B4-BE49-F238E27FC236}">
                <a16:creationId xmlns:a16="http://schemas.microsoft.com/office/drawing/2014/main" id="{493D29F0-27C6-C846-B9E6-9C9BD70A3839}"/>
              </a:ext>
            </a:extLst>
          </p:cNvPr>
          <p:cNvSpPr/>
          <p:nvPr/>
        </p:nvSpPr>
        <p:spPr>
          <a:xfrm>
            <a:off x="3635298" y="2241395"/>
            <a:ext cx="981307" cy="41259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BiauKai" panose="02010601000101010101" pitchFamily="2" charset="-120"/>
              <a:ea typeface="BiauKai" panose="02010601000101010101" pitchFamily="2" charset="-120"/>
            </a:endParaRPr>
          </a:p>
        </p:txBody>
      </p:sp>
      <p:sp>
        <p:nvSpPr>
          <p:cNvPr id="8" name="橢圓 7">
            <a:extLst>
              <a:ext uri="{FF2B5EF4-FFF2-40B4-BE49-F238E27FC236}">
                <a16:creationId xmlns:a16="http://schemas.microsoft.com/office/drawing/2014/main" id="{C64172F4-4B82-5643-8167-BE709DF9B260}"/>
              </a:ext>
            </a:extLst>
          </p:cNvPr>
          <p:cNvSpPr/>
          <p:nvPr/>
        </p:nvSpPr>
        <p:spPr>
          <a:xfrm>
            <a:off x="4616605" y="2241395"/>
            <a:ext cx="981307" cy="41259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BiauKai" panose="02010601000101010101" pitchFamily="2" charset="-120"/>
              <a:ea typeface="BiauKai" panose="02010601000101010101" pitchFamily="2" charset="-120"/>
            </a:endParaRPr>
          </a:p>
        </p:txBody>
      </p: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D9A88483-36ED-DE4A-9ED4-1F562A70B143}"/>
              </a:ext>
            </a:extLst>
          </p:cNvPr>
          <p:cNvCxnSpPr/>
          <p:nvPr/>
        </p:nvCxnSpPr>
        <p:spPr>
          <a:xfrm>
            <a:off x="6918960" y="2653990"/>
            <a:ext cx="3581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46CBF95A-E22F-684A-B1DC-CFE24DABE944}"/>
              </a:ext>
            </a:extLst>
          </p:cNvPr>
          <p:cNvCxnSpPr>
            <a:cxnSpLocks/>
          </p:cNvCxnSpPr>
          <p:nvPr/>
        </p:nvCxnSpPr>
        <p:spPr>
          <a:xfrm>
            <a:off x="2016512" y="3019750"/>
            <a:ext cx="37594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橢圓 11">
            <a:extLst>
              <a:ext uri="{FF2B5EF4-FFF2-40B4-BE49-F238E27FC236}">
                <a16:creationId xmlns:a16="http://schemas.microsoft.com/office/drawing/2014/main" id="{5390F347-FDE1-304D-A065-F1DFFF17F959}"/>
              </a:ext>
            </a:extLst>
          </p:cNvPr>
          <p:cNvSpPr/>
          <p:nvPr/>
        </p:nvSpPr>
        <p:spPr>
          <a:xfrm>
            <a:off x="5846214" y="3474720"/>
            <a:ext cx="981307" cy="41259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BiauKai" panose="02010601000101010101" pitchFamily="2" charset="-120"/>
              <a:ea typeface="BiauKai" panose="02010601000101010101" pitchFamily="2" charset="-12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5B1DCC3D-1D59-A919-0516-948EB00FADC4}"/>
              </a:ext>
            </a:extLst>
          </p:cNvPr>
          <p:cNvSpPr txBox="1"/>
          <p:nvPr/>
        </p:nvSpPr>
        <p:spPr>
          <a:xfrm>
            <a:off x="6729547" y="6212199"/>
            <a:ext cx="51086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TW" sz="3600" dirty="0">
                <a:solidFill>
                  <a:schemeClr val="bg1"/>
                </a:solidFill>
                <a:latin typeface="Hannotate SC" panose="03000500000000000000" pitchFamily="66" charset="-122"/>
                <a:ea typeface="Hannotate SC" panose="03000500000000000000" pitchFamily="66" charset="-122"/>
              </a:rPr>
              <a:t>105</a:t>
            </a:r>
            <a:r>
              <a:rPr kumimoji="1" lang="zh-TW" altLang="en-US" sz="3600" dirty="0">
                <a:solidFill>
                  <a:schemeClr val="bg1"/>
                </a:solidFill>
                <a:latin typeface="Hannotate SC" panose="03000500000000000000" pitchFamily="66" charset="-122"/>
                <a:ea typeface="Hannotate SC" panose="03000500000000000000" pitchFamily="66" charset="-122"/>
              </a:rPr>
              <a:t>年 會考 通過率</a:t>
            </a:r>
            <a:r>
              <a:rPr kumimoji="1" lang="en-US" altLang="zh-TW" sz="3600" dirty="0">
                <a:solidFill>
                  <a:schemeClr val="bg1"/>
                </a:solidFill>
                <a:latin typeface="Hannotate SC" panose="03000500000000000000" pitchFamily="66" charset="-122"/>
                <a:ea typeface="Hannotate SC" panose="03000500000000000000" pitchFamily="66" charset="-122"/>
              </a:rPr>
              <a:t>36%</a:t>
            </a:r>
            <a:endParaRPr kumimoji="1" lang="zh-TW" altLang="en-US" sz="3600" dirty="0">
              <a:solidFill>
                <a:schemeClr val="bg1"/>
              </a:solidFill>
              <a:latin typeface="Hannotate SC" panose="03000500000000000000" pitchFamily="66" charset="-122"/>
              <a:ea typeface="Hannotate SC" panose="03000500000000000000" pitchFamily="66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74610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12" grpId="0" animBg="1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C0939D2-8BC2-334D-B961-5D23EDC83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TW" altLang="en-US" sz="6000" dirty="0">
                <a:latin typeface="BiauKai" panose="02010601000101010101" pitchFamily="2" charset="-120"/>
                <a:ea typeface="BiauKai" panose="02010601000101010101" pitchFamily="2" charset="-120"/>
              </a:rPr>
              <a:t>怎麼學數學？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A860FCA-0032-A04C-9321-362B83CD55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kumimoji="1" lang="zh-TW" altLang="en-US" sz="3200" dirty="0">
              <a:latin typeface="BiauKai" panose="02010601000101010101" pitchFamily="2" charset="-120"/>
              <a:ea typeface="BiauKai" panose="02010601000101010101" pitchFamily="2" charset="-12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23182E18-93AE-2542-BC54-F36D8A8A22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579" y="1610813"/>
            <a:ext cx="9288842" cy="4473810"/>
          </a:xfrm>
          <a:prstGeom prst="rect">
            <a:avLst/>
          </a:prstGeom>
        </p:spPr>
      </p:pic>
      <p:sp>
        <p:nvSpPr>
          <p:cNvPr id="4" name="橢圓 3">
            <a:extLst>
              <a:ext uri="{FF2B5EF4-FFF2-40B4-BE49-F238E27FC236}">
                <a16:creationId xmlns:a16="http://schemas.microsoft.com/office/drawing/2014/main" id="{FDCB0EFA-0452-B041-A918-6270F7261697}"/>
              </a:ext>
            </a:extLst>
          </p:cNvPr>
          <p:cNvSpPr/>
          <p:nvPr/>
        </p:nvSpPr>
        <p:spPr>
          <a:xfrm>
            <a:off x="5791200" y="2697480"/>
            <a:ext cx="762000" cy="4724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BiauKai" panose="02010601000101010101" pitchFamily="2" charset="-120"/>
              <a:ea typeface="BiauKai" panose="02010601000101010101" pitchFamily="2" charset="-120"/>
            </a:endParaRPr>
          </a:p>
        </p:txBody>
      </p:sp>
      <p:sp>
        <p:nvSpPr>
          <p:cNvPr id="6" name="橢圓 5">
            <a:extLst>
              <a:ext uri="{FF2B5EF4-FFF2-40B4-BE49-F238E27FC236}">
                <a16:creationId xmlns:a16="http://schemas.microsoft.com/office/drawing/2014/main" id="{A7F94961-5545-4542-99B6-1103778A3FDA}"/>
              </a:ext>
            </a:extLst>
          </p:cNvPr>
          <p:cNvSpPr/>
          <p:nvPr/>
        </p:nvSpPr>
        <p:spPr>
          <a:xfrm>
            <a:off x="3224646" y="3078480"/>
            <a:ext cx="789709" cy="4724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BiauKai" panose="02010601000101010101" pitchFamily="2" charset="-120"/>
              <a:ea typeface="BiauKai" panose="02010601000101010101" pitchFamily="2" charset="-120"/>
            </a:endParaRPr>
          </a:p>
        </p:txBody>
      </p:sp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21FECA3F-4066-AA4A-BADD-A0ED62275542}"/>
              </a:ext>
            </a:extLst>
          </p:cNvPr>
          <p:cNvCxnSpPr/>
          <p:nvPr/>
        </p:nvCxnSpPr>
        <p:spPr>
          <a:xfrm>
            <a:off x="2651760" y="3078480"/>
            <a:ext cx="37795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橢圓 9">
            <a:extLst>
              <a:ext uri="{FF2B5EF4-FFF2-40B4-BE49-F238E27FC236}">
                <a16:creationId xmlns:a16="http://schemas.microsoft.com/office/drawing/2014/main" id="{6D610CB5-4B30-2742-A5EB-5C3E4A6CD3E7}"/>
              </a:ext>
            </a:extLst>
          </p:cNvPr>
          <p:cNvSpPr/>
          <p:nvPr/>
        </p:nvSpPr>
        <p:spPr>
          <a:xfrm>
            <a:off x="7156566" y="3154681"/>
            <a:ext cx="789709" cy="4724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BiauKai" panose="02010601000101010101" pitchFamily="2" charset="-120"/>
              <a:ea typeface="BiauKai" panose="02010601000101010101" pitchFamily="2" charset="-120"/>
            </a:endParaRPr>
          </a:p>
        </p:txBody>
      </p:sp>
      <p:sp>
        <p:nvSpPr>
          <p:cNvPr id="11" name="橢圓 10">
            <a:extLst>
              <a:ext uri="{FF2B5EF4-FFF2-40B4-BE49-F238E27FC236}">
                <a16:creationId xmlns:a16="http://schemas.microsoft.com/office/drawing/2014/main" id="{4EF48FCA-89F8-0F4D-AE7F-0240C67784AB}"/>
              </a:ext>
            </a:extLst>
          </p:cNvPr>
          <p:cNvSpPr/>
          <p:nvPr/>
        </p:nvSpPr>
        <p:spPr>
          <a:xfrm>
            <a:off x="7156566" y="4160521"/>
            <a:ext cx="789709" cy="4724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BiauKai" panose="02010601000101010101" pitchFamily="2" charset="-120"/>
              <a:ea typeface="BiauKai" panose="02010601000101010101" pitchFamily="2" charset="-120"/>
            </a:endParaRPr>
          </a:p>
        </p:txBody>
      </p:sp>
      <p:cxnSp>
        <p:nvCxnSpPr>
          <p:cNvPr id="13" name="直線箭頭接點 12">
            <a:extLst>
              <a:ext uri="{FF2B5EF4-FFF2-40B4-BE49-F238E27FC236}">
                <a16:creationId xmlns:a16="http://schemas.microsoft.com/office/drawing/2014/main" id="{CBBE08DA-0127-9140-9535-08602AFAE423}"/>
              </a:ext>
            </a:extLst>
          </p:cNvPr>
          <p:cNvCxnSpPr>
            <a:cxnSpLocks/>
            <a:stCxn id="6" idx="5"/>
          </p:cNvCxnSpPr>
          <p:nvPr/>
        </p:nvCxnSpPr>
        <p:spPr>
          <a:xfrm flipV="1">
            <a:off x="3898705" y="3467101"/>
            <a:ext cx="3257861" cy="1463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箭頭接點 14">
            <a:extLst>
              <a:ext uri="{FF2B5EF4-FFF2-40B4-BE49-F238E27FC236}">
                <a16:creationId xmlns:a16="http://schemas.microsoft.com/office/drawing/2014/main" id="{26332C3F-D21B-0044-B231-481DCC4A0A03}"/>
              </a:ext>
            </a:extLst>
          </p:cNvPr>
          <p:cNvCxnSpPr>
            <a:cxnSpLocks/>
            <a:stCxn id="6" idx="5"/>
          </p:cNvCxnSpPr>
          <p:nvPr/>
        </p:nvCxnSpPr>
        <p:spPr>
          <a:xfrm>
            <a:off x="3898705" y="3481733"/>
            <a:ext cx="3257861" cy="100644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字方塊 4">
            <a:extLst>
              <a:ext uri="{FF2B5EF4-FFF2-40B4-BE49-F238E27FC236}">
                <a16:creationId xmlns:a16="http://schemas.microsoft.com/office/drawing/2014/main" id="{796EAA40-B202-4BB3-6559-CABE1C85D18B}"/>
              </a:ext>
            </a:extLst>
          </p:cNvPr>
          <p:cNvSpPr txBox="1"/>
          <p:nvPr/>
        </p:nvSpPr>
        <p:spPr>
          <a:xfrm>
            <a:off x="6729547" y="6212199"/>
            <a:ext cx="51086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TW" sz="3600" dirty="0">
                <a:solidFill>
                  <a:schemeClr val="bg1"/>
                </a:solidFill>
                <a:latin typeface="Hannotate SC" panose="03000500000000000000" pitchFamily="66" charset="-122"/>
                <a:ea typeface="Hannotate SC" panose="03000500000000000000" pitchFamily="66" charset="-122"/>
              </a:rPr>
              <a:t>103</a:t>
            </a:r>
            <a:r>
              <a:rPr kumimoji="1" lang="zh-TW" altLang="en-US" sz="3600" dirty="0">
                <a:solidFill>
                  <a:schemeClr val="bg1"/>
                </a:solidFill>
                <a:latin typeface="Hannotate SC" panose="03000500000000000000" pitchFamily="66" charset="-122"/>
                <a:ea typeface="Hannotate SC" panose="03000500000000000000" pitchFamily="66" charset="-122"/>
              </a:rPr>
              <a:t>年 會考 通過率</a:t>
            </a:r>
            <a:r>
              <a:rPr kumimoji="1" lang="en-US" altLang="zh-TW" sz="3600" dirty="0">
                <a:solidFill>
                  <a:schemeClr val="bg1"/>
                </a:solidFill>
                <a:latin typeface="Hannotate SC" panose="03000500000000000000" pitchFamily="66" charset="-122"/>
                <a:ea typeface="Hannotate SC" panose="03000500000000000000" pitchFamily="66" charset="-122"/>
              </a:rPr>
              <a:t>43%</a:t>
            </a:r>
            <a:endParaRPr kumimoji="1" lang="zh-TW" altLang="en-US" sz="3600" dirty="0">
              <a:solidFill>
                <a:schemeClr val="bg1"/>
              </a:solidFill>
              <a:latin typeface="Hannotate SC" panose="03000500000000000000" pitchFamily="66" charset="-122"/>
              <a:ea typeface="Hannotate SC" panose="03000500000000000000" pitchFamily="66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40146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0" grpId="0" animBg="1"/>
      <p:bldP spid="11" grpId="0" animBg="1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E60D324F-3F30-A946-9F14-74E5E9F22188}"/>
              </a:ext>
            </a:extLst>
          </p:cNvPr>
          <p:cNvSpPr txBox="1"/>
          <p:nvPr/>
        </p:nvSpPr>
        <p:spPr>
          <a:xfrm>
            <a:off x="5883727" y="1888139"/>
            <a:ext cx="580752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4400" dirty="0">
                <a:latin typeface="BiauKai" panose="02010601000101010101" pitchFamily="2" charset="-120"/>
                <a:ea typeface="BiauKai" panose="02010601000101010101" pitchFamily="2" charset="-120"/>
              </a:rPr>
              <a:t>「</a:t>
            </a:r>
            <a:r>
              <a:rPr lang="zh-TW" altLang="en-US" sz="4400" dirty="0">
                <a:latin typeface="BiauKai" panose="02010601000101010101" pitchFamily="2" charset="-120"/>
                <a:ea typeface="BiauKai" panose="02010601000101010101" pitchFamily="2" charset="-120"/>
              </a:rPr>
              <a:t>沒有大膽的猜測，就做不出偉大的發現。</a:t>
            </a:r>
            <a:r>
              <a:rPr kumimoji="1" lang="zh-TW" altLang="en-US" sz="4400" dirty="0">
                <a:latin typeface="BiauKai" panose="02010601000101010101" pitchFamily="2" charset="-120"/>
                <a:ea typeface="BiauKai" panose="02010601000101010101" pitchFamily="2" charset="-120"/>
              </a:rPr>
              <a:t>」</a:t>
            </a:r>
            <a:endParaRPr kumimoji="1" lang="en-US" altLang="zh-TW" sz="4400" dirty="0">
              <a:latin typeface="BiauKai" panose="02010601000101010101" pitchFamily="2" charset="-120"/>
              <a:ea typeface="BiauKai" panose="02010601000101010101" pitchFamily="2" charset="-120"/>
            </a:endParaRPr>
          </a:p>
          <a:p>
            <a:endParaRPr kumimoji="1" lang="en-US" altLang="zh-TW" sz="4400" dirty="0">
              <a:latin typeface="BiauKai" panose="02010601000101010101" pitchFamily="2" charset="-120"/>
              <a:ea typeface="BiauKai" panose="02010601000101010101" pitchFamily="2" charset="-120"/>
            </a:endParaRPr>
          </a:p>
        </p:txBody>
      </p:sp>
      <p:pic>
        <p:nvPicPr>
          <p:cNvPr id="1026" name="Picture 2" descr="難道你真的以為，力學是牛頓一個人想出來的？|最新文章- 科技大觀園">
            <a:extLst>
              <a:ext uri="{FF2B5EF4-FFF2-40B4-BE49-F238E27FC236}">
                <a16:creationId xmlns:a16="http://schemas.microsoft.com/office/drawing/2014/main" id="{B5E35C53-5158-36FD-3F97-0795ACB3A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02" y="391886"/>
            <a:ext cx="4422094" cy="60742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08F8CB9B-1D79-7ED0-388C-CB3B7EBE820F}"/>
              </a:ext>
            </a:extLst>
          </p:cNvPr>
          <p:cNvSpPr txBox="1"/>
          <p:nvPr/>
        </p:nvSpPr>
        <p:spPr>
          <a:xfrm>
            <a:off x="5584924" y="4011797"/>
            <a:ext cx="61063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zh-TW" altLang="en-US" sz="2400" dirty="0">
                <a:latin typeface="BiauKai" panose="02010601000101010101" pitchFamily="2" charset="-120"/>
                <a:ea typeface="BiauKai" panose="02010601000101010101" pitchFamily="2" charset="-120"/>
              </a:rPr>
              <a:t>牛頓（</a:t>
            </a:r>
            <a:r>
              <a:rPr lang="en" altLang="zh-TW" sz="2400" dirty="0">
                <a:latin typeface="BiauKai" panose="02010601000101010101" pitchFamily="2" charset="-120"/>
                <a:ea typeface="BiauKai" panose="02010601000101010101" pitchFamily="2" charset="-120"/>
              </a:rPr>
              <a:t>Isaac Newton</a:t>
            </a:r>
            <a:r>
              <a:rPr lang="zh-TW" altLang="en-US" sz="2400" dirty="0">
                <a:latin typeface="BiauKai" panose="02010601000101010101" pitchFamily="2" charset="-120"/>
                <a:ea typeface="BiauKai" panose="02010601000101010101" pitchFamily="2" charset="-120"/>
              </a:rPr>
              <a:t>）</a:t>
            </a:r>
            <a:endParaRPr kumimoji="1" lang="zh-TW" altLang="en-US" sz="4400" dirty="0">
              <a:latin typeface="BiauKai" panose="02010601000101010101" pitchFamily="2" charset="-120"/>
              <a:ea typeface="BiauKai" panose="02010601000101010101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70796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3D067A1-0493-0441-BBE3-35CC5A3F7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TW" altLang="en-US" sz="6000" dirty="0">
                <a:latin typeface="BiauKai" panose="02010601000101010101" pitchFamily="2" charset="-120"/>
                <a:ea typeface="BiauKai" panose="02010601000101010101" pitchFamily="2" charset="-120"/>
              </a:rPr>
              <a:t>大綱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F46D964-844B-104E-AD8E-CD889FBD1E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kumimoji="1" lang="zh-TW" altLang="en-US" sz="3200" dirty="0">
                <a:latin typeface="Hannotate SC" panose="03000500000000000000" pitchFamily="66" charset="-122"/>
                <a:ea typeface="Hannotate SC" panose="03000500000000000000" pitchFamily="66" charset="-122"/>
              </a:rPr>
              <a:t>為什麼要學數學？</a:t>
            </a:r>
            <a:endParaRPr kumimoji="1" lang="en-US" altLang="zh-TW" sz="3200" dirty="0">
              <a:latin typeface="Hannotate SC" panose="03000500000000000000" pitchFamily="66" charset="-122"/>
              <a:ea typeface="Hannotate SC" panose="03000500000000000000" pitchFamily="66" charset="-122"/>
            </a:endParaRPr>
          </a:p>
          <a:p>
            <a:pPr>
              <a:lnSpc>
                <a:spcPct val="200000"/>
              </a:lnSpc>
            </a:pPr>
            <a:r>
              <a:rPr kumimoji="1" lang="zh-CN" altLang="en-US" sz="3200" dirty="0">
                <a:latin typeface="Hannotate SC" panose="03000500000000000000" pitchFamily="66" charset="-122"/>
                <a:ea typeface="Hannotate SC" panose="03000500000000000000" pitchFamily="66" charset="-122"/>
              </a:rPr>
              <a:t>每個人都會碰到的數學！</a:t>
            </a:r>
            <a:endParaRPr kumimoji="1" lang="en-US" altLang="zh-TW" sz="3200" dirty="0">
              <a:latin typeface="Hannotate SC" panose="03000500000000000000" pitchFamily="66" charset="-122"/>
              <a:ea typeface="Hannotate SC" panose="03000500000000000000" pitchFamily="66" charset="-122"/>
            </a:endParaRPr>
          </a:p>
          <a:p>
            <a:pPr>
              <a:lnSpc>
                <a:spcPct val="200000"/>
              </a:lnSpc>
            </a:pPr>
            <a:r>
              <a:rPr kumimoji="1" lang="zh-TW" altLang="en-US" sz="3200" dirty="0">
                <a:latin typeface="Hannotate SC" panose="03000500000000000000" pitchFamily="66" charset="-122"/>
                <a:ea typeface="Hannotate SC" panose="03000500000000000000" pitchFamily="66" charset="-122"/>
              </a:rPr>
              <a:t>怎麼學數學？</a:t>
            </a:r>
          </a:p>
        </p:txBody>
      </p:sp>
    </p:spTree>
    <p:extLst>
      <p:ext uri="{BB962C8B-B14F-4D97-AF65-F5344CB8AC3E}">
        <p14:creationId xmlns:p14="http://schemas.microsoft.com/office/powerpoint/2010/main" val="28571832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3D067A1-0493-0441-BBE3-35CC5A3F7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TW" altLang="en-US" sz="6000" dirty="0">
                <a:latin typeface="BiauKai" panose="02010601000101010101" pitchFamily="2" charset="-120"/>
                <a:ea typeface="BiauKai" panose="02010601000101010101" pitchFamily="2" charset="-120"/>
              </a:rPr>
              <a:t>大綱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F46D964-844B-104E-AD8E-CD889FBD1E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kumimoji="1" lang="zh-TW" altLang="en-US" sz="3200" dirty="0">
                <a:latin typeface="Hannotate SC" panose="03000500000000000000" pitchFamily="66" charset="-122"/>
                <a:ea typeface="Hannotate SC" panose="03000500000000000000" pitchFamily="66" charset="-122"/>
              </a:rPr>
              <a:t>為什麼要學數學？</a:t>
            </a:r>
            <a:endParaRPr kumimoji="1" lang="en-US" altLang="zh-TW" sz="3200" dirty="0">
              <a:latin typeface="Hannotate SC" panose="03000500000000000000" pitchFamily="66" charset="-122"/>
              <a:ea typeface="Hannotate SC" panose="03000500000000000000" pitchFamily="66" charset="-122"/>
            </a:endParaRPr>
          </a:p>
          <a:p>
            <a:pPr>
              <a:lnSpc>
                <a:spcPct val="200000"/>
              </a:lnSpc>
            </a:pPr>
            <a:r>
              <a:rPr kumimoji="1" lang="zh-CN" altLang="en-US" sz="3200" dirty="0">
                <a:solidFill>
                  <a:schemeClr val="bg1">
                    <a:lumMod val="75000"/>
                  </a:schemeClr>
                </a:solidFill>
                <a:latin typeface="Hannotate SC" panose="03000500000000000000" pitchFamily="66" charset="-122"/>
                <a:ea typeface="Hannotate SC" panose="03000500000000000000" pitchFamily="66" charset="-122"/>
              </a:rPr>
              <a:t>每個人都會碰到的數學！</a:t>
            </a:r>
            <a:endParaRPr kumimoji="1" lang="en-US" altLang="zh-TW" sz="3200" dirty="0">
              <a:solidFill>
                <a:schemeClr val="bg1">
                  <a:lumMod val="75000"/>
                </a:schemeClr>
              </a:solidFill>
              <a:latin typeface="Hannotate SC" panose="03000500000000000000" pitchFamily="66" charset="-122"/>
              <a:ea typeface="Hannotate SC" panose="03000500000000000000" pitchFamily="66" charset="-122"/>
            </a:endParaRPr>
          </a:p>
          <a:p>
            <a:pPr>
              <a:lnSpc>
                <a:spcPct val="200000"/>
              </a:lnSpc>
            </a:pPr>
            <a:r>
              <a:rPr kumimoji="1" lang="zh-TW" altLang="en-US" sz="3200" dirty="0">
                <a:solidFill>
                  <a:schemeClr val="bg1">
                    <a:lumMod val="75000"/>
                  </a:schemeClr>
                </a:solidFill>
                <a:latin typeface="Hannotate SC" panose="03000500000000000000" pitchFamily="66" charset="-122"/>
                <a:ea typeface="Hannotate SC" panose="03000500000000000000" pitchFamily="66" charset="-122"/>
              </a:rPr>
              <a:t>怎麼學數學？</a:t>
            </a:r>
          </a:p>
        </p:txBody>
      </p:sp>
    </p:spTree>
    <p:extLst>
      <p:ext uri="{BB962C8B-B14F-4D97-AF65-F5344CB8AC3E}">
        <p14:creationId xmlns:p14="http://schemas.microsoft.com/office/powerpoint/2010/main" val="32647061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125AFB2E-2D2E-F74E-9591-810A99A1AC17}"/>
              </a:ext>
            </a:extLst>
          </p:cNvPr>
          <p:cNvSpPr/>
          <p:nvPr/>
        </p:nvSpPr>
        <p:spPr>
          <a:xfrm>
            <a:off x="2146300" y="2110770"/>
            <a:ext cx="7899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TW" altLang="en-US" sz="4800" dirty="0">
                <a:latin typeface="Hannotate SC" panose="03000500000000000000" pitchFamily="66" charset="-122"/>
                <a:ea typeface="Hannotate SC" panose="03000500000000000000" pitchFamily="66" charset="-122"/>
              </a:rPr>
              <a:t>「我去買東西又不會用到</a:t>
            </a:r>
            <a:r>
              <a:rPr kumimoji="1" lang="en-US" altLang="zh-TW" sz="4800" i="1" dirty="0">
                <a:latin typeface="Times" pitchFamily="2" charset="0"/>
                <a:ea typeface="Hannotate SC" panose="03000500000000000000" pitchFamily="66" charset="-122"/>
              </a:rPr>
              <a:t>x</a:t>
            </a:r>
            <a:r>
              <a:rPr kumimoji="1" lang="zh-CN" altLang="en-US" sz="4800" dirty="0">
                <a:latin typeface="Hannotate SC" panose="03000500000000000000" pitchFamily="66" charset="-122"/>
                <a:ea typeface="Hannotate SC" panose="03000500000000000000" pitchFamily="66" charset="-122"/>
              </a:rPr>
              <a:t>，</a:t>
            </a:r>
            <a:endParaRPr kumimoji="1" lang="en-US" altLang="zh-CN" sz="4800" dirty="0">
              <a:latin typeface="Hannotate SC" panose="03000500000000000000" pitchFamily="66" charset="-122"/>
              <a:ea typeface="Hannotate SC" panose="03000500000000000000" pitchFamily="66" charset="-122"/>
            </a:endParaRPr>
          </a:p>
          <a:p>
            <a:r>
              <a:rPr kumimoji="1" lang="en-US" altLang="zh-CN" sz="4800" dirty="0">
                <a:latin typeface="Hannotate SC" panose="03000500000000000000" pitchFamily="66" charset="-122"/>
                <a:ea typeface="Hannotate SC" panose="03000500000000000000" pitchFamily="66" charset="-122"/>
              </a:rPr>
              <a:t>   </a:t>
            </a:r>
            <a:r>
              <a:rPr kumimoji="1" lang="zh-CN" altLang="en-US" sz="4800" dirty="0">
                <a:latin typeface="Hannotate SC" panose="03000500000000000000" pitchFamily="66" charset="-122"/>
                <a:ea typeface="Hannotate SC" panose="03000500000000000000" pitchFamily="66" charset="-122"/>
              </a:rPr>
              <a:t>我幹嘛要學數學？</a:t>
            </a:r>
            <a:r>
              <a:rPr kumimoji="1" lang="zh-TW" altLang="en-US" sz="4800" dirty="0">
                <a:latin typeface="Hannotate SC" panose="03000500000000000000" pitchFamily="66" charset="-122"/>
                <a:ea typeface="Hannotate SC" panose="03000500000000000000" pitchFamily="66" charset="-122"/>
              </a:rPr>
              <a:t>」</a:t>
            </a:r>
          </a:p>
        </p:txBody>
      </p:sp>
    </p:spTree>
    <p:extLst>
      <p:ext uri="{BB962C8B-B14F-4D97-AF65-F5344CB8AC3E}">
        <p14:creationId xmlns:p14="http://schemas.microsoft.com/office/powerpoint/2010/main" val="4270409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C0939D2-8BC2-334D-B961-5D23EDC83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TW" altLang="en-US" sz="6000" dirty="0">
                <a:latin typeface="BiauKai" panose="02010601000101010101" pitchFamily="2" charset="-120"/>
                <a:ea typeface="BiauKai" panose="02010601000101010101" pitchFamily="2" charset="-120"/>
              </a:rPr>
              <a:t>為什麼要學數學？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4048684E-BEDA-364C-A8D0-362B7ACEC1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0403" y="1998028"/>
            <a:ext cx="5585626" cy="3122004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366F1598-9404-7087-8C91-B16127C26DBB}"/>
              </a:ext>
            </a:extLst>
          </p:cNvPr>
          <p:cNvSpPr/>
          <p:nvPr/>
        </p:nvSpPr>
        <p:spPr>
          <a:xfrm>
            <a:off x="2303516" y="5264306"/>
            <a:ext cx="7899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TW" altLang="en-US" sz="4800" dirty="0">
                <a:latin typeface="Hannotate SC" panose="03000500000000000000" pitchFamily="66" charset="-122"/>
                <a:ea typeface="Hannotate SC" panose="03000500000000000000" pitchFamily="66" charset="-122"/>
              </a:rPr>
              <a:t>哪一個平均一個月比較便宜？</a:t>
            </a:r>
          </a:p>
        </p:txBody>
      </p:sp>
    </p:spTree>
    <p:extLst>
      <p:ext uri="{BB962C8B-B14F-4D97-AF65-F5344CB8AC3E}">
        <p14:creationId xmlns:p14="http://schemas.microsoft.com/office/powerpoint/2010/main" val="3335468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C0939D2-8BC2-334D-B961-5D23EDC83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TW" altLang="en-US" sz="6000" dirty="0">
                <a:latin typeface="BiauKai" panose="02010601000101010101" pitchFamily="2" charset="-120"/>
                <a:ea typeface="BiauKai" panose="02010601000101010101" pitchFamily="2" charset="-120"/>
              </a:rPr>
              <a:t>為什麼要學數學？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366F1598-9404-7087-8C91-B16127C26DBB}"/>
              </a:ext>
            </a:extLst>
          </p:cNvPr>
          <p:cNvSpPr/>
          <p:nvPr/>
        </p:nvSpPr>
        <p:spPr>
          <a:xfrm>
            <a:off x="2303516" y="5264306"/>
            <a:ext cx="7899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TW" altLang="en-US" sz="4800" dirty="0">
                <a:latin typeface="Hannotate SC" panose="03000500000000000000" pitchFamily="66" charset="-122"/>
                <a:ea typeface="Hannotate SC" panose="03000500000000000000" pitchFamily="66" charset="-122"/>
              </a:rPr>
              <a:t>如何改善交通事故發生率？</a:t>
            </a:r>
          </a:p>
        </p:txBody>
      </p:sp>
      <p:pic>
        <p:nvPicPr>
          <p:cNvPr id="1026" name="Picture 2" descr="ㄏㄞˊ錢、外拋、台七乙？「山道猴子」達人必懂二十個流行梗：純正猴子系的一生- 開新聞OPEN! News">
            <a:extLst>
              <a:ext uri="{FF2B5EF4-FFF2-40B4-BE49-F238E27FC236}">
                <a16:creationId xmlns:a16="http://schemas.microsoft.com/office/drawing/2014/main" id="{8F92889D-E7AC-1E1A-3E61-31A22E731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639" y="1958526"/>
            <a:ext cx="6296722" cy="3305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F5160789-AD37-E21F-E0AA-62CB581998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722" y="180590"/>
            <a:ext cx="10156556" cy="649682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6CBC9F93-6BE2-BE41-E4E4-3280649957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65" t="41829" r="46236" b="34542"/>
          <a:stretch/>
        </p:blipFill>
        <p:spPr>
          <a:xfrm>
            <a:off x="1030936" y="1836723"/>
            <a:ext cx="10143342" cy="326204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0" name="橢圓 9">
            <a:extLst>
              <a:ext uri="{FF2B5EF4-FFF2-40B4-BE49-F238E27FC236}">
                <a16:creationId xmlns:a16="http://schemas.microsoft.com/office/drawing/2014/main" id="{4DB89A34-9B66-EAF4-5B5C-08B1D7A1E19D}"/>
              </a:ext>
            </a:extLst>
          </p:cNvPr>
          <p:cNvSpPr/>
          <p:nvPr/>
        </p:nvSpPr>
        <p:spPr>
          <a:xfrm>
            <a:off x="9597702" y="1836723"/>
            <a:ext cx="1223234" cy="4938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BiauKai" panose="02010601000101010101" pitchFamily="2" charset="-120"/>
              <a:ea typeface="BiauKai" panose="02010601000101010101" pitchFamily="2" charset="-120"/>
            </a:endParaRPr>
          </a:p>
        </p:txBody>
      </p:sp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D13CDCE0-91AD-984F-5B0E-823634B01F38}"/>
              </a:ext>
            </a:extLst>
          </p:cNvPr>
          <p:cNvCxnSpPr>
            <a:cxnSpLocks/>
            <a:endCxn id="10" idx="4"/>
          </p:cNvCxnSpPr>
          <p:nvPr/>
        </p:nvCxnSpPr>
        <p:spPr>
          <a:xfrm>
            <a:off x="1582377" y="2330589"/>
            <a:ext cx="862694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橢圓 13">
            <a:extLst>
              <a:ext uri="{FF2B5EF4-FFF2-40B4-BE49-F238E27FC236}">
                <a16:creationId xmlns:a16="http://schemas.microsoft.com/office/drawing/2014/main" id="{6961DA8F-8FC6-3429-8D64-2AA01AA47148}"/>
              </a:ext>
            </a:extLst>
          </p:cNvPr>
          <p:cNvSpPr/>
          <p:nvPr/>
        </p:nvSpPr>
        <p:spPr>
          <a:xfrm>
            <a:off x="9595122" y="2376582"/>
            <a:ext cx="1223234" cy="4938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BiauKai" panose="02010601000101010101" pitchFamily="2" charset="-120"/>
              <a:ea typeface="BiauKai" panose="02010601000101010101" pitchFamily="2" charset="-120"/>
            </a:endParaRPr>
          </a:p>
        </p:txBody>
      </p: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0149AA29-9632-A83F-D467-C0052A84DC05}"/>
              </a:ext>
            </a:extLst>
          </p:cNvPr>
          <p:cNvCxnSpPr>
            <a:cxnSpLocks/>
            <a:endCxn id="14" idx="4"/>
          </p:cNvCxnSpPr>
          <p:nvPr/>
        </p:nvCxnSpPr>
        <p:spPr>
          <a:xfrm>
            <a:off x="1579797" y="2870448"/>
            <a:ext cx="862694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橢圓 15">
            <a:extLst>
              <a:ext uri="{FF2B5EF4-FFF2-40B4-BE49-F238E27FC236}">
                <a16:creationId xmlns:a16="http://schemas.microsoft.com/office/drawing/2014/main" id="{4FBC2D8C-C331-FDD5-24D1-6B9975ADF97A}"/>
              </a:ext>
            </a:extLst>
          </p:cNvPr>
          <p:cNvSpPr/>
          <p:nvPr/>
        </p:nvSpPr>
        <p:spPr>
          <a:xfrm>
            <a:off x="9595122" y="2888025"/>
            <a:ext cx="1223234" cy="4938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BiauKai" panose="02010601000101010101" pitchFamily="2" charset="-120"/>
              <a:ea typeface="BiauKai" panose="02010601000101010101" pitchFamily="2" charset="-120"/>
            </a:endParaRPr>
          </a:p>
        </p:txBody>
      </p:sp>
      <p:cxnSp>
        <p:nvCxnSpPr>
          <p:cNvPr id="17" name="直線接點 16">
            <a:extLst>
              <a:ext uri="{FF2B5EF4-FFF2-40B4-BE49-F238E27FC236}">
                <a16:creationId xmlns:a16="http://schemas.microsoft.com/office/drawing/2014/main" id="{1ADAA4C1-E8BD-B0E0-3746-50FC218C8C78}"/>
              </a:ext>
            </a:extLst>
          </p:cNvPr>
          <p:cNvCxnSpPr>
            <a:cxnSpLocks/>
            <a:endCxn id="16" idx="4"/>
          </p:cNvCxnSpPr>
          <p:nvPr/>
        </p:nvCxnSpPr>
        <p:spPr>
          <a:xfrm>
            <a:off x="1579797" y="3381891"/>
            <a:ext cx="862694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橢圓 17">
            <a:extLst>
              <a:ext uri="{FF2B5EF4-FFF2-40B4-BE49-F238E27FC236}">
                <a16:creationId xmlns:a16="http://schemas.microsoft.com/office/drawing/2014/main" id="{42D7C196-A001-BA76-B4DE-8A79ED118CB7}"/>
              </a:ext>
            </a:extLst>
          </p:cNvPr>
          <p:cNvSpPr/>
          <p:nvPr/>
        </p:nvSpPr>
        <p:spPr>
          <a:xfrm>
            <a:off x="9595122" y="4313869"/>
            <a:ext cx="1223234" cy="4938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BiauKai" panose="02010601000101010101" pitchFamily="2" charset="-120"/>
              <a:ea typeface="BiauKai" panose="02010601000101010101" pitchFamily="2" charset="-120"/>
            </a:endParaRPr>
          </a:p>
        </p:txBody>
      </p:sp>
      <p:cxnSp>
        <p:nvCxnSpPr>
          <p:cNvPr id="19" name="直線接點 18">
            <a:extLst>
              <a:ext uri="{FF2B5EF4-FFF2-40B4-BE49-F238E27FC236}">
                <a16:creationId xmlns:a16="http://schemas.microsoft.com/office/drawing/2014/main" id="{F4DCB6DE-39C3-BA76-900A-47FA140883F2}"/>
              </a:ext>
            </a:extLst>
          </p:cNvPr>
          <p:cNvCxnSpPr>
            <a:cxnSpLocks/>
            <a:endCxn id="18" idx="4"/>
          </p:cNvCxnSpPr>
          <p:nvPr/>
        </p:nvCxnSpPr>
        <p:spPr>
          <a:xfrm>
            <a:off x="1579797" y="4807735"/>
            <a:ext cx="862694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5083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 animBg="1"/>
      <p:bldP spid="14" grpId="0" animBg="1"/>
      <p:bldP spid="16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4D7CE438-097E-EC4C-F72C-3839C76D21DE}"/>
              </a:ext>
            </a:extLst>
          </p:cNvPr>
          <p:cNvSpPr/>
          <p:nvPr/>
        </p:nvSpPr>
        <p:spPr>
          <a:xfrm>
            <a:off x="2146300" y="2497976"/>
            <a:ext cx="7899400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TW" altLang="en-US" sz="11500" dirty="0">
                <a:latin typeface="Hannotate SC" panose="03000500000000000000" pitchFamily="66" charset="-122"/>
                <a:ea typeface="Hannotate SC" panose="03000500000000000000" pitchFamily="66" charset="-122"/>
              </a:rPr>
              <a:t>理性做決策</a:t>
            </a:r>
          </a:p>
        </p:txBody>
      </p:sp>
    </p:spTree>
    <p:extLst>
      <p:ext uri="{BB962C8B-B14F-4D97-AF65-F5344CB8AC3E}">
        <p14:creationId xmlns:p14="http://schemas.microsoft.com/office/powerpoint/2010/main" val="1923747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C0939D2-8BC2-334D-B961-5D23EDC83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TW" altLang="en-US" sz="6000" dirty="0">
                <a:latin typeface="BiauKai" panose="02010601000101010101" pitchFamily="2" charset="-120"/>
                <a:ea typeface="BiauKai" panose="02010601000101010101" pitchFamily="2" charset="-120"/>
              </a:rPr>
              <a:t>為什麼要學數學？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37DF85C-1810-7748-A8CB-F256B4A384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3642" y="1908131"/>
            <a:ext cx="64643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05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圖庫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圖庫</Template>
  <TotalTime>1642</TotalTime>
  <Words>550</Words>
  <Application>Microsoft Macintosh PowerPoint</Application>
  <PresentationFormat>寬螢幕</PresentationFormat>
  <Paragraphs>82</Paragraphs>
  <Slides>22</Slides>
  <Notes>9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22</vt:i4>
      </vt:variant>
    </vt:vector>
  </HeadingPairs>
  <TitlesOfParts>
    <vt:vector size="30" baseType="lpstr">
      <vt:lpstr>BiauKai</vt:lpstr>
      <vt:lpstr>Hannotate SC</vt:lpstr>
      <vt:lpstr>Times</vt:lpstr>
      <vt:lpstr>Arial</vt:lpstr>
      <vt:lpstr>Calibri</vt:lpstr>
      <vt:lpstr>Cambria Math</vt:lpstr>
      <vt:lpstr>Gill Sans MT</vt:lpstr>
      <vt:lpstr>圖庫</vt:lpstr>
      <vt:lpstr>國中數學 怎麼學？</vt:lpstr>
      <vt:lpstr>PowerPoint 簡報</vt:lpstr>
      <vt:lpstr>大綱</vt:lpstr>
      <vt:lpstr>大綱</vt:lpstr>
      <vt:lpstr>PowerPoint 簡報</vt:lpstr>
      <vt:lpstr>為什麼要學數學？</vt:lpstr>
      <vt:lpstr>為什麼要學數學？</vt:lpstr>
      <vt:lpstr>PowerPoint 簡報</vt:lpstr>
      <vt:lpstr>為什麼要學數學？</vt:lpstr>
      <vt:lpstr>為什麼要學數學？</vt:lpstr>
      <vt:lpstr>PowerPoint 簡報</vt:lpstr>
      <vt:lpstr>大綱</vt:lpstr>
      <vt:lpstr>每個人都會碰到的數學！</vt:lpstr>
      <vt:lpstr>每個人都會碰到的數學！</vt:lpstr>
      <vt:lpstr>大綱</vt:lpstr>
      <vt:lpstr>怎麼學數學？</vt:lpstr>
      <vt:lpstr>怎麼學數學？</vt:lpstr>
      <vt:lpstr>怎麼學數學？</vt:lpstr>
      <vt:lpstr>PowerPoint 簡報</vt:lpstr>
      <vt:lpstr>怎麼學數學？</vt:lpstr>
      <vt:lpstr>怎麼學數學？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國中數學 怎麼學？</dc:title>
  <dc:creator>SHIHWEI LEE</dc:creator>
  <cp:lastModifiedBy>SHIHWEI LEE</cp:lastModifiedBy>
  <cp:revision>53</cp:revision>
  <dcterms:created xsi:type="dcterms:W3CDTF">2019-10-22T08:36:54Z</dcterms:created>
  <dcterms:modified xsi:type="dcterms:W3CDTF">2023-11-05T14:35:51Z</dcterms:modified>
</cp:coreProperties>
</file>