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31"/>
  </p:notesMasterIdLst>
  <p:sldIdLst>
    <p:sldId id="367" r:id="rId3"/>
    <p:sldId id="366" r:id="rId4"/>
    <p:sldId id="374" r:id="rId5"/>
    <p:sldId id="340" r:id="rId6"/>
    <p:sldId id="337" r:id="rId7"/>
    <p:sldId id="375" r:id="rId8"/>
    <p:sldId id="341" r:id="rId9"/>
    <p:sldId id="333" r:id="rId10"/>
    <p:sldId id="382" r:id="rId11"/>
    <p:sldId id="376" r:id="rId12"/>
    <p:sldId id="378" r:id="rId13"/>
    <p:sldId id="360" r:id="rId14"/>
    <p:sldId id="270" r:id="rId15"/>
    <p:sldId id="292" r:id="rId16"/>
    <p:sldId id="377" r:id="rId17"/>
    <p:sldId id="379" r:id="rId18"/>
    <p:sldId id="362" r:id="rId19"/>
    <p:sldId id="346" r:id="rId20"/>
    <p:sldId id="347" r:id="rId21"/>
    <p:sldId id="348" r:id="rId22"/>
    <p:sldId id="349" r:id="rId23"/>
    <p:sldId id="380" r:id="rId24"/>
    <p:sldId id="381" r:id="rId25"/>
    <p:sldId id="351" r:id="rId26"/>
    <p:sldId id="352" r:id="rId27"/>
    <p:sldId id="353" r:id="rId28"/>
    <p:sldId id="354" r:id="rId29"/>
    <p:sldId id="357" r:id="rId3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02" autoAdjust="0"/>
    <p:restoredTop sz="94660"/>
  </p:normalViewPr>
  <p:slideViewPr>
    <p:cSldViewPr snapToGrid="0">
      <p:cViewPr varScale="1">
        <p:scale>
          <a:sx n="68" d="100"/>
          <a:sy n="68" d="100"/>
        </p:scale>
        <p:origin x="6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6A81FA-CE3C-489C-A629-F7E9A692B328}" type="doc">
      <dgm:prSet loTypeId="urn:microsoft.com/office/officeart/2008/layout/RadialCluster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3A7BCB9D-E36F-492F-BF24-EA5F66668A4C}">
      <dgm:prSet phldrT="[文字]" custT="1"/>
      <dgm:spPr/>
      <dgm:t>
        <a:bodyPr/>
        <a:lstStyle/>
        <a:p>
          <a:r>
            <a:rPr lang="en-US" altLang="zh-TW" sz="4400" b="1" dirty="0"/>
            <a:t>5W1H</a:t>
          </a:r>
          <a:endParaRPr lang="zh-TW" altLang="en-US" sz="4400" b="1" dirty="0"/>
        </a:p>
      </dgm:t>
    </dgm:pt>
    <dgm:pt modelId="{110A1498-08AA-476C-8C94-43E7C419D978}" type="parTrans" cxnId="{E221E456-FA95-4A86-B8B9-EA4EDEAAEBC0}">
      <dgm:prSet/>
      <dgm:spPr/>
      <dgm:t>
        <a:bodyPr/>
        <a:lstStyle/>
        <a:p>
          <a:endParaRPr lang="zh-TW" altLang="en-US"/>
        </a:p>
      </dgm:t>
    </dgm:pt>
    <dgm:pt modelId="{31367820-CD68-4A01-8DCD-A70488A012D1}" type="sibTrans" cxnId="{E221E456-FA95-4A86-B8B9-EA4EDEAAEBC0}">
      <dgm:prSet/>
      <dgm:spPr/>
      <dgm:t>
        <a:bodyPr/>
        <a:lstStyle/>
        <a:p>
          <a:endParaRPr lang="zh-TW" altLang="en-US"/>
        </a:p>
      </dgm:t>
    </dgm:pt>
    <dgm:pt modelId="{B37015E1-743D-47AA-B45F-B378ECFC05A1}">
      <dgm:prSet phldrT="[文字]" custT="1"/>
      <dgm:spPr/>
      <dgm:t>
        <a:bodyPr/>
        <a:lstStyle/>
        <a:p>
          <a:r>
            <a:rPr lang="en-US" altLang="zh-TW" sz="4400" dirty="0"/>
            <a:t>who </a:t>
          </a:r>
          <a:endParaRPr lang="zh-TW" altLang="en-US" sz="4400" dirty="0"/>
        </a:p>
      </dgm:t>
    </dgm:pt>
    <dgm:pt modelId="{7855B3DB-2420-4926-8DAB-2623332B9C8F}" type="parTrans" cxnId="{ED74FAB4-5D68-42F3-936B-4B98E2CE3B9E}">
      <dgm:prSet/>
      <dgm:spPr/>
      <dgm:t>
        <a:bodyPr/>
        <a:lstStyle/>
        <a:p>
          <a:endParaRPr lang="zh-TW" altLang="en-US"/>
        </a:p>
      </dgm:t>
    </dgm:pt>
    <dgm:pt modelId="{64EE356D-972F-4A4E-BD1E-C7D643ECEF7C}" type="sibTrans" cxnId="{ED74FAB4-5D68-42F3-936B-4B98E2CE3B9E}">
      <dgm:prSet/>
      <dgm:spPr/>
      <dgm:t>
        <a:bodyPr/>
        <a:lstStyle/>
        <a:p>
          <a:endParaRPr lang="zh-TW" altLang="en-US"/>
        </a:p>
      </dgm:t>
    </dgm:pt>
    <dgm:pt modelId="{3D8DB959-9C9B-400E-9F93-FED45F1CEFF2}">
      <dgm:prSet phldrT="[文字]" custT="1"/>
      <dgm:spPr/>
      <dgm:t>
        <a:bodyPr/>
        <a:lstStyle/>
        <a:p>
          <a:r>
            <a:rPr lang="en-US" altLang="zh-TW" sz="4400" dirty="0"/>
            <a:t>what</a:t>
          </a:r>
          <a:endParaRPr lang="zh-TW" altLang="en-US" sz="4400" dirty="0"/>
        </a:p>
      </dgm:t>
    </dgm:pt>
    <dgm:pt modelId="{5B42C028-0A31-481B-A2F1-4102A71C0E6D}" type="parTrans" cxnId="{75CF551A-E467-4367-8F73-FDB044A08F00}">
      <dgm:prSet/>
      <dgm:spPr/>
      <dgm:t>
        <a:bodyPr/>
        <a:lstStyle/>
        <a:p>
          <a:endParaRPr lang="zh-TW" altLang="en-US"/>
        </a:p>
      </dgm:t>
    </dgm:pt>
    <dgm:pt modelId="{25486499-2D67-4C77-A3EF-CCA083D510A5}" type="sibTrans" cxnId="{75CF551A-E467-4367-8F73-FDB044A08F00}">
      <dgm:prSet/>
      <dgm:spPr/>
      <dgm:t>
        <a:bodyPr/>
        <a:lstStyle/>
        <a:p>
          <a:endParaRPr lang="zh-TW" altLang="en-US"/>
        </a:p>
      </dgm:t>
    </dgm:pt>
    <dgm:pt modelId="{0F80A5FD-E9BD-43BD-9989-B7A43B0743EC}">
      <dgm:prSet phldrT="[文字]" custT="1"/>
      <dgm:spPr/>
      <dgm:t>
        <a:bodyPr/>
        <a:lstStyle/>
        <a:p>
          <a:r>
            <a:rPr lang="en-US" altLang="zh-TW" sz="4000" dirty="0"/>
            <a:t>when</a:t>
          </a:r>
          <a:endParaRPr lang="zh-TW" altLang="en-US" sz="4000" dirty="0"/>
        </a:p>
      </dgm:t>
    </dgm:pt>
    <dgm:pt modelId="{26174AC7-8B71-47F7-AC61-8DDAF14B4E33}" type="parTrans" cxnId="{23B10E2B-3011-459E-97FD-C86FEF90943C}">
      <dgm:prSet/>
      <dgm:spPr/>
      <dgm:t>
        <a:bodyPr/>
        <a:lstStyle/>
        <a:p>
          <a:endParaRPr lang="zh-TW" altLang="en-US"/>
        </a:p>
      </dgm:t>
    </dgm:pt>
    <dgm:pt modelId="{5B48A75D-972B-4E03-B135-619DF9ECA815}" type="sibTrans" cxnId="{23B10E2B-3011-459E-97FD-C86FEF90943C}">
      <dgm:prSet/>
      <dgm:spPr/>
      <dgm:t>
        <a:bodyPr/>
        <a:lstStyle/>
        <a:p>
          <a:endParaRPr lang="zh-TW" altLang="en-US"/>
        </a:p>
      </dgm:t>
    </dgm:pt>
    <dgm:pt modelId="{2DCE3716-FE56-40CA-A5BB-FABF449C1626}">
      <dgm:prSet phldrT="[文字]" custT="1"/>
      <dgm:spPr/>
      <dgm:t>
        <a:bodyPr/>
        <a:lstStyle/>
        <a:p>
          <a:r>
            <a:rPr lang="en-US" altLang="zh-TW" sz="4400" dirty="0"/>
            <a:t>how</a:t>
          </a:r>
          <a:endParaRPr lang="zh-TW" altLang="en-US" sz="3600" dirty="0"/>
        </a:p>
      </dgm:t>
    </dgm:pt>
    <dgm:pt modelId="{B8855779-035E-4303-A147-27C6B8864998}" type="parTrans" cxnId="{83E6C83C-0186-4862-A7DA-9EC2E685AF03}">
      <dgm:prSet/>
      <dgm:spPr/>
      <dgm:t>
        <a:bodyPr/>
        <a:lstStyle/>
        <a:p>
          <a:endParaRPr lang="zh-TW" altLang="en-US"/>
        </a:p>
      </dgm:t>
    </dgm:pt>
    <dgm:pt modelId="{E439B256-7256-4D95-880F-3CC5F1723DF8}" type="sibTrans" cxnId="{83E6C83C-0186-4862-A7DA-9EC2E685AF03}">
      <dgm:prSet/>
      <dgm:spPr/>
      <dgm:t>
        <a:bodyPr/>
        <a:lstStyle/>
        <a:p>
          <a:endParaRPr lang="zh-TW" altLang="en-US"/>
        </a:p>
      </dgm:t>
    </dgm:pt>
    <dgm:pt modelId="{7E618BB3-372E-4F97-AEC8-CB4775A0F1E1}">
      <dgm:prSet phldrT="[文字]" custT="1"/>
      <dgm:spPr/>
      <dgm:t>
        <a:bodyPr/>
        <a:lstStyle/>
        <a:p>
          <a:r>
            <a:rPr lang="en-US" altLang="zh-TW" sz="4000" dirty="0"/>
            <a:t>where</a:t>
          </a:r>
          <a:endParaRPr lang="zh-TW" altLang="en-US" sz="4000" dirty="0"/>
        </a:p>
      </dgm:t>
    </dgm:pt>
    <dgm:pt modelId="{C62E86FF-3AF3-4091-B38B-0E22A1A3DA72}" type="parTrans" cxnId="{03E99055-2611-4E94-AF58-9FA9307727FD}">
      <dgm:prSet/>
      <dgm:spPr/>
      <dgm:t>
        <a:bodyPr/>
        <a:lstStyle/>
        <a:p>
          <a:endParaRPr lang="zh-TW" altLang="en-US"/>
        </a:p>
      </dgm:t>
    </dgm:pt>
    <dgm:pt modelId="{2888A9DE-DBC0-45B4-8154-E43FBE13EF9D}" type="sibTrans" cxnId="{03E99055-2611-4E94-AF58-9FA9307727FD}">
      <dgm:prSet/>
      <dgm:spPr/>
      <dgm:t>
        <a:bodyPr/>
        <a:lstStyle/>
        <a:p>
          <a:endParaRPr lang="zh-TW" altLang="en-US"/>
        </a:p>
      </dgm:t>
    </dgm:pt>
    <dgm:pt modelId="{87322534-63C6-485F-8455-DA8312913A40}">
      <dgm:prSet phldrT="[文字]" custT="1"/>
      <dgm:spPr/>
      <dgm:t>
        <a:bodyPr/>
        <a:lstStyle/>
        <a:p>
          <a:r>
            <a:rPr lang="en-US" altLang="zh-TW" sz="4400" dirty="0"/>
            <a:t>why</a:t>
          </a:r>
          <a:endParaRPr lang="zh-TW" altLang="en-US" sz="4400" dirty="0"/>
        </a:p>
      </dgm:t>
    </dgm:pt>
    <dgm:pt modelId="{8E81B1F2-85E5-48B5-8982-BD8E166FC588}" type="parTrans" cxnId="{95E9BC4F-2776-432C-8D48-272F5093AE98}">
      <dgm:prSet/>
      <dgm:spPr/>
      <dgm:t>
        <a:bodyPr/>
        <a:lstStyle/>
        <a:p>
          <a:endParaRPr lang="zh-TW" altLang="en-US"/>
        </a:p>
      </dgm:t>
    </dgm:pt>
    <dgm:pt modelId="{0B57CDFA-F725-4F23-9FCE-56C78E5F1FCC}" type="sibTrans" cxnId="{95E9BC4F-2776-432C-8D48-272F5093AE98}">
      <dgm:prSet/>
      <dgm:spPr/>
      <dgm:t>
        <a:bodyPr/>
        <a:lstStyle/>
        <a:p>
          <a:endParaRPr lang="zh-TW" altLang="en-US"/>
        </a:p>
      </dgm:t>
    </dgm:pt>
    <dgm:pt modelId="{D9CD975B-F831-4A8B-A957-C9798AA05143}" type="pres">
      <dgm:prSet presAssocID="{D76A81FA-CE3C-489C-A629-F7E9A692B32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338A3654-A1D4-4978-B348-240A8F3BA1EC}" type="pres">
      <dgm:prSet presAssocID="{3A7BCB9D-E36F-492F-BF24-EA5F66668A4C}" presName="singleCycle" presStyleCnt="0"/>
      <dgm:spPr/>
    </dgm:pt>
    <dgm:pt modelId="{8E5876D1-1AC7-4C20-9E44-25AC4D3C8D40}" type="pres">
      <dgm:prSet presAssocID="{3A7BCB9D-E36F-492F-BF24-EA5F66668A4C}" presName="singleCenter" presStyleLbl="node1" presStyleIdx="0" presStyleCnt="7">
        <dgm:presLayoutVars>
          <dgm:chMax val="7"/>
          <dgm:chPref val="7"/>
        </dgm:presLayoutVars>
      </dgm:prSet>
      <dgm:spPr/>
    </dgm:pt>
    <dgm:pt modelId="{28D1BBD6-C633-4DB2-837A-33C46F745ED7}" type="pres">
      <dgm:prSet presAssocID="{7855B3DB-2420-4926-8DAB-2623332B9C8F}" presName="Name56" presStyleLbl="parChTrans1D2" presStyleIdx="0" presStyleCnt="6"/>
      <dgm:spPr/>
    </dgm:pt>
    <dgm:pt modelId="{100E0114-7869-467F-8BC3-232E4196A47D}" type="pres">
      <dgm:prSet presAssocID="{B37015E1-743D-47AA-B45F-B378ECFC05A1}" presName="text0" presStyleLbl="node1" presStyleIdx="1" presStyleCnt="7" custScaleX="162280">
        <dgm:presLayoutVars>
          <dgm:bulletEnabled val="1"/>
        </dgm:presLayoutVars>
      </dgm:prSet>
      <dgm:spPr/>
    </dgm:pt>
    <dgm:pt modelId="{82F226ED-3E3A-46F6-8DB9-CF8306F2E811}" type="pres">
      <dgm:prSet presAssocID="{5B42C028-0A31-481B-A2F1-4102A71C0E6D}" presName="Name56" presStyleLbl="parChTrans1D2" presStyleIdx="1" presStyleCnt="6"/>
      <dgm:spPr/>
    </dgm:pt>
    <dgm:pt modelId="{4B235018-C552-4045-954C-91111353F4F0}" type="pres">
      <dgm:prSet presAssocID="{3D8DB959-9C9B-400E-9F93-FED45F1CEFF2}" presName="text0" presStyleLbl="node1" presStyleIdx="2" presStyleCnt="7" custScaleX="162280" custRadScaleRad="100353" custRadScaleInc="-4324">
        <dgm:presLayoutVars>
          <dgm:bulletEnabled val="1"/>
        </dgm:presLayoutVars>
      </dgm:prSet>
      <dgm:spPr/>
    </dgm:pt>
    <dgm:pt modelId="{34A93171-5C02-4134-A650-10967B977BB8}" type="pres">
      <dgm:prSet presAssocID="{26174AC7-8B71-47F7-AC61-8DDAF14B4E33}" presName="Name56" presStyleLbl="parChTrans1D2" presStyleIdx="2" presStyleCnt="6"/>
      <dgm:spPr/>
    </dgm:pt>
    <dgm:pt modelId="{1893A1C3-F313-43F1-B1CC-BAF215DFB7C2}" type="pres">
      <dgm:prSet presAssocID="{0F80A5FD-E9BD-43BD-9989-B7A43B0743EC}" presName="text0" presStyleLbl="node1" presStyleIdx="3" presStyleCnt="7" custScaleX="162280">
        <dgm:presLayoutVars>
          <dgm:bulletEnabled val="1"/>
        </dgm:presLayoutVars>
      </dgm:prSet>
      <dgm:spPr/>
    </dgm:pt>
    <dgm:pt modelId="{031BFA2D-C743-499F-95ED-CDEB80F8BF62}" type="pres">
      <dgm:prSet presAssocID="{C62E86FF-3AF3-4091-B38B-0E22A1A3DA72}" presName="Name56" presStyleLbl="parChTrans1D2" presStyleIdx="3" presStyleCnt="6"/>
      <dgm:spPr/>
    </dgm:pt>
    <dgm:pt modelId="{E4B54194-EE72-40F1-A340-16580539E81C}" type="pres">
      <dgm:prSet presAssocID="{7E618BB3-372E-4F97-AEC8-CB4775A0F1E1}" presName="text0" presStyleLbl="node1" presStyleIdx="4" presStyleCnt="7" custScaleX="162280">
        <dgm:presLayoutVars>
          <dgm:bulletEnabled val="1"/>
        </dgm:presLayoutVars>
      </dgm:prSet>
      <dgm:spPr/>
    </dgm:pt>
    <dgm:pt modelId="{3EE54772-0148-4EE7-80E9-6AF0BCE044A3}" type="pres">
      <dgm:prSet presAssocID="{8E81B1F2-85E5-48B5-8982-BD8E166FC588}" presName="Name56" presStyleLbl="parChTrans1D2" presStyleIdx="4" presStyleCnt="6"/>
      <dgm:spPr/>
    </dgm:pt>
    <dgm:pt modelId="{1E3C25B0-550F-4904-9D83-6A8D53A1781E}" type="pres">
      <dgm:prSet presAssocID="{87322534-63C6-485F-8455-DA8312913A40}" presName="text0" presStyleLbl="node1" presStyleIdx="5" presStyleCnt="7" custScaleX="162280">
        <dgm:presLayoutVars>
          <dgm:bulletEnabled val="1"/>
        </dgm:presLayoutVars>
      </dgm:prSet>
      <dgm:spPr/>
    </dgm:pt>
    <dgm:pt modelId="{A679DAB6-F3F9-424D-AC56-40422065E10C}" type="pres">
      <dgm:prSet presAssocID="{B8855779-035E-4303-A147-27C6B8864998}" presName="Name56" presStyleLbl="parChTrans1D2" presStyleIdx="5" presStyleCnt="6"/>
      <dgm:spPr/>
    </dgm:pt>
    <dgm:pt modelId="{1A753ABA-740A-40FC-93DC-067E87DA2921}" type="pres">
      <dgm:prSet presAssocID="{2DCE3716-FE56-40CA-A5BB-FABF449C1626}" presName="text0" presStyleLbl="node1" presStyleIdx="6" presStyleCnt="7" custScaleX="162280">
        <dgm:presLayoutVars>
          <dgm:bulletEnabled val="1"/>
        </dgm:presLayoutVars>
      </dgm:prSet>
      <dgm:spPr/>
    </dgm:pt>
  </dgm:ptLst>
  <dgm:cxnLst>
    <dgm:cxn modelId="{08ADA401-FA14-4B3C-A1F4-FCD3B21E2856}" type="presOf" srcId="{7855B3DB-2420-4926-8DAB-2623332B9C8F}" destId="{28D1BBD6-C633-4DB2-837A-33C46F745ED7}" srcOrd="0" destOrd="0" presId="urn:microsoft.com/office/officeart/2008/layout/RadialCluster"/>
    <dgm:cxn modelId="{75CF551A-E467-4367-8F73-FDB044A08F00}" srcId="{3A7BCB9D-E36F-492F-BF24-EA5F66668A4C}" destId="{3D8DB959-9C9B-400E-9F93-FED45F1CEFF2}" srcOrd="1" destOrd="0" parTransId="{5B42C028-0A31-481B-A2F1-4102A71C0E6D}" sibTransId="{25486499-2D67-4C77-A3EF-CCA083D510A5}"/>
    <dgm:cxn modelId="{C7B15224-AEFC-4931-8B8C-7214237D45ED}" type="presOf" srcId="{0F80A5FD-E9BD-43BD-9989-B7A43B0743EC}" destId="{1893A1C3-F313-43F1-B1CC-BAF215DFB7C2}" srcOrd="0" destOrd="0" presId="urn:microsoft.com/office/officeart/2008/layout/RadialCluster"/>
    <dgm:cxn modelId="{23B10E2B-3011-459E-97FD-C86FEF90943C}" srcId="{3A7BCB9D-E36F-492F-BF24-EA5F66668A4C}" destId="{0F80A5FD-E9BD-43BD-9989-B7A43B0743EC}" srcOrd="2" destOrd="0" parTransId="{26174AC7-8B71-47F7-AC61-8DDAF14B4E33}" sibTransId="{5B48A75D-972B-4E03-B135-619DF9ECA815}"/>
    <dgm:cxn modelId="{83E6C83C-0186-4862-A7DA-9EC2E685AF03}" srcId="{3A7BCB9D-E36F-492F-BF24-EA5F66668A4C}" destId="{2DCE3716-FE56-40CA-A5BB-FABF449C1626}" srcOrd="5" destOrd="0" parTransId="{B8855779-035E-4303-A147-27C6B8864998}" sibTransId="{E439B256-7256-4D95-880F-3CC5F1723DF8}"/>
    <dgm:cxn modelId="{6A4E9C41-3664-4D5A-B9FF-8EE5383ED760}" type="presOf" srcId="{3A7BCB9D-E36F-492F-BF24-EA5F66668A4C}" destId="{8E5876D1-1AC7-4C20-9E44-25AC4D3C8D40}" srcOrd="0" destOrd="0" presId="urn:microsoft.com/office/officeart/2008/layout/RadialCluster"/>
    <dgm:cxn modelId="{F9844E62-6788-4871-A558-CB58F2CC3EF5}" type="presOf" srcId="{C62E86FF-3AF3-4091-B38B-0E22A1A3DA72}" destId="{031BFA2D-C743-499F-95ED-CDEB80F8BF62}" srcOrd="0" destOrd="0" presId="urn:microsoft.com/office/officeart/2008/layout/RadialCluster"/>
    <dgm:cxn modelId="{DFE14746-5BEF-4584-BA8B-4D826C10E686}" type="presOf" srcId="{D76A81FA-CE3C-489C-A629-F7E9A692B328}" destId="{D9CD975B-F831-4A8B-A957-C9798AA05143}" srcOrd="0" destOrd="0" presId="urn:microsoft.com/office/officeart/2008/layout/RadialCluster"/>
    <dgm:cxn modelId="{2A6FCC66-A64F-4322-B958-E67C96172D21}" type="presOf" srcId="{2DCE3716-FE56-40CA-A5BB-FABF449C1626}" destId="{1A753ABA-740A-40FC-93DC-067E87DA2921}" srcOrd="0" destOrd="0" presId="urn:microsoft.com/office/officeart/2008/layout/RadialCluster"/>
    <dgm:cxn modelId="{95E9BC4F-2776-432C-8D48-272F5093AE98}" srcId="{3A7BCB9D-E36F-492F-BF24-EA5F66668A4C}" destId="{87322534-63C6-485F-8455-DA8312913A40}" srcOrd="4" destOrd="0" parTransId="{8E81B1F2-85E5-48B5-8982-BD8E166FC588}" sibTransId="{0B57CDFA-F725-4F23-9FCE-56C78E5F1FCC}"/>
    <dgm:cxn modelId="{BD97C16F-CA8C-4F45-A2C3-F17D3AF22FD5}" type="presOf" srcId="{26174AC7-8B71-47F7-AC61-8DDAF14B4E33}" destId="{34A93171-5C02-4134-A650-10967B977BB8}" srcOrd="0" destOrd="0" presId="urn:microsoft.com/office/officeart/2008/layout/RadialCluster"/>
    <dgm:cxn modelId="{4C7C4D71-627B-4F7B-8ABA-F7F696924A2E}" type="presOf" srcId="{5B42C028-0A31-481B-A2F1-4102A71C0E6D}" destId="{82F226ED-3E3A-46F6-8DB9-CF8306F2E811}" srcOrd="0" destOrd="0" presId="urn:microsoft.com/office/officeart/2008/layout/RadialCluster"/>
    <dgm:cxn modelId="{03E99055-2611-4E94-AF58-9FA9307727FD}" srcId="{3A7BCB9D-E36F-492F-BF24-EA5F66668A4C}" destId="{7E618BB3-372E-4F97-AEC8-CB4775A0F1E1}" srcOrd="3" destOrd="0" parTransId="{C62E86FF-3AF3-4091-B38B-0E22A1A3DA72}" sibTransId="{2888A9DE-DBC0-45B4-8154-E43FBE13EF9D}"/>
    <dgm:cxn modelId="{E221E456-FA95-4A86-B8B9-EA4EDEAAEBC0}" srcId="{D76A81FA-CE3C-489C-A629-F7E9A692B328}" destId="{3A7BCB9D-E36F-492F-BF24-EA5F66668A4C}" srcOrd="0" destOrd="0" parTransId="{110A1498-08AA-476C-8C94-43E7C419D978}" sibTransId="{31367820-CD68-4A01-8DCD-A70488A012D1}"/>
    <dgm:cxn modelId="{5A139081-7442-4279-AB3E-B07457DC3C70}" type="presOf" srcId="{3D8DB959-9C9B-400E-9F93-FED45F1CEFF2}" destId="{4B235018-C552-4045-954C-91111353F4F0}" srcOrd="0" destOrd="0" presId="urn:microsoft.com/office/officeart/2008/layout/RadialCluster"/>
    <dgm:cxn modelId="{1CF3EA88-D1D1-4D2F-B2A6-BCA6CBFDC5FD}" type="presOf" srcId="{B8855779-035E-4303-A147-27C6B8864998}" destId="{A679DAB6-F3F9-424D-AC56-40422065E10C}" srcOrd="0" destOrd="0" presId="urn:microsoft.com/office/officeart/2008/layout/RadialCluster"/>
    <dgm:cxn modelId="{8313849C-109B-490A-BF80-FE34EE8AB957}" type="presOf" srcId="{7E618BB3-372E-4F97-AEC8-CB4775A0F1E1}" destId="{E4B54194-EE72-40F1-A340-16580539E81C}" srcOrd="0" destOrd="0" presId="urn:microsoft.com/office/officeart/2008/layout/RadialCluster"/>
    <dgm:cxn modelId="{D07B43A6-BD10-44AE-905F-C810415D4A83}" type="presOf" srcId="{87322534-63C6-485F-8455-DA8312913A40}" destId="{1E3C25B0-550F-4904-9D83-6A8D53A1781E}" srcOrd="0" destOrd="0" presId="urn:microsoft.com/office/officeart/2008/layout/RadialCluster"/>
    <dgm:cxn modelId="{6E7D6AA9-BC63-49E9-9DE5-8B15A7C4EB25}" type="presOf" srcId="{B37015E1-743D-47AA-B45F-B378ECFC05A1}" destId="{100E0114-7869-467F-8BC3-232E4196A47D}" srcOrd="0" destOrd="0" presId="urn:microsoft.com/office/officeart/2008/layout/RadialCluster"/>
    <dgm:cxn modelId="{ED74FAB4-5D68-42F3-936B-4B98E2CE3B9E}" srcId="{3A7BCB9D-E36F-492F-BF24-EA5F66668A4C}" destId="{B37015E1-743D-47AA-B45F-B378ECFC05A1}" srcOrd="0" destOrd="0" parTransId="{7855B3DB-2420-4926-8DAB-2623332B9C8F}" sibTransId="{64EE356D-972F-4A4E-BD1E-C7D643ECEF7C}"/>
    <dgm:cxn modelId="{D4392BB8-6EE7-4A99-AA20-2482E5FCECF3}" type="presOf" srcId="{8E81B1F2-85E5-48B5-8982-BD8E166FC588}" destId="{3EE54772-0148-4EE7-80E9-6AF0BCE044A3}" srcOrd="0" destOrd="0" presId="urn:microsoft.com/office/officeart/2008/layout/RadialCluster"/>
    <dgm:cxn modelId="{E7AD5291-39B1-4EF5-BF52-30E00568BCDA}" type="presParOf" srcId="{D9CD975B-F831-4A8B-A957-C9798AA05143}" destId="{338A3654-A1D4-4978-B348-240A8F3BA1EC}" srcOrd="0" destOrd="0" presId="urn:microsoft.com/office/officeart/2008/layout/RadialCluster"/>
    <dgm:cxn modelId="{D5C8B535-D235-4F61-A0F1-EBF7D67377FE}" type="presParOf" srcId="{338A3654-A1D4-4978-B348-240A8F3BA1EC}" destId="{8E5876D1-1AC7-4C20-9E44-25AC4D3C8D40}" srcOrd="0" destOrd="0" presId="urn:microsoft.com/office/officeart/2008/layout/RadialCluster"/>
    <dgm:cxn modelId="{2F6E8AF6-DEB1-4BA2-84AB-D96F2613022B}" type="presParOf" srcId="{338A3654-A1D4-4978-B348-240A8F3BA1EC}" destId="{28D1BBD6-C633-4DB2-837A-33C46F745ED7}" srcOrd="1" destOrd="0" presId="urn:microsoft.com/office/officeart/2008/layout/RadialCluster"/>
    <dgm:cxn modelId="{7CB2B4DC-A97D-439C-AB25-73A3646CA77F}" type="presParOf" srcId="{338A3654-A1D4-4978-B348-240A8F3BA1EC}" destId="{100E0114-7869-467F-8BC3-232E4196A47D}" srcOrd="2" destOrd="0" presId="urn:microsoft.com/office/officeart/2008/layout/RadialCluster"/>
    <dgm:cxn modelId="{3F623239-7DCE-48CF-8DD3-AFA721648377}" type="presParOf" srcId="{338A3654-A1D4-4978-B348-240A8F3BA1EC}" destId="{82F226ED-3E3A-46F6-8DB9-CF8306F2E811}" srcOrd="3" destOrd="0" presId="urn:microsoft.com/office/officeart/2008/layout/RadialCluster"/>
    <dgm:cxn modelId="{33EFCEAE-EFC0-4287-8BDD-D840B4C02B7D}" type="presParOf" srcId="{338A3654-A1D4-4978-B348-240A8F3BA1EC}" destId="{4B235018-C552-4045-954C-91111353F4F0}" srcOrd="4" destOrd="0" presId="urn:microsoft.com/office/officeart/2008/layout/RadialCluster"/>
    <dgm:cxn modelId="{335A7D92-F5C8-4F53-9984-1339C228A3DA}" type="presParOf" srcId="{338A3654-A1D4-4978-B348-240A8F3BA1EC}" destId="{34A93171-5C02-4134-A650-10967B977BB8}" srcOrd="5" destOrd="0" presId="urn:microsoft.com/office/officeart/2008/layout/RadialCluster"/>
    <dgm:cxn modelId="{D8FFC8D4-AD9A-442B-AC4F-FF51C75C6DEF}" type="presParOf" srcId="{338A3654-A1D4-4978-B348-240A8F3BA1EC}" destId="{1893A1C3-F313-43F1-B1CC-BAF215DFB7C2}" srcOrd="6" destOrd="0" presId="urn:microsoft.com/office/officeart/2008/layout/RadialCluster"/>
    <dgm:cxn modelId="{28092550-8693-4DF2-9066-0ECD5C3C6A1E}" type="presParOf" srcId="{338A3654-A1D4-4978-B348-240A8F3BA1EC}" destId="{031BFA2D-C743-499F-95ED-CDEB80F8BF62}" srcOrd="7" destOrd="0" presId="urn:microsoft.com/office/officeart/2008/layout/RadialCluster"/>
    <dgm:cxn modelId="{D2E9B282-CE19-4E0C-8D03-AA2F090103BC}" type="presParOf" srcId="{338A3654-A1D4-4978-B348-240A8F3BA1EC}" destId="{E4B54194-EE72-40F1-A340-16580539E81C}" srcOrd="8" destOrd="0" presId="urn:microsoft.com/office/officeart/2008/layout/RadialCluster"/>
    <dgm:cxn modelId="{C6357A2C-5956-42C1-932E-0378078FC1D3}" type="presParOf" srcId="{338A3654-A1D4-4978-B348-240A8F3BA1EC}" destId="{3EE54772-0148-4EE7-80E9-6AF0BCE044A3}" srcOrd="9" destOrd="0" presId="urn:microsoft.com/office/officeart/2008/layout/RadialCluster"/>
    <dgm:cxn modelId="{FA46EA2E-97D8-4AC0-8C17-B6CAF8E883CC}" type="presParOf" srcId="{338A3654-A1D4-4978-B348-240A8F3BA1EC}" destId="{1E3C25B0-550F-4904-9D83-6A8D53A1781E}" srcOrd="10" destOrd="0" presId="urn:microsoft.com/office/officeart/2008/layout/RadialCluster"/>
    <dgm:cxn modelId="{587AF463-4AB3-4411-8C14-40C4824C7CE7}" type="presParOf" srcId="{338A3654-A1D4-4978-B348-240A8F3BA1EC}" destId="{A679DAB6-F3F9-424D-AC56-40422065E10C}" srcOrd="11" destOrd="0" presId="urn:microsoft.com/office/officeart/2008/layout/RadialCluster"/>
    <dgm:cxn modelId="{3A236507-4AFA-4BC2-B9D4-AB6E21783733}" type="presParOf" srcId="{338A3654-A1D4-4978-B348-240A8F3BA1EC}" destId="{1A753ABA-740A-40FC-93DC-067E87DA2921}" srcOrd="1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5876D1-1AC7-4C20-9E44-25AC4D3C8D40}">
      <dsp:nvSpPr>
        <dsp:cNvPr id="0" name=""/>
        <dsp:cNvSpPr/>
      </dsp:nvSpPr>
      <dsp:spPr>
        <a:xfrm>
          <a:off x="2558275" y="2400299"/>
          <a:ext cx="2057399" cy="205739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4400" b="1" kern="1200" dirty="0"/>
            <a:t>5W1H</a:t>
          </a:r>
          <a:endParaRPr lang="zh-TW" altLang="en-US" sz="4400" b="1" kern="1200" dirty="0"/>
        </a:p>
      </dsp:txBody>
      <dsp:txXfrm>
        <a:off x="2658709" y="2500733"/>
        <a:ext cx="1856531" cy="1856531"/>
      </dsp:txXfrm>
    </dsp:sp>
    <dsp:sp modelId="{28D1BBD6-C633-4DB2-837A-33C46F745ED7}">
      <dsp:nvSpPr>
        <dsp:cNvPr id="0" name=""/>
        <dsp:cNvSpPr/>
      </dsp:nvSpPr>
      <dsp:spPr>
        <a:xfrm rot="16200000">
          <a:off x="3076349" y="1889673"/>
          <a:ext cx="102125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21252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0E0114-7869-467F-8BC3-232E4196A47D}">
      <dsp:nvSpPr>
        <dsp:cNvPr id="0" name=""/>
        <dsp:cNvSpPr/>
      </dsp:nvSpPr>
      <dsp:spPr>
        <a:xfrm>
          <a:off x="2468494" y="589"/>
          <a:ext cx="2236961" cy="137845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4400" kern="1200" dirty="0"/>
            <a:t>who </a:t>
          </a:r>
          <a:endParaRPr lang="zh-TW" altLang="en-US" sz="4400" kern="1200" dirty="0"/>
        </a:p>
      </dsp:txBody>
      <dsp:txXfrm>
        <a:off x="2535785" y="67880"/>
        <a:ext cx="2102379" cy="1243875"/>
      </dsp:txXfrm>
    </dsp:sp>
    <dsp:sp modelId="{82F226ED-3E3A-46F6-8DB9-CF8306F2E811}">
      <dsp:nvSpPr>
        <dsp:cNvPr id="0" name=""/>
        <dsp:cNvSpPr/>
      </dsp:nvSpPr>
      <dsp:spPr>
        <a:xfrm rot="19722168">
          <a:off x="4598503" y="2742307"/>
          <a:ext cx="23601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6012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235018-C552-4045-954C-91111353F4F0}">
      <dsp:nvSpPr>
        <dsp:cNvPr id="0" name=""/>
        <dsp:cNvSpPr/>
      </dsp:nvSpPr>
      <dsp:spPr>
        <a:xfrm>
          <a:off x="4817344" y="1311804"/>
          <a:ext cx="2236961" cy="137845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4400" kern="1200" dirty="0"/>
            <a:t>what</a:t>
          </a:r>
          <a:endParaRPr lang="zh-TW" altLang="en-US" sz="4400" kern="1200" dirty="0"/>
        </a:p>
      </dsp:txBody>
      <dsp:txXfrm>
        <a:off x="4884635" y="1379095"/>
        <a:ext cx="2102379" cy="1243875"/>
      </dsp:txXfrm>
    </dsp:sp>
    <dsp:sp modelId="{34A93171-5C02-4134-A650-10967B977BB8}">
      <dsp:nvSpPr>
        <dsp:cNvPr id="0" name=""/>
        <dsp:cNvSpPr/>
      </dsp:nvSpPr>
      <dsp:spPr>
        <a:xfrm rot="1800000">
          <a:off x="4598269" y="4087877"/>
          <a:ext cx="25983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830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93A1C3-F313-43F1-B1CC-BAF215DFB7C2}">
      <dsp:nvSpPr>
        <dsp:cNvPr id="0" name=""/>
        <dsp:cNvSpPr/>
      </dsp:nvSpPr>
      <dsp:spPr>
        <a:xfrm>
          <a:off x="4840695" y="4109361"/>
          <a:ext cx="2236961" cy="1378457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4000" kern="1200" dirty="0"/>
            <a:t>when</a:t>
          </a:r>
          <a:endParaRPr lang="zh-TW" altLang="en-US" sz="4000" kern="1200" dirty="0"/>
        </a:p>
      </dsp:txBody>
      <dsp:txXfrm>
        <a:off x="4907986" y="4176652"/>
        <a:ext cx="2102379" cy="1243875"/>
      </dsp:txXfrm>
    </dsp:sp>
    <dsp:sp modelId="{031BFA2D-C743-499F-95ED-CDEB80F8BF62}">
      <dsp:nvSpPr>
        <dsp:cNvPr id="0" name=""/>
        <dsp:cNvSpPr/>
      </dsp:nvSpPr>
      <dsp:spPr>
        <a:xfrm rot="5400000">
          <a:off x="3076349" y="4968325"/>
          <a:ext cx="102125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21252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B54194-EE72-40F1-A340-16580539E81C}">
      <dsp:nvSpPr>
        <dsp:cNvPr id="0" name=""/>
        <dsp:cNvSpPr/>
      </dsp:nvSpPr>
      <dsp:spPr>
        <a:xfrm>
          <a:off x="2468494" y="5478951"/>
          <a:ext cx="2236961" cy="1378457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4000" kern="1200" dirty="0"/>
            <a:t>where</a:t>
          </a:r>
          <a:endParaRPr lang="zh-TW" altLang="en-US" sz="4000" kern="1200" dirty="0"/>
        </a:p>
      </dsp:txBody>
      <dsp:txXfrm>
        <a:off x="2535785" y="5546242"/>
        <a:ext cx="2102379" cy="1243875"/>
      </dsp:txXfrm>
    </dsp:sp>
    <dsp:sp modelId="{3EE54772-0148-4EE7-80E9-6AF0BCE044A3}">
      <dsp:nvSpPr>
        <dsp:cNvPr id="0" name=""/>
        <dsp:cNvSpPr/>
      </dsp:nvSpPr>
      <dsp:spPr>
        <a:xfrm rot="9000000">
          <a:off x="2315850" y="4087877"/>
          <a:ext cx="25983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830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3C25B0-550F-4904-9D83-6A8D53A1781E}">
      <dsp:nvSpPr>
        <dsp:cNvPr id="0" name=""/>
        <dsp:cNvSpPr/>
      </dsp:nvSpPr>
      <dsp:spPr>
        <a:xfrm>
          <a:off x="96294" y="4109361"/>
          <a:ext cx="2236961" cy="137845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4400" kern="1200" dirty="0"/>
            <a:t>why</a:t>
          </a:r>
          <a:endParaRPr lang="zh-TW" altLang="en-US" sz="4400" kern="1200" dirty="0"/>
        </a:p>
      </dsp:txBody>
      <dsp:txXfrm>
        <a:off x="163585" y="4176652"/>
        <a:ext cx="2102379" cy="1243875"/>
      </dsp:txXfrm>
    </dsp:sp>
    <dsp:sp modelId="{A679DAB6-F3F9-424D-AC56-40422065E10C}">
      <dsp:nvSpPr>
        <dsp:cNvPr id="0" name=""/>
        <dsp:cNvSpPr/>
      </dsp:nvSpPr>
      <dsp:spPr>
        <a:xfrm rot="12600000">
          <a:off x="2315850" y="2770121"/>
          <a:ext cx="25983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830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753ABA-740A-40FC-93DC-067E87DA2921}">
      <dsp:nvSpPr>
        <dsp:cNvPr id="0" name=""/>
        <dsp:cNvSpPr/>
      </dsp:nvSpPr>
      <dsp:spPr>
        <a:xfrm>
          <a:off x="96294" y="1370179"/>
          <a:ext cx="2236961" cy="137845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4400" kern="1200" dirty="0"/>
            <a:t>how</a:t>
          </a:r>
          <a:endParaRPr lang="zh-TW" altLang="en-US" sz="3600" kern="1200" dirty="0"/>
        </a:p>
      </dsp:txBody>
      <dsp:txXfrm>
        <a:off x="163585" y="1437470"/>
        <a:ext cx="2102379" cy="12438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6DDFF1-0BBF-450B-88E6-DED4DFE2F39E}" type="datetimeFigureOut">
              <a:rPr lang="zh-TW" altLang="en-US" smtClean="0"/>
              <a:t>2023/10/11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42DBD2-AF9F-4202-9478-BCD0AEE75D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7893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6%20Questions%20Fun%20Reading%20Writing%20Comprehension%20Strategy%20For%20Kids%20Jack%20Hartmann%20(online-video-cutter.com)%20(1).mp4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 noProof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E2820-AFE1-45FA-949E-17BDB534E1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1861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45720" indent="0">
              <a:buNone/>
            </a:pPr>
            <a:r>
              <a:rPr lang="zh-TW" altLang="en-US" sz="1200" b="1" dirty="0">
                <a:latin typeface="Salesforce Sans"/>
                <a:sym typeface="Salesforce Sans"/>
              </a:rPr>
              <a:t>大量閱讀，</a:t>
            </a:r>
            <a:r>
              <a:rPr lang="zh-TW" altLang="en-US" b="1" dirty="0">
                <a:latin typeface="Salesforce Sans"/>
                <a:sym typeface="Salesforce Sans"/>
              </a:rPr>
              <a:t>並</a:t>
            </a:r>
            <a:r>
              <a:rPr lang="zh-TW" altLang="en-US" sz="1200" b="1" dirty="0">
                <a:latin typeface="Salesforce Sans"/>
                <a:sym typeface="Salesforce Sans"/>
              </a:rPr>
              <a:t>從「模仿」開始</a:t>
            </a:r>
            <a:endParaRPr lang="zh-TW" altLang="en-US" noProof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/>
          <a:p>
            <a:pPr algn="r"/>
            <a:fld id="{935E2820-AFE1-45FA-949E-17BDB534E1DC}" type="slidenum">
              <a:rPr lang="en-US" smtClean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/>
              <a:t>17</a:t>
            </a:fld>
            <a:endParaRPr lang="en-US" dirty="0">
              <a:solidFill>
                <a:srgbClr val="59595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21861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dirty="0"/>
              <a:t>初級寫作中</a:t>
            </a:r>
            <a:r>
              <a:rPr lang="en-US" altLang="zh-TW" sz="1200" dirty="0"/>
              <a:t>, </a:t>
            </a:r>
            <a:r>
              <a:rPr lang="zh-TW" altLang="en-US" sz="1200" dirty="0"/>
              <a:t>訓練的重點在拼字</a:t>
            </a:r>
            <a:r>
              <a:rPr lang="en-US" altLang="zh-TW" sz="1200" dirty="0"/>
              <a:t>, </a:t>
            </a:r>
            <a:r>
              <a:rPr lang="zh-TW" altLang="en-US" sz="1200" dirty="0"/>
              <a:t>句型的完整度及正確度。</a:t>
            </a:r>
            <a:endParaRPr lang="en-US" altLang="zh-TW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/>
              <a:t>初學者</a:t>
            </a:r>
            <a:r>
              <a:rPr lang="zh-TW" altLang="zh-TW" sz="1200" dirty="0"/>
              <a:t>會的詞彙和句型有限，你可能只會現在簡單式，或是</a:t>
            </a:r>
            <a:r>
              <a:rPr lang="zh-TW" altLang="en-US" sz="1200" dirty="0"/>
              <a:t>上一次段考才剛剛學的</a:t>
            </a:r>
            <a:r>
              <a:rPr lang="zh-TW" altLang="zh-TW" sz="1200" dirty="0"/>
              <a:t>過去式，這些都沒關係，試著用最簡單的句型，練習記錄下今天發生的事情。</a:t>
            </a:r>
            <a:r>
              <a:rPr lang="zh-TW" altLang="zh-TW" sz="1200" dirty="0">
                <a:hlinkClick r:id="rId3" action="ppaction://hlinkfile"/>
              </a:rPr>
              <a:t>你可以利用五個</a:t>
            </a:r>
            <a:r>
              <a:rPr lang="en-US" altLang="zh-TW" sz="1200" dirty="0" err="1">
                <a:hlinkClick r:id="rId3" action="ppaction://hlinkfile"/>
              </a:rPr>
              <a:t>wh</a:t>
            </a:r>
            <a:r>
              <a:rPr lang="en-US" altLang="zh-TW" sz="1200" dirty="0">
                <a:hlinkClick r:id="rId3" action="ppaction://hlinkfile"/>
              </a:rPr>
              <a:t>-</a:t>
            </a:r>
            <a:r>
              <a:rPr lang="zh-TW" altLang="zh-TW" sz="1200" dirty="0">
                <a:hlinkClick r:id="rId3" action="ppaction://hlinkfile"/>
              </a:rPr>
              <a:t>加上</a:t>
            </a:r>
            <a:r>
              <a:rPr lang="en-US" altLang="zh-TW" sz="1200" dirty="0">
                <a:hlinkClick r:id="rId3" action="ppaction://hlinkfile"/>
              </a:rPr>
              <a:t>how</a:t>
            </a:r>
            <a:r>
              <a:rPr lang="zh-TW" altLang="zh-TW" sz="1200" dirty="0">
                <a:hlinkClick r:id="rId3" action="ppaction://hlinkfile"/>
              </a:rPr>
              <a:t>來衍伸靈感</a:t>
            </a:r>
            <a:r>
              <a:rPr lang="zh-TW" altLang="zh-TW" sz="1200" dirty="0"/>
              <a:t>：</a:t>
            </a:r>
            <a:r>
              <a:rPr lang="en-US" altLang="zh-TW" sz="1200" dirty="0"/>
              <a:t>what(</a:t>
            </a:r>
            <a:r>
              <a:rPr lang="zh-TW" altLang="zh-TW" sz="1200" dirty="0"/>
              <a:t>是什麼</a:t>
            </a:r>
            <a:r>
              <a:rPr lang="en-US" altLang="zh-TW" sz="1200" dirty="0"/>
              <a:t>)</a:t>
            </a:r>
            <a:r>
              <a:rPr lang="zh-TW" altLang="zh-TW" sz="1200" dirty="0"/>
              <a:t>、</a:t>
            </a:r>
            <a:r>
              <a:rPr lang="en-US" altLang="zh-TW" sz="1200" dirty="0"/>
              <a:t>when(</a:t>
            </a:r>
            <a:r>
              <a:rPr lang="zh-TW" altLang="zh-TW" sz="1200" dirty="0"/>
              <a:t>何時</a:t>
            </a:r>
            <a:r>
              <a:rPr lang="en-US" altLang="zh-TW" sz="1200" dirty="0"/>
              <a:t>)</a:t>
            </a:r>
            <a:r>
              <a:rPr lang="zh-TW" altLang="zh-TW" sz="1200" dirty="0"/>
              <a:t>、</a:t>
            </a:r>
            <a:r>
              <a:rPr lang="en-US" altLang="zh-TW" sz="1200" dirty="0"/>
              <a:t>who(</a:t>
            </a:r>
            <a:r>
              <a:rPr lang="zh-TW" altLang="zh-TW" sz="1200" dirty="0"/>
              <a:t>誰</a:t>
            </a:r>
            <a:r>
              <a:rPr lang="en-US" altLang="zh-TW" sz="1200" dirty="0"/>
              <a:t>)</a:t>
            </a:r>
            <a:r>
              <a:rPr lang="zh-TW" altLang="zh-TW" sz="1200" dirty="0"/>
              <a:t>、</a:t>
            </a:r>
            <a:r>
              <a:rPr lang="en-US" altLang="zh-TW" sz="1200" dirty="0"/>
              <a:t>why(</a:t>
            </a:r>
            <a:r>
              <a:rPr lang="zh-TW" altLang="zh-TW" sz="1200" dirty="0"/>
              <a:t>為什麼</a:t>
            </a:r>
            <a:r>
              <a:rPr lang="en-US" altLang="zh-TW" sz="1200" dirty="0"/>
              <a:t>)</a:t>
            </a:r>
            <a:r>
              <a:rPr lang="zh-TW" altLang="zh-TW" sz="1200" dirty="0"/>
              <a:t>、</a:t>
            </a:r>
            <a:r>
              <a:rPr lang="en-US" altLang="zh-TW" sz="1200" dirty="0"/>
              <a:t>where(</a:t>
            </a:r>
            <a:r>
              <a:rPr lang="zh-TW" altLang="zh-TW" sz="1200" dirty="0"/>
              <a:t>在哪裡</a:t>
            </a:r>
            <a:r>
              <a:rPr lang="en-US" altLang="zh-TW" sz="1200" dirty="0"/>
              <a:t>)</a:t>
            </a:r>
            <a:r>
              <a:rPr lang="zh-TW" altLang="zh-TW" sz="1200" dirty="0"/>
              <a:t>、</a:t>
            </a:r>
            <a:r>
              <a:rPr lang="en-US" altLang="zh-TW" sz="1200" dirty="0"/>
              <a:t>how(</a:t>
            </a:r>
            <a:r>
              <a:rPr lang="zh-TW" altLang="zh-TW" sz="1200" dirty="0"/>
              <a:t>怎麼做</a:t>
            </a:r>
            <a:r>
              <a:rPr lang="en-US" altLang="zh-TW" sz="1200" dirty="0"/>
              <a:t>)</a:t>
            </a:r>
            <a:r>
              <a:rPr lang="zh-TW" altLang="zh-TW" sz="1200" dirty="0"/>
              <a:t>。</a:t>
            </a:r>
            <a:r>
              <a:rPr lang="en-US" altLang="zh-TW" sz="1200" dirty="0"/>
              <a:t>   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18BC52-CAA8-4FBB-B0DB-00E3C11BCA93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8702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7200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CF7CF-37F9-447C-91DF-99627E84A9AB}" type="datetimeFigureOut">
              <a:rPr lang="zh-TW" altLang="en-US" smtClean="0"/>
              <a:t>2023/10/11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0"/>
            </a:lvl1pPr>
          </a:lstStyle>
          <a:p>
            <a:fld id="{79861025-7F86-4EF8-B82B-6D977C6C3C6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678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CF7CF-37F9-447C-91DF-99627E84A9AB}" type="datetimeFigureOut">
              <a:rPr lang="zh-TW" altLang="en-US" smtClean="0"/>
              <a:t>2023/10/11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61025-7F86-4EF8-B82B-6D977C6C3C6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9777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CF7CF-37F9-447C-91DF-99627E84A9AB}" type="datetimeFigureOut">
              <a:rPr lang="zh-TW" altLang="en-US" smtClean="0"/>
              <a:t>2023/10/11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61025-7F86-4EF8-B82B-6D977C6C3C6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9868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96FE7-6F62-45FF-AF07-4DF1007E0395}" type="datetimeFigureOut">
              <a:rPr lang="zh-TW" altLang="en-US" smtClean="0"/>
              <a:t>2023/10/11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2123F-7E88-41F6-BC57-2053536BE9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1196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600"/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zh-TW" altLang="en-US" noProof="0"/>
              <a:t>按一下以編輯母片副標題樣式</a:t>
            </a:r>
            <a:endParaRPr lang="zh-TW" altLang="en-US" noProof="0" dirty="0"/>
          </a:p>
        </p:txBody>
      </p:sp>
      <p:sp>
        <p:nvSpPr>
          <p:cNvPr id="8" name="日期預留位置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6C8858E-052F-46F7-8A67-01067E1B6633}" type="datetime1">
              <a:rPr lang="zh-TW" altLang="en-US" smtClean="0"/>
              <a:pPr/>
              <a:t>2023/10/11</a:t>
            </a:fld>
            <a:endParaRPr lang="zh-TW" altLang="en-US" dirty="0"/>
          </a:p>
        </p:txBody>
      </p:sp>
      <p:sp>
        <p:nvSpPr>
          <p:cNvPr id="9" name="頁尾預留位置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10" name="投影片編號預留位置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5828843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A66B22E-3CC6-4BEC-81AE-67F1D78B7B77}" type="datetime1">
              <a:rPr lang="zh-TW" altLang="en-US" smtClean="0"/>
              <a:pPr/>
              <a:t>2023/10/11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3187913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 algn="l" rtl="0">
              <a:defRPr sz="52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54D69F2-8A86-4A80-84A1-8F66630EEFA9}" type="datetime1">
              <a:rPr lang="zh-TW" altLang="en-US" smtClean="0"/>
              <a:pPr/>
              <a:t>2023/10/11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0011844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B3B4DE-620A-4586-AEA6-16BE28D6AA01}" type="datetime1">
              <a:rPr lang="zh-TW" altLang="en-US" smtClean="0"/>
              <a:pPr/>
              <a:t>2023/10/11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9706475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6CB3B4DE-620A-4586-AEA6-16BE28D6AA01}" type="datetime1">
              <a:rPr lang="zh-TW" altLang="en-US" smtClean="0"/>
              <a:pPr/>
              <a:t>2023/10/11</a:t>
            </a:fld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8FDBFFB2-86D9-4B8F-A59A-553A60B94BBE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9257208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B3B4DE-620A-4586-AEA6-16BE28D6AA01}" type="datetime1">
              <a:rPr lang="zh-TW" altLang="en-US" smtClean="0"/>
              <a:pPr/>
              <a:t>2023/10/11</a:t>
            </a:fld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9252491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B3B4DE-620A-4586-AEA6-16BE28D6AA01}" type="datetime1">
              <a:rPr lang="zh-TW" altLang="en-US" smtClean="0"/>
              <a:pPr/>
              <a:t>2023/10/11</a:t>
            </a:fld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716539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CF7CF-37F9-447C-91DF-99627E84A9AB}" type="datetimeFigureOut">
              <a:rPr lang="zh-TW" altLang="en-US" smtClean="0"/>
              <a:t>2023/10/11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61025-7F86-4EF8-B82B-6D977C6C3C6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47027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B3B4DE-620A-4586-AEA6-16BE28D6AA01}" type="datetime1">
              <a:rPr lang="zh-TW" altLang="en-US" smtClean="0"/>
              <a:pPr/>
              <a:t>2023/10/11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6065820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8" name="圓角矩形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6CB3B4DE-620A-4586-AEA6-16BE28D6AA01}" type="datetime1">
              <a:rPr lang="zh-TW" altLang="en-US" smtClean="0"/>
              <a:pPr/>
              <a:t>2023/10/11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8FDBFFB2-86D9-4B8F-A59A-553A60B94BBE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153185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B3B4DE-620A-4586-AEA6-16BE28D6AA01}" type="datetime1">
              <a:rPr lang="zh-TW" altLang="en-US" smtClean="0"/>
              <a:pPr/>
              <a:t>2023/10/11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7283976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CB3B4DE-620A-4586-AEA6-16BE28D6AA01}" type="datetime1">
              <a:rPr lang="zh-TW" altLang="en-US" smtClean="0"/>
              <a:pPr/>
              <a:t>2023/10/11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076357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72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953CF7CF-37F9-447C-91DF-99627E84A9AB}" type="datetimeFigureOut">
              <a:rPr lang="zh-TW" altLang="en-US" smtClean="0"/>
              <a:t>2023/10/11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zh-TW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79861025-7F86-4EF8-B82B-6D977C6C3C6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4795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CF7CF-37F9-447C-91DF-99627E84A9AB}" type="datetimeFigureOut">
              <a:rPr lang="zh-TW" altLang="en-US" smtClean="0"/>
              <a:t>2023/10/11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61025-7F86-4EF8-B82B-6D977C6C3C6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8405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CF7CF-37F9-447C-91DF-99627E84A9AB}" type="datetimeFigureOut">
              <a:rPr lang="zh-TW" altLang="en-US" smtClean="0"/>
              <a:t>2023/10/11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61025-7F86-4EF8-B82B-6D977C6C3C6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2950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CF7CF-37F9-447C-91DF-99627E84A9AB}" type="datetimeFigureOut">
              <a:rPr lang="zh-TW" altLang="en-US" smtClean="0"/>
              <a:t>2023/10/11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61025-7F86-4EF8-B82B-6D977C6C3C6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1567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CF7CF-37F9-447C-91DF-99627E84A9AB}" type="datetimeFigureOut">
              <a:rPr lang="zh-TW" altLang="en-US" smtClean="0"/>
              <a:t>2023/10/11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61025-7F86-4EF8-B82B-6D977C6C3C6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7344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CF7CF-37F9-447C-91DF-99627E84A9AB}" type="datetimeFigureOut">
              <a:rPr lang="zh-TW" altLang="en-US" smtClean="0"/>
              <a:t>2023/10/11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61025-7F86-4EF8-B82B-6D977C6C3C6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3121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CF7CF-37F9-447C-91DF-99627E84A9AB}" type="datetimeFigureOut">
              <a:rPr lang="zh-TW" altLang="en-US" smtClean="0"/>
              <a:t>2023/10/11</a:t>
            </a:fld>
            <a:endParaRPr lang="zh-TW" alt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61025-7F86-4EF8-B82B-6D977C6C3C6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9788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953CF7CF-37F9-447C-91DF-99627E84A9AB}" type="datetimeFigureOut">
              <a:rPr lang="zh-TW" altLang="en-US" smtClean="0"/>
              <a:t>2023/10/11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rgbClr val="FFFFFF"/>
                </a:solidFill>
                <a:latin typeface="+mj-lt"/>
              </a:defRPr>
            </a:lvl1pPr>
          </a:lstStyle>
          <a:p>
            <a:fld id="{79861025-7F86-4EF8-B82B-6D977C6C3C6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2813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none" baseline="0"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B8288638-A9D7-4AA9-B33E-D9A764F8FD84}" type="datetime1">
              <a:rPr lang="zh-TW" altLang="en-US" smtClean="0"/>
              <a:pPr/>
              <a:t>2023/10/11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 b="1">
                <a:solidFill>
                  <a:srgbClr val="AB3C1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8FDBFFB2-86D9-4B8F-A59A-553A60B94BBE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512847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learnenglish.britishcouncil.org/en/listen-and-watch" TargetMode="External"/><Relationship Id="rId2" Type="http://schemas.openxmlformats.org/officeDocument/2006/relationships/hyperlink" Target="http://www.storynory.com/" TargetMode="Externa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www.coolenglish.edu.tw/" TargetMode="External"/><Relationship Id="rId5" Type="http://schemas.openxmlformats.org/officeDocument/2006/relationships/hyperlink" Target="http://storycorps.org/listen/" TargetMode="External"/><Relationship Id="rId4" Type="http://schemas.openxmlformats.org/officeDocument/2006/relationships/hyperlink" Target="https://tw.voicetube.com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9583DAF9-3F9D-4B18-AA02-F2FB5603BA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5213" y="1414021"/>
            <a:ext cx="7091361" cy="2083323"/>
          </a:xfrm>
        </p:spPr>
        <p:txBody>
          <a:bodyPr>
            <a:normAutofit fontScale="90000"/>
          </a:bodyPr>
          <a:lstStyle/>
          <a:p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r>
              <a:rPr lang="zh-TW" altLang="en-US" dirty="0"/>
              <a:t>七年級英文分享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2" name="副標題 1">
            <a:extLst>
              <a:ext uri="{FF2B5EF4-FFF2-40B4-BE49-F238E27FC236}">
                <a16:creationId xmlns:a16="http://schemas.microsoft.com/office/drawing/2014/main" id="{899BCB58-BD0F-4660-B534-99C98AAC97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3237" y="3636705"/>
            <a:ext cx="7091361" cy="838200"/>
          </a:xfrm>
        </p:spPr>
        <p:txBody>
          <a:bodyPr>
            <a:normAutofit/>
          </a:bodyPr>
          <a:lstStyle/>
          <a:p>
            <a:r>
              <a:rPr lang="zh-TW" altLang="en-US" sz="5400" dirty="0">
                <a:solidFill>
                  <a:srgbClr val="0070C0"/>
                </a:solidFill>
              </a:rPr>
              <a:t>要怎麼學好英文？</a:t>
            </a:r>
          </a:p>
        </p:txBody>
      </p:sp>
    </p:spTree>
    <p:extLst>
      <p:ext uri="{BB962C8B-B14F-4D97-AF65-F5344CB8AC3E}">
        <p14:creationId xmlns:p14="http://schemas.microsoft.com/office/powerpoint/2010/main" val="2735377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65945DB-DD47-459A-AEB1-7E5B58EB02C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33600" y="484188"/>
            <a:ext cx="10058400" cy="1609725"/>
          </a:xfrm>
        </p:spPr>
        <p:txBody>
          <a:bodyPr>
            <a:normAutofit/>
          </a:bodyPr>
          <a:lstStyle/>
          <a:p>
            <a:r>
              <a:rPr lang="zh-TW" altLang="en-US" sz="6000" b="1" dirty="0"/>
              <a:t>練習口說的方法</a:t>
            </a:r>
            <a:endParaRPr lang="zh-TW" altLang="en-US" sz="6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3299EBE-A0EC-44AF-B9D8-05B31CEFAE6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133600" y="2206625"/>
            <a:ext cx="10058400" cy="3965575"/>
          </a:xfrm>
        </p:spPr>
        <p:txBody>
          <a:bodyPr/>
          <a:lstStyle/>
          <a:p>
            <a:r>
              <a:rPr lang="zh-TW" altLang="en-US" sz="4000" dirty="0">
                <a:solidFill>
                  <a:srgbClr val="000000"/>
                </a:solidFill>
              </a:rPr>
              <a:t>練習口說最重要的，就是</a:t>
            </a:r>
            <a:r>
              <a:rPr lang="zh-TW" alt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持續</a:t>
            </a:r>
            <a:r>
              <a:rPr lang="zh-TW" altLang="en-US" sz="4000" b="1" dirty="0">
                <a:solidFill>
                  <a:srgbClr val="000000"/>
                </a:solidFill>
              </a:rPr>
              <a:t>！</a:t>
            </a:r>
            <a:endParaRPr lang="en-US" altLang="zh-TW" sz="4000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altLang="zh-TW" sz="4000" b="1" dirty="0">
              <a:solidFill>
                <a:srgbClr val="000000"/>
              </a:solidFill>
            </a:endParaRPr>
          </a:p>
          <a:p>
            <a:r>
              <a:rPr lang="zh-TW" altLang="en-US" sz="4000" dirty="0">
                <a:solidFill>
                  <a:srgbClr val="000000"/>
                </a:solidFill>
              </a:rPr>
              <a:t>這三個方法</a:t>
            </a:r>
            <a:r>
              <a:rPr lang="en-US" altLang="zh-TW" sz="4000" dirty="0">
                <a:solidFill>
                  <a:srgbClr val="000000"/>
                </a:solidFill>
              </a:rPr>
              <a:t>(</a:t>
            </a:r>
            <a:r>
              <a:rPr lang="zh-TW" altLang="en-US" sz="4000" dirty="0">
                <a:solidFill>
                  <a:srgbClr val="000000"/>
                </a:solidFill>
              </a:rPr>
              <a:t>背誦，影子，回音</a:t>
            </a:r>
            <a:r>
              <a:rPr lang="en-US" altLang="zh-TW" sz="4000" dirty="0">
                <a:solidFill>
                  <a:srgbClr val="000000"/>
                </a:solidFill>
              </a:rPr>
              <a:t>)</a:t>
            </a:r>
            <a:r>
              <a:rPr lang="zh-TW" altLang="en-US" sz="4000" dirty="0">
                <a:solidFill>
                  <a:srgbClr val="000000"/>
                </a:solidFill>
              </a:rPr>
              <a:t> 相輔相成</a:t>
            </a:r>
            <a:r>
              <a:rPr lang="zh-TW" altLang="en-US" sz="4000" b="1" dirty="0">
                <a:solidFill>
                  <a:srgbClr val="000000"/>
                </a:solidFill>
              </a:rPr>
              <a:t>，搭配使用更可以事半功倍。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71802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內容版面配置區 12">
            <a:extLst>
              <a:ext uri="{FF2B5EF4-FFF2-40B4-BE49-F238E27FC236}">
                <a16:creationId xmlns:a16="http://schemas.microsoft.com/office/drawing/2014/main" id="{439AF1A6-B225-4FD6-A592-722A39452D4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92553" cy="7270750"/>
          </a:xfrm>
        </p:spPr>
      </p:pic>
      <p:sp>
        <p:nvSpPr>
          <p:cNvPr id="17" name="星形: 七角 16">
            <a:extLst>
              <a:ext uri="{FF2B5EF4-FFF2-40B4-BE49-F238E27FC236}">
                <a16:creationId xmlns:a16="http://schemas.microsoft.com/office/drawing/2014/main" id="{54ECFCC5-D02B-491D-B1BC-83BA65B38230}"/>
              </a:ext>
            </a:extLst>
          </p:cNvPr>
          <p:cNvSpPr/>
          <p:nvPr/>
        </p:nvSpPr>
        <p:spPr>
          <a:xfrm>
            <a:off x="726688" y="2620537"/>
            <a:ext cx="5698273" cy="4650058"/>
          </a:xfrm>
          <a:prstGeom prst="star7">
            <a:avLst/>
          </a:prstGeom>
          <a:noFill/>
          <a:ln w="254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0132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0" y="14063"/>
            <a:ext cx="9453489" cy="76944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altLang="zh-TW" sz="4400" b="1" dirty="0">
                <a:solidFill>
                  <a:schemeClr val="bg1"/>
                </a:solidFill>
                <a:latin typeface="Arial Black" panose="020B0A04020102020204" pitchFamily="34" charset="0"/>
              </a:rPr>
              <a:t>How to Read</a:t>
            </a:r>
            <a:endParaRPr lang="zh-TW" altLang="en-US" sz="4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48687" y="1121648"/>
            <a:ext cx="92704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400" b="1" dirty="0">
                <a:solidFill>
                  <a:srgbClr val="292C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lang="zh-TW" altLang="en-US" sz="4400" b="1" dirty="0">
                <a:solidFill>
                  <a:srgbClr val="292C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選擇符合自己英文程度的閱讀書籍</a:t>
            </a:r>
            <a:endParaRPr lang="zh-TW" altLang="en-US" sz="4400" b="1" i="0" dirty="0">
              <a:solidFill>
                <a:srgbClr val="292C33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02510" y="2319895"/>
            <a:ext cx="99929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400" b="1" dirty="0">
                <a:solidFill>
                  <a:srgbClr val="292C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 </a:t>
            </a:r>
            <a:r>
              <a:rPr lang="zh-TW" altLang="en-US" sz="4400" b="1" dirty="0">
                <a:solidFill>
                  <a:srgbClr val="292C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每天撥出時間</a:t>
            </a:r>
            <a:r>
              <a:rPr lang="en-US" altLang="zh-TW" sz="4400" b="1" dirty="0">
                <a:solidFill>
                  <a:srgbClr val="292C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400" b="1" dirty="0">
                <a:solidFill>
                  <a:srgbClr val="292C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至少</a:t>
            </a:r>
            <a:r>
              <a:rPr lang="en-US" altLang="zh-TW" sz="4400" b="1" dirty="0">
                <a:solidFill>
                  <a:srgbClr val="292C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4400" b="1" dirty="0">
                <a:solidFill>
                  <a:srgbClr val="292C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  <a:r>
              <a:rPr lang="en-US" altLang="zh-TW" sz="4400" b="1" dirty="0">
                <a:solidFill>
                  <a:srgbClr val="292C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4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閱讀</a:t>
            </a:r>
            <a:r>
              <a:rPr lang="zh-TW" altLang="en-US" sz="4400" b="1" dirty="0">
                <a:solidFill>
                  <a:srgbClr val="292C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英文</a:t>
            </a:r>
            <a:endParaRPr lang="zh-TW" altLang="en-US" sz="4400" b="1" i="0" dirty="0">
              <a:solidFill>
                <a:srgbClr val="292C33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48687" y="3546835"/>
            <a:ext cx="638759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400" b="1" dirty="0">
                <a:solidFill>
                  <a:srgbClr val="292C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 </a:t>
            </a:r>
            <a:r>
              <a:rPr lang="zh-TW" altLang="en-US" sz="4400" b="1" dirty="0">
                <a:solidFill>
                  <a:srgbClr val="292C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勤作筆記加深學習效果</a:t>
            </a:r>
            <a:endParaRPr lang="zh-TW" altLang="en-US" sz="4400" b="1" i="0" dirty="0">
              <a:solidFill>
                <a:srgbClr val="292C33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48687" y="4702960"/>
            <a:ext cx="1096325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400" b="1" dirty="0">
                <a:solidFill>
                  <a:srgbClr val="292C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4. </a:t>
            </a:r>
            <a:r>
              <a:rPr lang="zh-TW" altLang="en-US" sz="4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以英文句構來思考</a:t>
            </a:r>
            <a:r>
              <a:rPr lang="zh-TW" altLang="en-US" sz="4400" b="1" dirty="0">
                <a:solidFill>
                  <a:srgbClr val="292C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，不可以中文逐字解釋</a:t>
            </a:r>
            <a:endParaRPr lang="zh-TW" altLang="en-US" sz="4400" b="1" i="0" dirty="0">
              <a:solidFill>
                <a:srgbClr val="292C33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2815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320511" y="-374814"/>
            <a:ext cx="10396538" cy="1619250"/>
          </a:xfrm>
        </p:spPr>
        <p:txBody>
          <a:bodyPr>
            <a:normAutofit/>
          </a:bodyPr>
          <a:lstStyle/>
          <a:p>
            <a:r>
              <a:rPr lang="zh-TW" altLang="en-US" sz="4800" dirty="0"/>
              <a:t>大量閱讀</a:t>
            </a:r>
            <a:r>
              <a:rPr lang="en-US" altLang="zh-TW" sz="4800" dirty="0"/>
              <a:t>EXTENSIVE READING</a:t>
            </a:r>
            <a:endParaRPr lang="zh-TW" altLang="en-US" sz="48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391886" y="1724297"/>
            <a:ext cx="11194868" cy="504753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TW" sz="4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Learn from your interesting topics       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/>
                <a:ea typeface="新細明體" panose="02020500000000000000" pitchFamily="18" charset="-120"/>
                <a:cs typeface="+mn-cs"/>
              </a:rPr>
              <a:t>  </a:t>
            </a:r>
            <a:r>
              <a:rPr kumimoji="0" lang="zh-TW" altLang="en-US" sz="4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書法家中楷體" panose="02010609010101010101" pitchFamily="49" charset="-120"/>
                <a:ea typeface="書法家中楷體" panose="02010609010101010101" pitchFamily="49" charset="-120"/>
              </a:rPr>
              <a:t>從有興趣的主題學習</a:t>
            </a:r>
            <a:endParaRPr kumimoji="0" lang="en-US" altLang="zh-TW" sz="4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anose="020B0806030902050204"/>
              <a:ea typeface="新細明體" panose="02020500000000000000" pitchFamily="18" charset="-120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TW" sz="4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Read English version  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TW" sz="4600" dirty="0">
                <a:solidFill>
                  <a:prstClr val="black"/>
                </a:solidFill>
                <a:latin typeface="Impact" panose="020B0806030902050204"/>
                <a:ea typeface="新細明體" panose="02020500000000000000" pitchFamily="18" charset="-120"/>
              </a:rPr>
              <a:t>  </a:t>
            </a:r>
            <a:r>
              <a:rPr kumimoji="0" lang="zh-TW" altLang="en-US" sz="4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書法家中楷體" panose="02010609010101010101" pitchFamily="49" charset="-120"/>
                <a:ea typeface="書法家中楷體" panose="02010609010101010101" pitchFamily="49" charset="-120"/>
              </a:rPr>
              <a:t>閱讀英文版</a:t>
            </a:r>
            <a:endParaRPr kumimoji="0" lang="en-US" altLang="zh-TW" sz="4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TW" sz="4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Read different genre</a:t>
            </a:r>
            <a:r>
              <a:rPr kumimoji="0" lang="en-US" altLang="zh-TW" sz="4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types</a:t>
            </a:r>
            <a:r>
              <a:rPr kumimoji="0" lang="en-US" altLang="zh-TW" sz="4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 </a:t>
            </a:r>
            <a:r>
              <a:rPr kumimoji="0" lang="zh-TW" altLang="en-US" sz="4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endParaRPr kumimoji="0" lang="en-US" altLang="zh-TW" sz="4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TW" sz="4600" dirty="0">
                <a:solidFill>
                  <a:prstClr val="black"/>
                </a:solidFill>
                <a:latin typeface="Impact" panose="020B0806030902050204"/>
                <a:ea typeface="新細明體" panose="02020500000000000000" pitchFamily="18" charset="-120"/>
              </a:rPr>
              <a:t> </a:t>
            </a:r>
            <a:r>
              <a:rPr kumimoji="0" lang="zh-TW" altLang="en-US" sz="4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書法家中楷體" panose="02010609010101010101" pitchFamily="49" charset="-120"/>
                <a:ea typeface="書法家中楷體" panose="02010609010101010101" pitchFamily="49" charset="-120"/>
              </a:rPr>
              <a:t>閱讀各種文類</a:t>
            </a:r>
            <a:r>
              <a:rPr kumimoji="0" lang="en-US" altLang="zh-TW" sz="4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書法家中楷體" panose="02010609010101010101" pitchFamily="49" charset="-120"/>
                <a:ea typeface="書法家中楷體" panose="02010609010101010101" pitchFamily="49" charset="-120"/>
              </a:rPr>
              <a:t>:</a:t>
            </a:r>
            <a:r>
              <a:rPr kumimoji="0" lang="zh-TW" altLang="en-US" sz="4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書法家中楷體" panose="02010609010101010101" pitchFamily="49" charset="-120"/>
                <a:ea typeface="書法家中楷體" panose="02010609010101010101" pitchFamily="49" charset="-120"/>
              </a:rPr>
              <a:t>新聞、雜誌，或小說等課</a:t>
            </a:r>
            <a:r>
              <a:rPr lang="zh-TW" altLang="en-US" sz="4600" dirty="0">
                <a:solidFill>
                  <a:prstClr val="black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  </a:t>
            </a:r>
            <a:endParaRPr lang="en-US" altLang="zh-TW" sz="4600" dirty="0">
              <a:solidFill>
                <a:prstClr val="black"/>
              </a:solidFill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TW" sz="4600" dirty="0">
                <a:solidFill>
                  <a:prstClr val="black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 </a:t>
            </a:r>
            <a:r>
              <a:rPr kumimoji="0" lang="zh-TW" altLang="en-US" sz="4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書法家中楷體" panose="02010609010101010101" pitchFamily="49" charset="-120"/>
                <a:ea typeface="書法家中楷體" panose="02010609010101010101" pitchFamily="49" charset="-120"/>
              </a:rPr>
              <a:t>外讀物</a:t>
            </a:r>
            <a:endParaRPr kumimoji="0" lang="en-US" altLang="zh-TW" sz="4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101928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70538" cy="6518275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841" y="1"/>
            <a:ext cx="6613721" cy="664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57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內容版面配置區 12">
            <a:extLst>
              <a:ext uri="{FF2B5EF4-FFF2-40B4-BE49-F238E27FC236}">
                <a16:creationId xmlns:a16="http://schemas.microsoft.com/office/drawing/2014/main" id="{439AF1A6-B225-4FD6-A592-722A39452D4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22870" cy="7270750"/>
          </a:xfrm>
        </p:spPr>
      </p:pic>
      <p:sp>
        <p:nvSpPr>
          <p:cNvPr id="17" name="星形: 七角 16">
            <a:extLst>
              <a:ext uri="{FF2B5EF4-FFF2-40B4-BE49-F238E27FC236}">
                <a16:creationId xmlns:a16="http://schemas.microsoft.com/office/drawing/2014/main" id="{54ECFCC5-D02B-491D-B1BC-83BA65B38230}"/>
              </a:ext>
            </a:extLst>
          </p:cNvPr>
          <p:cNvSpPr/>
          <p:nvPr/>
        </p:nvSpPr>
        <p:spPr>
          <a:xfrm>
            <a:off x="5755887" y="2620537"/>
            <a:ext cx="5698273" cy="4650058"/>
          </a:xfrm>
          <a:prstGeom prst="star7">
            <a:avLst/>
          </a:prstGeom>
          <a:noFill/>
          <a:ln w="254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3559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92303" y="437882"/>
            <a:ext cx="9372600" cy="2060619"/>
          </a:xfrm>
        </p:spPr>
        <p:txBody>
          <a:bodyPr rtlCol="0">
            <a:noAutofit/>
          </a:bodyPr>
          <a:lstStyle/>
          <a:p>
            <a:r>
              <a:rPr lang="zh-TW" altLang="en-US" sz="4400" b="1" dirty="0">
                <a:latin typeface="Salesforce Sans"/>
                <a:sym typeface="Salesforce Sans"/>
              </a:rPr>
              <a:t>大量閱讀</a:t>
            </a:r>
            <a:r>
              <a:rPr lang="en-US" altLang="zh-TW" sz="4400" b="1" dirty="0">
                <a:latin typeface="Salesforce Sans"/>
                <a:sym typeface="Salesforce Sans"/>
              </a:rPr>
              <a:t>(extensive reading)</a:t>
            </a:r>
            <a:br>
              <a:rPr lang="en-US" altLang="zh-TW" sz="4400" b="1" dirty="0">
                <a:latin typeface="Salesforce Sans"/>
                <a:sym typeface="Salesforce Sans"/>
              </a:rPr>
            </a:br>
            <a:r>
              <a:rPr lang="zh-TW" altLang="en-US" sz="4400" b="1" dirty="0">
                <a:latin typeface="Salesforce Sans"/>
                <a:sym typeface="Salesforce Sans"/>
              </a:rPr>
              <a:t>好的作文從「模仿」開始</a:t>
            </a:r>
            <a:br>
              <a:rPr lang="zh-TW" altLang="en-US" sz="4400" b="1" dirty="0">
                <a:latin typeface="Salesforce Sans"/>
                <a:sym typeface="Salesforce Sans"/>
              </a:rPr>
            </a:br>
            <a:endParaRPr lang="zh-TW" altLang="en-US" sz="4400" b="1" dirty="0">
              <a:latin typeface="Salesforce Sans"/>
              <a:sym typeface="Salesforce Sans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2092303" y="1970202"/>
            <a:ext cx="9372600" cy="4453136"/>
          </a:xfrm>
        </p:spPr>
        <p:txBody>
          <a:bodyPr rtlCol="0">
            <a:normAutofit/>
          </a:bodyPr>
          <a:lstStyle/>
          <a:p>
            <a:r>
              <a:rPr lang="zh-TW" altLang="en-US" sz="36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alesforce Sans"/>
              </a:rPr>
              <a:t>養成每天閱讀的習慣是鍛鍊寫作能力最速成的方法，每天閱讀不同類型、主題的文章，多看英語雜誌，開拓自己的眼界。</a:t>
            </a:r>
            <a:endParaRPr lang="en-US" altLang="zh-TW" sz="36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  <a:sym typeface="Salesforce Sans"/>
            </a:endParaRPr>
          </a:p>
          <a:p>
            <a:r>
              <a:rPr lang="zh-TW" altLang="en-US" sz="36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alesforce Sans"/>
              </a:rPr>
              <a:t>閱讀時留意細節，如作者運用的句型結構、文法時態、字的選擇等，讀完整篇文章後，可以分析一下段落的構成、透過大量閱讀，分析母語人士的文章，你會發現自己的用字遣詞會越來越道地。</a:t>
            </a:r>
            <a:endParaRPr lang="en-US" altLang="zh-TW" sz="36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  <a:sym typeface="Salesforce Sans"/>
            </a:endParaRPr>
          </a:p>
          <a:p>
            <a:pPr marL="45720" indent="0">
              <a:buNone/>
            </a:pP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  <a:sym typeface="Salesforce Sans"/>
            </a:endParaRPr>
          </a:p>
          <a:p>
            <a:pPr marL="45720" indent="0">
              <a:buNone/>
            </a:pPr>
            <a:endParaRPr lang="zh-TW" altLang="en-US" sz="2800" dirty="0">
              <a:latin typeface="Salesforce Sans"/>
              <a:sym typeface="Salesforce Sans"/>
            </a:endParaRPr>
          </a:p>
        </p:txBody>
      </p:sp>
    </p:spTree>
    <p:extLst>
      <p:ext uri="{BB962C8B-B14F-4D97-AF65-F5344CB8AC3E}">
        <p14:creationId xmlns:p14="http://schemas.microsoft.com/office/powerpoint/2010/main" val="1951009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>
            <a:extLst>
              <a:ext uri="{FF2B5EF4-FFF2-40B4-BE49-F238E27FC236}">
                <a16:creationId xmlns:a16="http://schemas.microsoft.com/office/drawing/2014/main" id="{F87D1EFA-9AB0-4AF7-AB57-65FFEB8598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" y="602166"/>
            <a:ext cx="10571358" cy="6032810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710DFDFB-02E1-4F15-A1B4-84C6CDA3D1AF}"/>
              </a:ext>
            </a:extLst>
          </p:cNvPr>
          <p:cNvSpPr/>
          <p:nvPr/>
        </p:nvSpPr>
        <p:spPr>
          <a:xfrm>
            <a:off x="1338146" y="2129883"/>
            <a:ext cx="2442118" cy="3969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5C8365E8-469B-4E68-B87C-4FAC94D32E92}"/>
              </a:ext>
            </a:extLst>
          </p:cNvPr>
          <p:cNvSpPr/>
          <p:nvPr/>
        </p:nvSpPr>
        <p:spPr>
          <a:xfrm>
            <a:off x="4874941" y="2129883"/>
            <a:ext cx="2442118" cy="3969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C58E2D47-A7C8-4F8F-AE1E-90498928B739}"/>
              </a:ext>
            </a:extLst>
          </p:cNvPr>
          <p:cNvSpPr/>
          <p:nvPr/>
        </p:nvSpPr>
        <p:spPr>
          <a:xfrm>
            <a:off x="1338146" y="713678"/>
            <a:ext cx="7449015" cy="1170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1" name="標題 1">
            <a:extLst>
              <a:ext uri="{FF2B5EF4-FFF2-40B4-BE49-F238E27FC236}">
                <a16:creationId xmlns:a16="http://schemas.microsoft.com/office/drawing/2014/main" id="{31B2AA12-568E-4DB1-AEE5-146A7538FDBB}"/>
              </a:ext>
            </a:extLst>
          </p:cNvPr>
          <p:cNvSpPr txBox="1">
            <a:spLocks/>
          </p:cNvSpPr>
          <p:nvPr/>
        </p:nvSpPr>
        <p:spPr>
          <a:xfrm>
            <a:off x="936701" y="250902"/>
            <a:ext cx="10571358" cy="1783206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" algn="ctr"/>
            <a:br>
              <a:rPr lang="zh-TW" altLang="en-US" b="1" dirty="0">
                <a:latin typeface="Salesforce Sans"/>
                <a:sym typeface="Salesforce Sans"/>
              </a:rPr>
            </a:br>
            <a:r>
              <a:rPr lang="zh-TW" altLang="en-US" sz="5400" dirty="0">
                <a:latin typeface="Salesforce Sans"/>
                <a:sym typeface="Salesforce Sans"/>
              </a:rPr>
              <a:t>要有大量的</a:t>
            </a:r>
            <a:r>
              <a:rPr lang="en-US" altLang="zh-TW" sz="5400" dirty="0">
                <a:latin typeface="Salesforce Sans"/>
                <a:sym typeface="Salesforce Sans"/>
              </a:rPr>
              <a:t>input (</a:t>
            </a:r>
            <a:r>
              <a:rPr lang="zh-TW" altLang="en-US" sz="5400" dirty="0">
                <a:latin typeface="Salesforce Sans"/>
                <a:sym typeface="Salesforce Sans"/>
              </a:rPr>
              <a:t>輸入</a:t>
            </a:r>
            <a:r>
              <a:rPr lang="en-US" altLang="zh-TW" sz="5400" dirty="0">
                <a:latin typeface="Salesforce Sans"/>
                <a:sym typeface="Salesforce Sans"/>
              </a:rPr>
              <a:t>)</a:t>
            </a:r>
            <a:r>
              <a:rPr lang="zh-TW" altLang="en-US" sz="5400" dirty="0">
                <a:latin typeface="Salesforce Sans"/>
                <a:sym typeface="Salesforce Sans"/>
              </a:rPr>
              <a:t> </a:t>
            </a:r>
            <a:endParaRPr lang="en-US" altLang="zh-TW" sz="5400" dirty="0">
              <a:latin typeface="Salesforce Sans"/>
              <a:sym typeface="Salesforce Sans"/>
            </a:endParaRPr>
          </a:p>
          <a:p>
            <a:pPr marL="45720" algn="ctr"/>
            <a:r>
              <a:rPr lang="zh-TW" altLang="en-US" sz="5400" dirty="0">
                <a:latin typeface="Salesforce Sans"/>
                <a:sym typeface="Salesforce Sans"/>
              </a:rPr>
              <a:t>才會有</a:t>
            </a:r>
            <a:r>
              <a:rPr lang="en-US" altLang="zh-TW" sz="5400" dirty="0">
                <a:latin typeface="Salesforce Sans"/>
                <a:sym typeface="Salesforce Sans"/>
              </a:rPr>
              <a:t>output (</a:t>
            </a:r>
            <a:r>
              <a:rPr lang="zh-TW" altLang="en-US" sz="5400" dirty="0">
                <a:latin typeface="Salesforce Sans"/>
                <a:sym typeface="Salesforce Sans"/>
              </a:rPr>
              <a:t>輸出</a:t>
            </a:r>
            <a:r>
              <a:rPr lang="en-US" altLang="zh-TW" sz="5400" dirty="0">
                <a:latin typeface="Salesforce Sans"/>
                <a:sym typeface="Salesforce Sans"/>
              </a:rPr>
              <a:t>)</a:t>
            </a:r>
            <a:br>
              <a:rPr lang="zh-TW" altLang="en-US" sz="5400" dirty="0">
                <a:latin typeface="Salesforce Sans"/>
                <a:sym typeface="Salesforce Sans"/>
              </a:rPr>
            </a:br>
            <a:endParaRPr lang="zh-TW" altLang="en-US" sz="5400" b="1" dirty="0">
              <a:latin typeface="Salesforce Sans"/>
              <a:sym typeface="Salesforce Sans"/>
            </a:endParaRPr>
          </a:p>
        </p:txBody>
      </p:sp>
    </p:spTree>
    <p:extLst>
      <p:ext uri="{BB962C8B-B14F-4D97-AF65-F5344CB8AC3E}">
        <p14:creationId xmlns:p14="http://schemas.microsoft.com/office/powerpoint/2010/main" val="72465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b="1" dirty="0"/>
              <a:t>養成擬大綱</a:t>
            </a:r>
            <a:r>
              <a:rPr lang="en-US" altLang="zh-TW" sz="4400" b="1" dirty="0"/>
              <a:t>(outline)</a:t>
            </a:r>
            <a:r>
              <a:rPr lang="zh-TW" altLang="en-US" sz="4400" b="1" dirty="0"/>
              <a:t>的好習慣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208213" y="1600200"/>
            <a:ext cx="9485804" cy="4530144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altLang="zh-TW" sz="3200" dirty="0"/>
              <a:t>1. </a:t>
            </a:r>
            <a:r>
              <a:rPr lang="en-US" altLang="zh-TW" sz="3200" dirty="0">
                <a:solidFill>
                  <a:srgbClr val="7030A0"/>
                </a:solidFill>
              </a:rPr>
              <a:t>Introduction (</a:t>
            </a:r>
            <a:r>
              <a:rPr lang="zh-TW" altLang="en-US" sz="3200" dirty="0">
                <a:solidFill>
                  <a:srgbClr val="7030A0"/>
                </a:solidFill>
              </a:rPr>
              <a:t>文章的開頭</a:t>
            </a:r>
            <a:r>
              <a:rPr lang="en-US" altLang="zh-TW" sz="3200" dirty="0">
                <a:solidFill>
                  <a:srgbClr val="7030A0"/>
                </a:solidFill>
              </a:rPr>
              <a:t>)</a:t>
            </a:r>
            <a:r>
              <a:rPr lang="en-US" altLang="zh-TW" sz="3200" dirty="0">
                <a:solidFill>
                  <a:schemeClr val="tx2"/>
                </a:solidFill>
              </a:rPr>
              <a:t>:</a:t>
            </a:r>
            <a:r>
              <a:rPr lang="zh-TW" altLang="en-US" sz="3200" dirty="0">
                <a:solidFill>
                  <a:srgbClr val="7030A0"/>
                </a:solidFill>
              </a:rPr>
              <a:t> </a:t>
            </a:r>
            <a:r>
              <a:rPr lang="zh-TW" altLang="en-US" sz="3200" dirty="0"/>
              <a:t>寫出文章的主旨</a:t>
            </a:r>
            <a:endParaRPr lang="en-US" altLang="zh-TW" sz="3200" dirty="0"/>
          </a:p>
          <a:p>
            <a:pPr marL="45720" indent="0">
              <a:buNone/>
            </a:pPr>
            <a:r>
              <a:rPr lang="en-US" altLang="zh-TW" sz="3200" dirty="0"/>
              <a:t>2. </a:t>
            </a:r>
            <a:r>
              <a:rPr lang="en-US" altLang="zh-TW" sz="3200" dirty="0">
                <a:solidFill>
                  <a:srgbClr val="7030A0"/>
                </a:solidFill>
              </a:rPr>
              <a:t>Body</a:t>
            </a:r>
            <a:r>
              <a:rPr lang="zh-TW" altLang="en-US" sz="3200" dirty="0">
                <a:solidFill>
                  <a:srgbClr val="7030A0"/>
                </a:solidFill>
              </a:rPr>
              <a:t> </a:t>
            </a:r>
            <a:r>
              <a:rPr lang="en-US" altLang="zh-TW" sz="3200" dirty="0">
                <a:solidFill>
                  <a:srgbClr val="7030A0"/>
                </a:solidFill>
              </a:rPr>
              <a:t>(</a:t>
            </a:r>
            <a:r>
              <a:rPr lang="zh-TW" altLang="en-US" sz="3200" dirty="0">
                <a:solidFill>
                  <a:srgbClr val="7030A0"/>
                </a:solidFill>
              </a:rPr>
              <a:t>文章的內文</a:t>
            </a:r>
            <a:r>
              <a:rPr lang="en-US" altLang="zh-TW" sz="3200" dirty="0">
                <a:solidFill>
                  <a:srgbClr val="7030A0"/>
                </a:solidFill>
              </a:rPr>
              <a:t>)</a:t>
            </a:r>
            <a:r>
              <a:rPr lang="en-US" altLang="zh-TW" sz="3200" dirty="0">
                <a:solidFill>
                  <a:schemeClr val="tx2"/>
                </a:solidFill>
              </a:rPr>
              <a:t>:</a:t>
            </a:r>
            <a:r>
              <a:rPr lang="zh-TW" altLang="en-US" sz="3200" dirty="0">
                <a:solidFill>
                  <a:srgbClr val="7030A0"/>
                </a:solidFill>
              </a:rPr>
              <a:t> </a:t>
            </a:r>
            <a:endParaRPr lang="en-US" altLang="zh-TW" sz="3200" dirty="0">
              <a:solidFill>
                <a:srgbClr val="7030A0"/>
              </a:solidFill>
            </a:endParaRPr>
          </a:p>
          <a:p>
            <a:pPr marL="45720" indent="0">
              <a:buNone/>
            </a:pPr>
            <a:r>
              <a:rPr lang="zh-TW" altLang="en-US" sz="3200" dirty="0"/>
              <a:t>把各段主題句（</a:t>
            </a:r>
            <a:r>
              <a:rPr lang="en-US" altLang="zh-TW" sz="3200" dirty="0"/>
              <a:t>topic sentence</a:t>
            </a:r>
            <a:r>
              <a:rPr lang="zh-TW" altLang="en-US" sz="3200" dirty="0"/>
              <a:t>）大致列出來，再     稍微想一下需要幾個支持句 （</a:t>
            </a:r>
            <a:r>
              <a:rPr lang="en-US" altLang="zh-TW" sz="3200" dirty="0"/>
              <a:t>supporting sentences</a:t>
            </a:r>
            <a:r>
              <a:rPr lang="zh-TW" altLang="en-US" sz="3200" dirty="0"/>
              <a:t>）來輔助你的主題句</a:t>
            </a:r>
            <a:r>
              <a:rPr lang="en-US" altLang="zh-TW" sz="3200" dirty="0"/>
              <a:t>, </a:t>
            </a:r>
            <a:r>
              <a:rPr lang="zh-TW" altLang="en-US" sz="3200" dirty="0"/>
              <a:t>使你的主題更加完整。</a:t>
            </a:r>
            <a:endParaRPr lang="en-US" altLang="zh-TW" sz="3200" dirty="0"/>
          </a:p>
          <a:p>
            <a:pPr marL="45720" indent="0">
              <a:buNone/>
            </a:pPr>
            <a:r>
              <a:rPr lang="en-US" altLang="zh-TW" sz="3200" dirty="0"/>
              <a:t>3. </a:t>
            </a:r>
            <a:r>
              <a:rPr lang="en-US" altLang="zh-TW" sz="3200" dirty="0">
                <a:solidFill>
                  <a:srgbClr val="7030A0"/>
                </a:solidFill>
              </a:rPr>
              <a:t>Conclusion (</a:t>
            </a:r>
            <a:r>
              <a:rPr lang="zh-TW" altLang="en-US" sz="3200" dirty="0">
                <a:solidFill>
                  <a:srgbClr val="7030A0"/>
                </a:solidFill>
              </a:rPr>
              <a:t>結論</a:t>
            </a:r>
            <a:r>
              <a:rPr lang="en-US" altLang="zh-TW" sz="3200" dirty="0">
                <a:solidFill>
                  <a:srgbClr val="7030A0"/>
                </a:solidFill>
              </a:rPr>
              <a:t>)</a:t>
            </a:r>
            <a:r>
              <a:rPr lang="zh-TW" altLang="en-US" sz="3200" dirty="0">
                <a:solidFill>
                  <a:srgbClr val="7030A0"/>
                </a:solidFill>
              </a:rPr>
              <a:t> </a:t>
            </a:r>
            <a:r>
              <a:rPr lang="en-US" altLang="zh-TW" sz="3200" dirty="0"/>
              <a:t>:</a:t>
            </a:r>
            <a:r>
              <a:rPr lang="zh-TW" altLang="en-US" sz="3200" dirty="0"/>
              <a:t> </a:t>
            </a:r>
            <a:endParaRPr lang="en-US" altLang="zh-TW" sz="3200" dirty="0"/>
          </a:p>
          <a:p>
            <a:pPr marL="45720" indent="0">
              <a:buNone/>
            </a:pPr>
            <a:r>
              <a:rPr lang="zh-TW" altLang="en-US" sz="3200" dirty="0"/>
              <a:t>    只要不跳脫你的文章的主旨就好。</a:t>
            </a:r>
          </a:p>
        </p:txBody>
      </p:sp>
    </p:spTree>
    <p:extLst>
      <p:ext uri="{BB962C8B-B14F-4D97-AF65-F5344CB8AC3E}">
        <p14:creationId xmlns:p14="http://schemas.microsoft.com/office/powerpoint/2010/main" val="5035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b="1" dirty="0">
                <a:solidFill>
                  <a:srgbClr val="595959"/>
                </a:solidFill>
              </a:rPr>
              <a:t>養成擬大綱</a:t>
            </a:r>
            <a:r>
              <a:rPr lang="en-US" altLang="zh-TW" sz="4400" b="1" dirty="0">
                <a:solidFill>
                  <a:srgbClr val="595959"/>
                </a:solidFill>
              </a:rPr>
              <a:t>(outline)</a:t>
            </a:r>
            <a:r>
              <a:rPr lang="zh-TW" altLang="en-US" sz="4400" b="1" dirty="0">
                <a:solidFill>
                  <a:srgbClr val="595959"/>
                </a:solidFill>
              </a:rPr>
              <a:t>的好習慣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318" y="1505216"/>
            <a:ext cx="7791719" cy="4779674"/>
          </a:xfrm>
        </p:spPr>
      </p:pic>
    </p:spTree>
    <p:extLst>
      <p:ext uri="{BB962C8B-B14F-4D97-AF65-F5344CB8AC3E}">
        <p14:creationId xmlns:p14="http://schemas.microsoft.com/office/powerpoint/2010/main" val="4153674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內容版面配置區 18">
            <a:extLst>
              <a:ext uri="{FF2B5EF4-FFF2-40B4-BE49-F238E27FC236}">
                <a16:creationId xmlns:a16="http://schemas.microsoft.com/office/drawing/2014/main" id="{91268A5B-9DC4-49C2-8F6C-DBC656967D7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5" y="122238"/>
            <a:ext cx="11553825" cy="5913437"/>
          </a:xfrm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4AEAB388-B225-45A6-86E4-D50393D29A2D}"/>
              </a:ext>
            </a:extLst>
          </p:cNvPr>
          <p:cNvSpPr/>
          <p:nvPr/>
        </p:nvSpPr>
        <p:spPr>
          <a:xfrm>
            <a:off x="5143933" y="250348"/>
            <a:ext cx="2377440" cy="6832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AA5F9A73-7C5C-4C96-9126-CD6B599C27E9}"/>
              </a:ext>
            </a:extLst>
          </p:cNvPr>
          <p:cNvSpPr/>
          <p:nvPr/>
        </p:nvSpPr>
        <p:spPr>
          <a:xfrm>
            <a:off x="796520" y="5417012"/>
            <a:ext cx="1808243" cy="571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BFB2B0A8-FCCC-4C3D-9241-8CB656058DF9}"/>
              </a:ext>
            </a:extLst>
          </p:cNvPr>
          <p:cNvSpPr/>
          <p:nvPr/>
        </p:nvSpPr>
        <p:spPr>
          <a:xfrm>
            <a:off x="3785790" y="5417012"/>
            <a:ext cx="1808243" cy="571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CEC2BBF8-B78D-4DCA-9EE7-EA1E79D4ADE6}"/>
              </a:ext>
            </a:extLst>
          </p:cNvPr>
          <p:cNvSpPr/>
          <p:nvPr/>
        </p:nvSpPr>
        <p:spPr>
          <a:xfrm>
            <a:off x="6853119" y="5417012"/>
            <a:ext cx="1808243" cy="571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933EC89E-BF2A-4211-82B8-B8A2A347C657}"/>
              </a:ext>
            </a:extLst>
          </p:cNvPr>
          <p:cNvSpPr/>
          <p:nvPr/>
        </p:nvSpPr>
        <p:spPr>
          <a:xfrm>
            <a:off x="9920448" y="5463600"/>
            <a:ext cx="1808243" cy="571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9" name="標題 3">
            <a:extLst>
              <a:ext uri="{FF2B5EF4-FFF2-40B4-BE49-F238E27FC236}">
                <a16:creationId xmlns:a16="http://schemas.microsoft.com/office/drawing/2014/main" id="{03AA9D46-7EC3-4A07-850E-E3EAEF4DF4FA}"/>
              </a:ext>
            </a:extLst>
          </p:cNvPr>
          <p:cNvSpPr txBox="1">
            <a:spLocks/>
          </p:cNvSpPr>
          <p:nvPr/>
        </p:nvSpPr>
        <p:spPr>
          <a:xfrm>
            <a:off x="1074853" y="-7080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/>
                <a:ea typeface="微軟正黑體" panose="020B0604030504040204" pitchFamily="34" charset="-120"/>
                <a:cs typeface="+mj-cs"/>
              </a:rPr>
              <a:t>英語四大技能</a:t>
            </a:r>
          </a:p>
        </p:txBody>
      </p:sp>
    </p:spTree>
    <p:extLst>
      <p:ext uri="{BB962C8B-B14F-4D97-AF65-F5344CB8AC3E}">
        <p14:creationId xmlns:p14="http://schemas.microsoft.com/office/powerpoint/2010/main" val="1308773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4400" b="1" dirty="0"/>
              <a:t>練習英語寫日記</a:t>
            </a:r>
            <a:r>
              <a:rPr lang="en-US" altLang="zh-TW" sz="4400" b="1" dirty="0"/>
              <a:t>(keep a diary in English)</a:t>
            </a:r>
            <a:endParaRPr lang="zh-TW" altLang="en-US" sz="44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208213" y="1883535"/>
            <a:ext cx="9372600" cy="4114800"/>
          </a:xfrm>
        </p:spPr>
        <p:txBody>
          <a:bodyPr>
            <a:normAutofit/>
          </a:bodyPr>
          <a:lstStyle/>
          <a:p>
            <a:r>
              <a:rPr lang="zh-TW" altLang="en-US" sz="2800" dirty="0">
                <a:solidFill>
                  <a:srgbClr val="0070C0"/>
                </a:solidFill>
              </a:rPr>
              <a:t>初級寫作中</a:t>
            </a:r>
            <a:r>
              <a:rPr lang="en-US" altLang="zh-TW" sz="2800" dirty="0">
                <a:solidFill>
                  <a:srgbClr val="0070C0"/>
                </a:solidFill>
              </a:rPr>
              <a:t>, </a:t>
            </a:r>
            <a:r>
              <a:rPr lang="zh-TW" altLang="en-US" sz="2800" dirty="0">
                <a:solidFill>
                  <a:srgbClr val="0070C0"/>
                </a:solidFill>
              </a:rPr>
              <a:t>訓練的重點在拼字</a:t>
            </a:r>
            <a:r>
              <a:rPr lang="en-US" altLang="zh-TW" sz="2800" dirty="0">
                <a:solidFill>
                  <a:srgbClr val="0070C0"/>
                </a:solidFill>
              </a:rPr>
              <a:t>, </a:t>
            </a:r>
            <a:r>
              <a:rPr lang="zh-TW" altLang="en-US" sz="2800" dirty="0">
                <a:solidFill>
                  <a:srgbClr val="0070C0"/>
                </a:solidFill>
              </a:rPr>
              <a:t>句型的完整度及正確度。</a:t>
            </a:r>
            <a:endParaRPr lang="en-US" altLang="zh-TW" sz="2800" dirty="0">
              <a:solidFill>
                <a:srgbClr val="0070C0"/>
              </a:solidFill>
            </a:endParaRPr>
          </a:p>
          <a:p>
            <a:pPr marL="45720" indent="0">
              <a:buNone/>
            </a:pPr>
            <a:endParaRPr lang="en-US" altLang="zh-TW" sz="2800" dirty="0">
              <a:solidFill>
                <a:srgbClr val="7030A0"/>
              </a:solidFill>
            </a:endParaRPr>
          </a:p>
          <a:p>
            <a:r>
              <a:rPr lang="zh-TW" altLang="en-US" sz="2800" dirty="0">
                <a:solidFill>
                  <a:srgbClr val="0070C0"/>
                </a:solidFill>
              </a:rPr>
              <a:t>初學者</a:t>
            </a:r>
            <a:r>
              <a:rPr lang="zh-TW" altLang="zh-TW" sz="2800" dirty="0">
                <a:solidFill>
                  <a:srgbClr val="0070C0"/>
                </a:solidFill>
              </a:rPr>
              <a:t>會的詞彙和句型有限，你可能只會現在簡單式，或是過去式，這些都沒關係，試著用最簡單的句型，練習記錄下今天發生的事情。你可以利用五個</a:t>
            </a:r>
            <a:r>
              <a:rPr lang="en-US" altLang="zh-TW" sz="2800" dirty="0" err="1">
                <a:solidFill>
                  <a:srgbClr val="0070C0"/>
                </a:solidFill>
              </a:rPr>
              <a:t>wh</a:t>
            </a:r>
            <a:r>
              <a:rPr lang="en-US" altLang="zh-TW" sz="2800" dirty="0">
                <a:solidFill>
                  <a:srgbClr val="0070C0"/>
                </a:solidFill>
              </a:rPr>
              <a:t>-</a:t>
            </a:r>
            <a:r>
              <a:rPr lang="zh-TW" altLang="zh-TW" sz="2800" dirty="0">
                <a:solidFill>
                  <a:srgbClr val="0070C0"/>
                </a:solidFill>
              </a:rPr>
              <a:t>加上</a:t>
            </a:r>
            <a:r>
              <a:rPr lang="en-US" altLang="zh-TW" sz="2800" dirty="0">
                <a:solidFill>
                  <a:srgbClr val="0070C0"/>
                </a:solidFill>
              </a:rPr>
              <a:t>how</a:t>
            </a:r>
            <a:r>
              <a:rPr lang="zh-TW" altLang="zh-TW" sz="2800" dirty="0">
                <a:solidFill>
                  <a:srgbClr val="0070C0"/>
                </a:solidFill>
              </a:rPr>
              <a:t>來衍伸靈感：</a:t>
            </a:r>
            <a:r>
              <a:rPr lang="en-US" altLang="zh-TW" sz="2800" dirty="0">
                <a:solidFill>
                  <a:srgbClr val="FF0000"/>
                </a:solidFill>
              </a:rPr>
              <a:t>what</a:t>
            </a:r>
            <a:r>
              <a:rPr lang="en-US" altLang="zh-TW" sz="2800" dirty="0">
                <a:solidFill>
                  <a:srgbClr val="0070C0"/>
                </a:solidFill>
              </a:rPr>
              <a:t>(</a:t>
            </a:r>
            <a:r>
              <a:rPr lang="zh-TW" altLang="zh-TW" sz="2800" dirty="0">
                <a:solidFill>
                  <a:srgbClr val="0070C0"/>
                </a:solidFill>
              </a:rPr>
              <a:t>是什麼</a:t>
            </a:r>
            <a:r>
              <a:rPr lang="en-US" altLang="zh-TW" sz="2800" dirty="0">
                <a:solidFill>
                  <a:srgbClr val="0070C0"/>
                </a:solidFill>
              </a:rPr>
              <a:t>)</a:t>
            </a:r>
            <a:r>
              <a:rPr lang="zh-TW" altLang="zh-TW" sz="2800" dirty="0">
                <a:solidFill>
                  <a:srgbClr val="0070C0"/>
                </a:solidFill>
              </a:rPr>
              <a:t>、</a:t>
            </a:r>
            <a:r>
              <a:rPr lang="en-US" altLang="zh-TW" sz="2800" dirty="0">
                <a:solidFill>
                  <a:srgbClr val="FF0000"/>
                </a:solidFill>
              </a:rPr>
              <a:t>when</a:t>
            </a:r>
            <a:r>
              <a:rPr lang="en-US" altLang="zh-TW" sz="2800" dirty="0">
                <a:solidFill>
                  <a:srgbClr val="0070C0"/>
                </a:solidFill>
              </a:rPr>
              <a:t>(</a:t>
            </a:r>
            <a:r>
              <a:rPr lang="zh-TW" altLang="zh-TW" sz="2800" dirty="0">
                <a:solidFill>
                  <a:srgbClr val="0070C0"/>
                </a:solidFill>
              </a:rPr>
              <a:t>何時</a:t>
            </a:r>
            <a:r>
              <a:rPr lang="en-US" altLang="zh-TW" sz="2800" dirty="0">
                <a:solidFill>
                  <a:srgbClr val="0070C0"/>
                </a:solidFill>
              </a:rPr>
              <a:t>)</a:t>
            </a:r>
            <a:r>
              <a:rPr lang="zh-TW" altLang="zh-TW" sz="2800" dirty="0">
                <a:solidFill>
                  <a:srgbClr val="0070C0"/>
                </a:solidFill>
              </a:rPr>
              <a:t>、</a:t>
            </a:r>
            <a:r>
              <a:rPr lang="en-US" altLang="zh-TW" sz="2800" dirty="0">
                <a:solidFill>
                  <a:srgbClr val="FF0000"/>
                </a:solidFill>
              </a:rPr>
              <a:t>who</a:t>
            </a:r>
            <a:r>
              <a:rPr lang="en-US" altLang="zh-TW" sz="2800" dirty="0">
                <a:solidFill>
                  <a:srgbClr val="0070C0"/>
                </a:solidFill>
              </a:rPr>
              <a:t>(</a:t>
            </a:r>
            <a:r>
              <a:rPr lang="zh-TW" altLang="zh-TW" sz="2800" dirty="0">
                <a:solidFill>
                  <a:srgbClr val="0070C0"/>
                </a:solidFill>
              </a:rPr>
              <a:t>誰</a:t>
            </a:r>
            <a:r>
              <a:rPr lang="en-US" altLang="zh-TW" sz="2800" dirty="0">
                <a:solidFill>
                  <a:srgbClr val="0070C0"/>
                </a:solidFill>
              </a:rPr>
              <a:t>)</a:t>
            </a:r>
            <a:r>
              <a:rPr lang="zh-TW" altLang="zh-TW" sz="2800" dirty="0">
                <a:solidFill>
                  <a:srgbClr val="0070C0"/>
                </a:solidFill>
              </a:rPr>
              <a:t>、</a:t>
            </a:r>
            <a:r>
              <a:rPr lang="en-US" altLang="zh-TW" sz="2800" dirty="0">
                <a:solidFill>
                  <a:srgbClr val="FF0000"/>
                </a:solidFill>
              </a:rPr>
              <a:t>why</a:t>
            </a:r>
            <a:r>
              <a:rPr lang="en-US" altLang="zh-TW" sz="2800" dirty="0">
                <a:solidFill>
                  <a:srgbClr val="0070C0"/>
                </a:solidFill>
              </a:rPr>
              <a:t>(</a:t>
            </a:r>
            <a:r>
              <a:rPr lang="zh-TW" altLang="zh-TW" sz="2800" dirty="0">
                <a:solidFill>
                  <a:srgbClr val="0070C0"/>
                </a:solidFill>
              </a:rPr>
              <a:t>為什麼</a:t>
            </a:r>
            <a:r>
              <a:rPr lang="en-US" altLang="zh-TW" sz="2800" dirty="0">
                <a:solidFill>
                  <a:srgbClr val="0070C0"/>
                </a:solidFill>
              </a:rPr>
              <a:t>)</a:t>
            </a:r>
            <a:r>
              <a:rPr lang="zh-TW" altLang="zh-TW" sz="2800" dirty="0">
                <a:solidFill>
                  <a:srgbClr val="0070C0"/>
                </a:solidFill>
              </a:rPr>
              <a:t>、</a:t>
            </a:r>
            <a:r>
              <a:rPr lang="en-US" altLang="zh-TW" sz="2800" dirty="0">
                <a:solidFill>
                  <a:srgbClr val="FF0000"/>
                </a:solidFill>
              </a:rPr>
              <a:t>where</a:t>
            </a:r>
            <a:r>
              <a:rPr lang="en-US" altLang="zh-TW" sz="2800" dirty="0">
                <a:solidFill>
                  <a:srgbClr val="0070C0"/>
                </a:solidFill>
              </a:rPr>
              <a:t>(</a:t>
            </a:r>
            <a:r>
              <a:rPr lang="zh-TW" altLang="zh-TW" sz="2800" dirty="0">
                <a:solidFill>
                  <a:srgbClr val="0070C0"/>
                </a:solidFill>
              </a:rPr>
              <a:t>在哪裡</a:t>
            </a:r>
            <a:r>
              <a:rPr lang="en-US" altLang="zh-TW" sz="2800" dirty="0">
                <a:solidFill>
                  <a:srgbClr val="0070C0"/>
                </a:solidFill>
              </a:rPr>
              <a:t>)</a:t>
            </a:r>
            <a:r>
              <a:rPr lang="zh-TW" altLang="zh-TW" sz="2800" dirty="0">
                <a:solidFill>
                  <a:srgbClr val="0070C0"/>
                </a:solidFill>
              </a:rPr>
              <a:t>、</a:t>
            </a:r>
            <a:r>
              <a:rPr lang="en-US" altLang="zh-TW" sz="2800" dirty="0">
                <a:solidFill>
                  <a:srgbClr val="FF0000"/>
                </a:solidFill>
              </a:rPr>
              <a:t>how</a:t>
            </a:r>
            <a:r>
              <a:rPr lang="en-US" altLang="zh-TW" sz="2800" dirty="0">
                <a:solidFill>
                  <a:srgbClr val="0070C0"/>
                </a:solidFill>
              </a:rPr>
              <a:t>(</a:t>
            </a:r>
            <a:r>
              <a:rPr lang="zh-TW" altLang="zh-TW" sz="2800" dirty="0">
                <a:solidFill>
                  <a:srgbClr val="0070C0"/>
                </a:solidFill>
              </a:rPr>
              <a:t>怎麼做</a:t>
            </a:r>
            <a:r>
              <a:rPr lang="en-US" altLang="zh-TW" sz="2800" dirty="0">
                <a:solidFill>
                  <a:srgbClr val="0070C0"/>
                </a:solidFill>
              </a:rPr>
              <a:t>)</a:t>
            </a:r>
            <a:r>
              <a:rPr lang="zh-TW" altLang="zh-TW" sz="2800" dirty="0">
                <a:solidFill>
                  <a:srgbClr val="0070C0"/>
                </a:solidFill>
              </a:rPr>
              <a:t>。</a:t>
            </a:r>
            <a:r>
              <a:rPr lang="en-US" altLang="zh-TW" sz="2800" dirty="0">
                <a:solidFill>
                  <a:srgbClr val="0070C0"/>
                </a:solidFill>
              </a:rPr>
              <a:t>   </a:t>
            </a:r>
          </a:p>
          <a:p>
            <a:pPr marL="45720" indent="0">
              <a:buNone/>
            </a:pP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02798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45328" y="-120202"/>
            <a:ext cx="9372600" cy="1200416"/>
          </a:xfrm>
        </p:spPr>
        <p:txBody>
          <a:bodyPr>
            <a:normAutofit/>
          </a:bodyPr>
          <a:lstStyle/>
          <a:p>
            <a:r>
              <a:rPr lang="en-US" altLang="zh-TW" sz="4000" b="1" dirty="0"/>
              <a:t>Six questions</a:t>
            </a:r>
            <a:endParaRPr lang="zh-TW" altLang="en-US" sz="4000" b="1" dirty="0"/>
          </a:p>
        </p:txBody>
      </p:sp>
      <p:pic>
        <p:nvPicPr>
          <p:cNvPr id="4" name="6 Questions Fun Reading Writing Comprehension Strategy For Kids Jack Hartmann (online-video-cutter.com) (1)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08490" y="1080214"/>
            <a:ext cx="9646276" cy="5191796"/>
          </a:xfrm>
        </p:spPr>
      </p:pic>
    </p:spTree>
    <p:extLst>
      <p:ext uri="{BB962C8B-B14F-4D97-AF65-F5344CB8AC3E}">
        <p14:creationId xmlns:p14="http://schemas.microsoft.com/office/powerpoint/2010/main" val="389428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6478" y="1483112"/>
            <a:ext cx="4761569" cy="2702389"/>
          </a:xfrm>
        </p:spPr>
        <p:txBody>
          <a:bodyPr>
            <a:normAutofit/>
          </a:bodyPr>
          <a:lstStyle/>
          <a:p>
            <a:r>
              <a:rPr lang="zh-TW" altLang="en-US" sz="4400" b="1" dirty="0"/>
              <a:t>練習用英語寫日記</a:t>
            </a:r>
            <a:r>
              <a:rPr lang="en-US" altLang="zh-TW" sz="4400" b="1" dirty="0"/>
              <a:t>(keep a diary in English)</a:t>
            </a:r>
            <a:endParaRPr lang="zh-TW" altLang="en-US" sz="4400" b="1" dirty="0"/>
          </a:p>
        </p:txBody>
      </p:sp>
      <p:graphicFrame>
        <p:nvGraphicFramePr>
          <p:cNvPr id="4" name="資料庫圖表 3">
            <a:extLst>
              <a:ext uri="{FF2B5EF4-FFF2-40B4-BE49-F238E27FC236}">
                <a16:creationId xmlns:a16="http://schemas.microsoft.com/office/drawing/2014/main" id="{A08C16AB-B081-4F7C-889D-45878260BB6F}"/>
              </a:ext>
            </a:extLst>
          </p:cNvPr>
          <p:cNvGraphicFramePr/>
          <p:nvPr>
            <p:extLst/>
          </p:nvPr>
        </p:nvGraphicFramePr>
        <p:xfrm>
          <a:off x="5018048" y="0"/>
          <a:ext cx="7173951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832493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1841" y="176012"/>
            <a:ext cx="9372600" cy="1200416"/>
          </a:xfrm>
        </p:spPr>
        <p:txBody>
          <a:bodyPr>
            <a:normAutofit fontScale="90000"/>
          </a:bodyPr>
          <a:lstStyle/>
          <a:p>
            <a:r>
              <a:rPr lang="zh-TW" altLang="en-US" sz="4400" b="1" dirty="0">
                <a:solidFill>
                  <a:srgbClr val="595959"/>
                </a:solidFill>
              </a:rPr>
              <a:t>練習英語寫日記</a:t>
            </a:r>
            <a:r>
              <a:rPr lang="en-US" altLang="zh-TW" sz="4400" b="1" dirty="0">
                <a:solidFill>
                  <a:srgbClr val="595959"/>
                </a:solidFill>
              </a:rPr>
              <a:t>(keep a diary in English)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525632" y="1582489"/>
            <a:ext cx="9421410" cy="5024373"/>
          </a:xfrm>
        </p:spPr>
        <p:txBody>
          <a:bodyPr>
            <a:normAutofit fontScale="25000" lnSpcReduction="20000"/>
          </a:bodyPr>
          <a:lstStyle/>
          <a:p>
            <a:r>
              <a:rPr lang="zh-TW" altLang="zh-TW" sz="9600" dirty="0"/>
              <a:t>以下舉個例子，寫一個今天做的事情：</a:t>
            </a:r>
            <a:r>
              <a:rPr lang="en-US" altLang="zh-TW" sz="9600" dirty="0"/>
              <a:t>I went to</a:t>
            </a:r>
            <a:r>
              <a:rPr lang="en-US" altLang="zh-TW" sz="9600" dirty="0">
                <a:latin typeface="Gungsuh" panose="02030600000101010101" pitchFamily="18" charset="-127"/>
                <a:ea typeface="Gungsuh" panose="02030600000101010101" pitchFamily="18" charset="-127"/>
              </a:rPr>
              <a:t> </a:t>
            </a:r>
            <a:r>
              <a:rPr lang="en-US" altLang="zh-TW" sz="9600" dirty="0" err="1">
                <a:latin typeface="Gungsuh" panose="02030600000101010101" pitchFamily="18" charset="-127"/>
                <a:ea typeface="Gungsuh" panose="02030600000101010101" pitchFamily="18" charset="-127"/>
              </a:rPr>
              <a:t>Cijin</a:t>
            </a:r>
            <a:r>
              <a:rPr lang="en-US" altLang="zh-TW" sz="9600" dirty="0">
                <a:latin typeface="Gungsuh" panose="02030600000101010101" pitchFamily="18" charset="-127"/>
                <a:ea typeface="Gungsuh" panose="02030600000101010101" pitchFamily="18" charset="-127"/>
              </a:rPr>
              <a:t> Island in</a:t>
            </a:r>
            <a:r>
              <a:rPr lang="en-US" altLang="zh-TW" sz="9600" dirty="0"/>
              <a:t> Kaohsiung.</a:t>
            </a:r>
          </a:p>
          <a:p>
            <a:pPr marL="45720" indent="0">
              <a:buNone/>
            </a:pPr>
            <a:r>
              <a:rPr lang="en-US" altLang="zh-TW" sz="9600" dirty="0"/>
              <a:t>   </a:t>
            </a:r>
            <a:r>
              <a:rPr lang="zh-TW" altLang="zh-TW" sz="9600" dirty="0"/>
              <a:t>然後自問自答以下這些問題：</a:t>
            </a:r>
            <a:r>
              <a:rPr lang="en-US" altLang="zh-TW" sz="9600" dirty="0"/>
              <a:t> </a:t>
            </a:r>
          </a:p>
          <a:p>
            <a:pPr marL="45720" indent="0">
              <a:buNone/>
            </a:pPr>
            <a:endParaRPr lang="en-US" altLang="zh-TW" sz="9600" dirty="0"/>
          </a:p>
          <a:p>
            <a:r>
              <a:rPr lang="en-US" altLang="zh-TW" sz="9600" dirty="0">
                <a:solidFill>
                  <a:srgbClr val="FF0000"/>
                </a:solidFill>
              </a:rPr>
              <a:t>1</a:t>
            </a:r>
            <a:r>
              <a:rPr lang="en-US" altLang="zh-TW" sz="11200" dirty="0">
                <a:solidFill>
                  <a:srgbClr val="FF0000"/>
                </a:solidFill>
              </a:rPr>
              <a:t>.  What? </a:t>
            </a:r>
            <a:r>
              <a:rPr lang="zh-TW" altLang="zh-TW" sz="11200" dirty="0"/>
              <a:t>（</a:t>
            </a:r>
            <a:r>
              <a:rPr lang="zh-TW" altLang="en-US" sz="11200" dirty="0"/>
              <a:t>做了</a:t>
            </a:r>
            <a:r>
              <a:rPr lang="zh-TW" altLang="zh-TW" sz="11200" dirty="0"/>
              <a:t>什麼）</a:t>
            </a:r>
            <a:r>
              <a:rPr lang="en-US" altLang="zh-TW" sz="11200" dirty="0"/>
              <a:t>  </a:t>
            </a:r>
            <a:endParaRPr lang="zh-TW" altLang="zh-TW" sz="11200" dirty="0"/>
          </a:p>
          <a:p>
            <a:pPr marL="45720" indent="0">
              <a:buNone/>
            </a:pPr>
            <a:r>
              <a:rPr lang="en-US" altLang="zh-TW" sz="11200" dirty="0">
                <a:latin typeface="Gungsuh" panose="02030600000101010101" pitchFamily="18" charset="-127"/>
                <a:ea typeface="Gungsuh" panose="02030600000101010101" pitchFamily="18" charset="-127"/>
                <a:cs typeface="Ebrima" panose="02000000000000000000" pitchFamily="2" charset="0"/>
              </a:rPr>
              <a:t>      I ate seafood, went to the lighthouse, and     </a:t>
            </a:r>
          </a:p>
          <a:p>
            <a:pPr marL="45720" indent="0">
              <a:buNone/>
            </a:pPr>
            <a:r>
              <a:rPr lang="en-US" altLang="zh-TW" sz="11200" dirty="0">
                <a:latin typeface="Gungsuh" panose="02030600000101010101" pitchFamily="18" charset="-127"/>
                <a:ea typeface="Gungsuh" panose="02030600000101010101" pitchFamily="18" charset="-127"/>
                <a:cs typeface="Ebrima" panose="02000000000000000000" pitchFamily="2" charset="0"/>
              </a:rPr>
              <a:t>      watched the sunset.</a:t>
            </a:r>
            <a:endParaRPr lang="en-US" altLang="zh-TW" sz="11200" dirty="0"/>
          </a:p>
          <a:p>
            <a:pPr marL="45720" indent="0">
              <a:buNone/>
            </a:pPr>
            <a:endParaRPr lang="zh-TW" altLang="zh-TW" sz="9600" dirty="0"/>
          </a:p>
          <a:p>
            <a:r>
              <a:rPr lang="en-US" altLang="zh-TW" sz="9600" dirty="0">
                <a:solidFill>
                  <a:srgbClr val="FF0000"/>
                </a:solidFill>
              </a:rPr>
              <a:t>2. </a:t>
            </a:r>
            <a:r>
              <a:rPr lang="en-US" altLang="zh-TW" sz="11200" dirty="0">
                <a:solidFill>
                  <a:srgbClr val="FF0000"/>
                </a:solidFill>
              </a:rPr>
              <a:t>When? </a:t>
            </a:r>
            <a:r>
              <a:rPr lang="zh-TW" altLang="en-US" sz="11200" dirty="0"/>
              <a:t>（何時）</a:t>
            </a:r>
          </a:p>
          <a:p>
            <a:pPr marL="45720" indent="0">
              <a:buNone/>
            </a:pPr>
            <a:r>
              <a:rPr lang="en-US" altLang="zh-TW" sz="11200" dirty="0">
                <a:latin typeface="Gungsuh" panose="02030600000101010101" pitchFamily="18" charset="-127"/>
                <a:ea typeface="Gungsuh" panose="02030600000101010101" pitchFamily="18" charset="-127"/>
              </a:rPr>
              <a:t>       I went there on October 10.</a:t>
            </a:r>
          </a:p>
          <a:p>
            <a:endParaRPr lang="en-US" altLang="zh-TW" sz="6000" dirty="0">
              <a:latin typeface="Gungsuh" panose="02030600000101010101" pitchFamily="18" charset="-127"/>
              <a:ea typeface="Gungsuh" panose="02030600000101010101" pitchFamily="18" charset="-127"/>
            </a:endParaRPr>
          </a:p>
          <a:p>
            <a:pPr marL="45720" indent="0">
              <a:buNone/>
            </a:pPr>
            <a:r>
              <a:rPr lang="en-US" altLang="zh-TW" sz="9600" dirty="0"/>
              <a:t>  </a:t>
            </a:r>
            <a:endParaRPr lang="zh-TW" altLang="zh-TW" sz="9600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8747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74117" y="317678"/>
            <a:ext cx="9372600" cy="1200416"/>
          </a:xfrm>
        </p:spPr>
        <p:txBody>
          <a:bodyPr>
            <a:normAutofit fontScale="90000"/>
          </a:bodyPr>
          <a:lstStyle/>
          <a:p>
            <a:r>
              <a:rPr lang="zh-TW" altLang="en-US" sz="4400" b="1" dirty="0"/>
              <a:t>練習英語寫日記</a:t>
            </a:r>
            <a:r>
              <a:rPr lang="en-US" altLang="zh-TW" sz="4400" b="1" dirty="0"/>
              <a:t>(keep a diary in English)</a:t>
            </a:r>
            <a:endParaRPr lang="zh-TW" altLang="en-US" sz="44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89273" y="1922172"/>
            <a:ext cx="9372600" cy="4114800"/>
          </a:xfrm>
        </p:spPr>
        <p:txBody>
          <a:bodyPr>
            <a:norm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3. Who? </a:t>
            </a:r>
            <a:r>
              <a:rPr lang="zh-TW" altLang="en-US" sz="2800" dirty="0">
                <a:latin typeface="Gungsuh" panose="02030600000101010101" pitchFamily="18" charset="-127"/>
                <a:ea typeface="Gungsuh" panose="02030600000101010101" pitchFamily="18" charset="-127"/>
              </a:rPr>
              <a:t>（誰）</a:t>
            </a:r>
          </a:p>
          <a:p>
            <a:pPr marL="45720" indent="0">
              <a:buNone/>
            </a:pPr>
            <a:r>
              <a:rPr lang="zh-TW" altLang="en-US" sz="2800" dirty="0">
                <a:latin typeface="Gungsuh" panose="02030600000101010101" pitchFamily="18" charset="-127"/>
                <a:ea typeface="Gungsuh" panose="02030600000101010101" pitchFamily="18" charset="-127"/>
              </a:rPr>
              <a:t>       </a:t>
            </a:r>
            <a:r>
              <a:rPr lang="en-US" altLang="zh-TW" sz="2800" dirty="0">
                <a:latin typeface="Gungsuh" panose="02030600000101010101" pitchFamily="18" charset="-127"/>
                <a:ea typeface="Gungsuh" panose="02030600000101010101" pitchFamily="18" charset="-127"/>
              </a:rPr>
              <a:t>I went there with my parents.</a:t>
            </a:r>
          </a:p>
          <a:p>
            <a:pPr marL="45720" indent="0">
              <a:buNone/>
            </a:pPr>
            <a:endParaRPr lang="en-US" altLang="zh-TW" sz="2800" dirty="0">
              <a:latin typeface="Gungsuh" panose="02030600000101010101" pitchFamily="18" charset="-127"/>
              <a:ea typeface="Gungsuh" panose="02030600000101010101" pitchFamily="18" charset="-127"/>
            </a:endParaRPr>
          </a:p>
          <a:p>
            <a:r>
              <a:rPr lang="en-US" altLang="zh-TW" sz="2800" dirty="0">
                <a:solidFill>
                  <a:srgbClr val="FF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4. Why? </a:t>
            </a:r>
            <a:r>
              <a:rPr lang="zh-TW" altLang="en-US" sz="2800" dirty="0">
                <a:latin typeface="Gungsuh" panose="02030600000101010101" pitchFamily="18" charset="-127"/>
                <a:ea typeface="Gungsuh" panose="02030600000101010101" pitchFamily="18" charset="-127"/>
              </a:rPr>
              <a:t>（為什麼） </a:t>
            </a:r>
          </a:p>
          <a:p>
            <a:pPr marL="45720" indent="0">
              <a:buNone/>
            </a:pPr>
            <a:r>
              <a:rPr lang="en-US" altLang="zh-TW" sz="2800" dirty="0">
                <a:latin typeface="Gungsuh" panose="02030600000101010101" pitchFamily="18" charset="-127"/>
                <a:ea typeface="Gungsuh" panose="02030600000101010101" pitchFamily="18" charset="-127"/>
                <a:cs typeface="Times New Roman" panose="02020603050405020304" pitchFamily="18" charset="0"/>
              </a:rPr>
              <a:t>       I took a trip.</a:t>
            </a:r>
          </a:p>
          <a:p>
            <a:pPr marL="45720" indent="0">
              <a:buNone/>
            </a:pPr>
            <a:endParaRPr lang="en-US" altLang="zh-TW" sz="2400" dirty="0">
              <a:latin typeface="Gungsuh" panose="02030600000101010101" pitchFamily="18" charset="-127"/>
              <a:ea typeface="Gungsuh" panose="02030600000101010101" pitchFamily="18" charset="-127"/>
              <a:cs typeface="Times New Roman" panose="02020603050405020304" pitchFamily="18" charset="0"/>
            </a:endParaRPr>
          </a:p>
          <a:p>
            <a:endParaRPr lang="zh-TW" altLang="en-US" sz="2400" dirty="0"/>
          </a:p>
          <a:p>
            <a:endParaRPr lang="zh-TW" altLang="en-US" sz="2400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3965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77149" y="90691"/>
            <a:ext cx="9372600" cy="1200416"/>
          </a:xfrm>
        </p:spPr>
        <p:txBody>
          <a:bodyPr>
            <a:normAutofit/>
          </a:bodyPr>
          <a:lstStyle/>
          <a:p>
            <a:r>
              <a:rPr lang="zh-TW" altLang="en-US" sz="4000" b="1" dirty="0"/>
              <a:t>練習英語寫日記</a:t>
            </a:r>
            <a:r>
              <a:rPr lang="en-US" altLang="zh-TW" sz="4000" b="1" dirty="0"/>
              <a:t>(keep a diary in English)</a:t>
            </a:r>
            <a:endParaRPr lang="zh-TW" altLang="en-US" sz="40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44574" y="2141112"/>
            <a:ext cx="9372600" cy="4114800"/>
          </a:xfrm>
        </p:spPr>
        <p:txBody>
          <a:bodyPr>
            <a:norm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5. Where? </a:t>
            </a:r>
            <a:r>
              <a:rPr lang="en-US" altLang="zh-TW" sz="2800" dirty="0">
                <a:latin typeface="Gungsuh" panose="02030600000101010101" pitchFamily="18" charset="-127"/>
                <a:ea typeface="Gungsuh" panose="02030600000101010101" pitchFamily="18" charset="-127"/>
              </a:rPr>
              <a:t>(</a:t>
            </a:r>
            <a:r>
              <a:rPr lang="zh-TW" altLang="en-US" sz="2800" dirty="0">
                <a:latin typeface="Gungsuh" panose="02030600000101010101" pitchFamily="18" charset="-127"/>
                <a:ea typeface="Gungsuh" panose="02030600000101010101" pitchFamily="18" charset="-127"/>
              </a:rPr>
              <a:t>在哪裡</a:t>
            </a:r>
            <a:r>
              <a:rPr lang="en-US" altLang="zh-TW" sz="2800" dirty="0">
                <a:latin typeface="Gungsuh" panose="02030600000101010101" pitchFamily="18" charset="-127"/>
                <a:ea typeface="Gungsuh" panose="02030600000101010101" pitchFamily="18" charset="-127"/>
              </a:rPr>
              <a:t>)</a:t>
            </a:r>
          </a:p>
          <a:p>
            <a:pPr marL="45720" indent="0">
              <a:buNone/>
            </a:pPr>
            <a:r>
              <a:rPr lang="en-US" altLang="zh-TW" sz="2800" dirty="0">
                <a:latin typeface="Gungsuh" panose="02030600000101010101" pitchFamily="18" charset="-127"/>
                <a:ea typeface="Gungsuh" panose="02030600000101010101" pitchFamily="18" charset="-127"/>
              </a:rPr>
              <a:t>        I went to </a:t>
            </a:r>
            <a:r>
              <a:rPr lang="en-US" altLang="zh-TW" sz="2800" dirty="0" err="1">
                <a:latin typeface="Gungsuh" panose="02030600000101010101" pitchFamily="18" charset="-127"/>
                <a:ea typeface="Gungsuh" panose="02030600000101010101" pitchFamily="18" charset="-127"/>
              </a:rPr>
              <a:t>Cijin</a:t>
            </a:r>
            <a:r>
              <a:rPr lang="en-US" altLang="zh-TW" sz="2800" dirty="0">
                <a:latin typeface="Gungsuh" panose="02030600000101010101" pitchFamily="18" charset="-127"/>
                <a:ea typeface="Gungsuh" panose="02030600000101010101" pitchFamily="18" charset="-127"/>
              </a:rPr>
              <a:t> Island. </a:t>
            </a:r>
          </a:p>
          <a:p>
            <a:endParaRPr lang="en-US" altLang="zh-TW" sz="2800" dirty="0">
              <a:latin typeface="Gungsuh" panose="02030600000101010101" pitchFamily="18" charset="-127"/>
              <a:ea typeface="Gungsuh" panose="02030600000101010101" pitchFamily="18" charset="-127"/>
            </a:endParaRPr>
          </a:p>
          <a:p>
            <a:r>
              <a:rPr lang="en-US" altLang="zh-TW" sz="2800" dirty="0">
                <a:solidFill>
                  <a:srgbClr val="FF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6.  How? </a:t>
            </a:r>
            <a:r>
              <a:rPr lang="zh-TW" altLang="en-US" sz="2800" dirty="0">
                <a:latin typeface="Gungsuh" panose="02030600000101010101" pitchFamily="18" charset="-127"/>
                <a:ea typeface="Gungsuh" panose="02030600000101010101" pitchFamily="18" charset="-127"/>
              </a:rPr>
              <a:t>（如何）</a:t>
            </a:r>
          </a:p>
          <a:p>
            <a:pPr marL="45720" indent="0">
              <a:buNone/>
            </a:pPr>
            <a:r>
              <a:rPr lang="zh-TW" altLang="en-US" sz="2800" dirty="0">
                <a:latin typeface="Gungsuh" panose="02030600000101010101" pitchFamily="18" charset="-127"/>
                <a:ea typeface="Gungsuh" panose="02030600000101010101" pitchFamily="18" charset="-127"/>
              </a:rPr>
              <a:t>        </a:t>
            </a:r>
            <a:r>
              <a:rPr lang="en-US" altLang="zh-TW" sz="2800" dirty="0">
                <a:latin typeface="Gungsuh" panose="02030600000101010101" pitchFamily="18" charset="-127"/>
                <a:ea typeface="Gungsuh" panose="02030600000101010101" pitchFamily="18" charset="-127"/>
              </a:rPr>
              <a:t>I had a good time.</a:t>
            </a:r>
          </a:p>
          <a:p>
            <a:endParaRPr lang="zh-TW" altLang="en-US" sz="2400" dirty="0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31100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4400" b="1" dirty="0">
                <a:solidFill>
                  <a:srgbClr val="595959"/>
                </a:solidFill>
              </a:rPr>
              <a:t>練習英語寫日記</a:t>
            </a:r>
            <a:r>
              <a:rPr lang="en-US" altLang="zh-TW" sz="4400" b="1" dirty="0">
                <a:solidFill>
                  <a:srgbClr val="595959"/>
                </a:solidFill>
              </a:rPr>
              <a:t>(keep a diary in English)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136865" y="1844899"/>
            <a:ext cx="9372600" cy="4114800"/>
          </a:xfrm>
        </p:spPr>
        <p:txBody>
          <a:bodyPr>
            <a:normAutofit/>
          </a:bodyPr>
          <a:lstStyle/>
          <a:p>
            <a:pPr lvl="0"/>
            <a:r>
              <a:rPr lang="zh-TW" altLang="en-US" sz="2400" dirty="0">
                <a:solidFill>
                  <a:srgbClr val="595959"/>
                </a:solidFill>
              </a:rPr>
              <a:t>之後把這些句子全部串在一起，加油添醋一下：</a:t>
            </a:r>
            <a:endParaRPr lang="en-US" altLang="zh-TW" sz="2400" dirty="0">
              <a:solidFill>
                <a:srgbClr val="595959"/>
              </a:solidFill>
            </a:endParaRPr>
          </a:p>
          <a:p>
            <a:pPr marL="45720" indent="0">
              <a:buNone/>
            </a:pPr>
            <a:r>
              <a:rPr lang="en-US" altLang="zh-TW" sz="2400" dirty="0"/>
              <a:t>On October 10, my parents and I went to </a:t>
            </a:r>
            <a:r>
              <a:rPr lang="en-US" altLang="zh-TW" sz="2400" dirty="0" err="1"/>
              <a:t>Cijin</a:t>
            </a:r>
            <a:r>
              <a:rPr lang="en-US" altLang="zh-TW" sz="2400" dirty="0"/>
              <a:t> Island in</a:t>
            </a:r>
          </a:p>
          <a:p>
            <a:pPr marL="45720" indent="0">
              <a:buNone/>
            </a:pPr>
            <a:r>
              <a:rPr lang="en-US" altLang="zh-TW" sz="2400" dirty="0"/>
              <a:t>Kaohsiung to spend our holidays.  I ate some seafood, went to</a:t>
            </a:r>
          </a:p>
          <a:p>
            <a:pPr marL="45720" indent="0">
              <a:buNone/>
            </a:pPr>
            <a:r>
              <a:rPr lang="en-US" altLang="zh-TW" sz="2400" dirty="0"/>
              <a:t> the lighthouse, and watched the sunset. The scenery there was </a:t>
            </a:r>
          </a:p>
          <a:p>
            <a:pPr marL="45720" indent="0">
              <a:buNone/>
            </a:pPr>
            <a:r>
              <a:rPr lang="en-US" altLang="zh-TW" sz="2400" dirty="0"/>
              <a:t> so beautiful. We had a good time. I like the trip very much. I </a:t>
            </a:r>
          </a:p>
          <a:p>
            <a:pPr marL="45720" indent="0">
              <a:buNone/>
            </a:pPr>
            <a:r>
              <a:rPr lang="en-US" altLang="zh-TW" sz="2400" dirty="0"/>
              <a:t>want to go there again.     </a:t>
            </a:r>
            <a:endParaRPr lang="zh-TW" altLang="zh-TW" sz="2400" dirty="0"/>
          </a:p>
          <a:p>
            <a:r>
              <a:rPr lang="en-US" altLang="zh-TW" sz="2400" dirty="0"/>
              <a:t> </a:t>
            </a:r>
            <a:r>
              <a:rPr lang="zh-TW" altLang="en-US" sz="2400" dirty="0">
                <a:solidFill>
                  <a:srgbClr val="7030A0"/>
                </a:solidFill>
              </a:rPr>
              <a:t>這樣就完成一個簡單的英文日記了</a:t>
            </a:r>
            <a:endParaRPr lang="zh-TW" altLang="zh-TW" sz="2400" dirty="0">
              <a:solidFill>
                <a:srgbClr val="7030A0"/>
              </a:solidFill>
            </a:endParaRPr>
          </a:p>
          <a:p>
            <a:pPr lvl="0"/>
            <a:endParaRPr lang="zh-TW" altLang="en-US" sz="2400" dirty="0">
              <a:solidFill>
                <a:srgbClr val="595959"/>
              </a:solidFill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93801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4400" b="1" dirty="0"/>
              <a:t>練習英語寫日記</a:t>
            </a:r>
            <a:r>
              <a:rPr lang="en-US" altLang="zh-TW" sz="4400" b="1" dirty="0"/>
              <a:t>(keep a diary in English)</a:t>
            </a:r>
            <a:endParaRPr lang="zh-TW" altLang="en-US" sz="44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208213" y="2328420"/>
            <a:ext cx="9372600" cy="3167407"/>
          </a:xfrm>
        </p:spPr>
        <p:txBody>
          <a:bodyPr/>
          <a:lstStyle/>
          <a:p>
            <a:pPr marL="45720" indent="0">
              <a:buNone/>
            </a:pPr>
            <a:r>
              <a:rPr lang="zh-TW" altLang="zh-TW" sz="3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無論在日記裡寫的內容有多簡單，都沒關係，儘管寫下來就對了～試著用英文紀錄事情，而日記能讓你描述自己的想法或是最近遇到的事、當下的心情或感覺是什麼，這樣也等於練習自己學過的單字和句型，動手寫才會知道學到的東西該怎麼運用。</a:t>
            </a:r>
          </a:p>
          <a:p>
            <a:pPr marL="45720" indent="0">
              <a:buNone/>
            </a:pPr>
            <a:endParaRPr lang="zh-TW" altLang="zh-TW" sz="3200" dirty="0">
              <a:solidFill>
                <a:srgbClr val="0070C0"/>
              </a:solidFill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3793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8051" y="811856"/>
            <a:ext cx="9391405" cy="1200416"/>
          </a:xfrm>
        </p:spPr>
        <p:txBody>
          <a:bodyPr>
            <a:normAutofit/>
          </a:bodyPr>
          <a:lstStyle/>
          <a:p>
            <a:pPr algn="ctr"/>
            <a:r>
              <a:rPr lang="zh-TW" altLang="en-US" sz="7200" b="1" dirty="0">
                <a:solidFill>
                  <a:srgbClr val="0070C0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學英文的秘訣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20326" y="2991118"/>
            <a:ext cx="9372600" cy="411480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altLang="zh-TW" sz="4800" b="1" dirty="0"/>
              <a:t>    </a:t>
            </a:r>
            <a:r>
              <a:rPr lang="zh-TW" altLang="en-US" sz="4800" b="1" dirty="0"/>
              <a:t>  </a:t>
            </a:r>
            <a:r>
              <a:rPr lang="en-US" altLang="zh-TW" sz="4800" b="1" dirty="0">
                <a:solidFill>
                  <a:srgbClr val="FF0000"/>
                </a:solidFill>
              </a:rPr>
              <a:t>Practice makes perfect. </a:t>
            </a:r>
          </a:p>
          <a:p>
            <a:pPr marL="45720" indent="0" algn="ctr">
              <a:buNone/>
            </a:pPr>
            <a:endParaRPr lang="en-US" altLang="zh-TW" sz="4800" b="1" dirty="0"/>
          </a:p>
          <a:p>
            <a:pPr marL="45720" indent="0" algn="ctr">
              <a:buNone/>
            </a:pPr>
            <a:r>
              <a:rPr lang="zh-TW" altLang="en-US" sz="4800" b="1" dirty="0">
                <a:solidFill>
                  <a:srgbClr val="7030A0"/>
                </a:solidFill>
              </a:rPr>
              <a:t>就是不斷的練習</a:t>
            </a:r>
          </a:p>
        </p:txBody>
      </p:sp>
    </p:spTree>
    <p:extLst>
      <p:ext uri="{BB962C8B-B14F-4D97-AF65-F5344CB8AC3E}">
        <p14:creationId xmlns:p14="http://schemas.microsoft.com/office/powerpoint/2010/main" val="137571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38E646B-FBA1-41CF-BCF5-AA330B237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3" name="內容版面配置區 12">
            <a:extLst>
              <a:ext uri="{FF2B5EF4-FFF2-40B4-BE49-F238E27FC236}">
                <a16:creationId xmlns:a16="http://schemas.microsoft.com/office/drawing/2014/main" id="{439AF1A6-B225-4FD6-A592-722A39452D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10515600" cy="7270595"/>
          </a:xfrm>
        </p:spPr>
      </p:pic>
      <p:sp>
        <p:nvSpPr>
          <p:cNvPr id="17" name="星形: 七角 16">
            <a:extLst>
              <a:ext uri="{FF2B5EF4-FFF2-40B4-BE49-F238E27FC236}">
                <a16:creationId xmlns:a16="http://schemas.microsoft.com/office/drawing/2014/main" id="{54ECFCC5-D02B-491D-B1BC-83BA65B38230}"/>
              </a:ext>
            </a:extLst>
          </p:cNvPr>
          <p:cNvSpPr/>
          <p:nvPr/>
        </p:nvSpPr>
        <p:spPr>
          <a:xfrm>
            <a:off x="838200" y="-634341"/>
            <a:ext cx="5698273" cy="4650058"/>
          </a:xfrm>
          <a:prstGeom prst="star7">
            <a:avLst/>
          </a:prstGeom>
          <a:noFill/>
          <a:ln w="254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769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457200" y="2125663"/>
            <a:ext cx="11734800" cy="3589337"/>
          </a:xfrm>
        </p:spPr>
        <p:txBody>
          <a:bodyPr>
            <a:normAutofit fontScale="92500"/>
          </a:bodyPr>
          <a:lstStyle/>
          <a:p>
            <a:r>
              <a:rPr lang="en-US" altLang="zh-TW" sz="2800" b="1" dirty="0"/>
              <a:t>1. </a:t>
            </a:r>
            <a:r>
              <a:rPr lang="en-US" altLang="zh-TW" sz="2800" b="1" dirty="0" err="1"/>
              <a:t>Storynory</a:t>
            </a:r>
            <a:r>
              <a:rPr lang="zh-TW" altLang="en-US" sz="2800" b="1" dirty="0"/>
              <a:t>：</a:t>
            </a:r>
            <a:r>
              <a:rPr lang="en-US" altLang="zh-TW" b="1" u="sng" dirty="0">
                <a:hlinkClick r:id="rId2"/>
              </a:rPr>
              <a:t>www.storynory.com/</a:t>
            </a:r>
            <a:endParaRPr lang="en-US" altLang="zh-TW" b="1" u="sng" dirty="0"/>
          </a:p>
          <a:p>
            <a:r>
              <a:rPr lang="en-US" altLang="zh-TW" sz="2800" b="1" dirty="0"/>
              <a:t>2. </a:t>
            </a:r>
            <a:r>
              <a:rPr lang="zh-TW" altLang="en-US" sz="2800" b="1" dirty="0"/>
              <a:t>英國文化協會網站：</a:t>
            </a:r>
            <a:r>
              <a:rPr lang="en-US" altLang="zh-TW" b="1" u="sng" dirty="0">
                <a:hlinkClick r:id="rId3"/>
              </a:rPr>
              <a:t>http://learnenglish.britishcouncil.org/en/listen-and-watch</a:t>
            </a:r>
            <a:endParaRPr lang="en-US" altLang="zh-TW" b="1" u="sng" dirty="0"/>
          </a:p>
          <a:p>
            <a:r>
              <a:rPr lang="en-US" altLang="zh-TW" sz="2800" b="1" dirty="0"/>
              <a:t>3. </a:t>
            </a:r>
            <a:r>
              <a:rPr lang="en-US" altLang="zh-TW" sz="2800" b="1" dirty="0" err="1"/>
              <a:t>VoiceTube</a:t>
            </a:r>
            <a:r>
              <a:rPr lang="zh-TW" altLang="en-US" sz="2800" b="1" dirty="0"/>
              <a:t>：</a:t>
            </a:r>
            <a:r>
              <a:rPr lang="en-US" altLang="zh-TW" b="1" u="sng" dirty="0">
                <a:hlinkClick r:id="rId4"/>
              </a:rPr>
              <a:t>https://tw.voicetube.com/</a:t>
            </a:r>
            <a:endParaRPr lang="en-US" altLang="zh-TW" b="1" u="sng" dirty="0"/>
          </a:p>
          <a:p>
            <a:r>
              <a:rPr lang="en-US" altLang="zh-TW" sz="2800" b="1" dirty="0"/>
              <a:t>4. </a:t>
            </a:r>
            <a:r>
              <a:rPr lang="en-US" altLang="zh-TW" sz="2800" b="1" dirty="0" err="1"/>
              <a:t>StoryCorps</a:t>
            </a:r>
            <a:r>
              <a:rPr lang="zh-TW" altLang="en-US" sz="2800" b="1" dirty="0"/>
              <a:t>：</a:t>
            </a:r>
            <a:r>
              <a:rPr lang="en-US" altLang="zh-TW" b="1" u="sng" dirty="0">
                <a:hlinkClick r:id="rId5"/>
              </a:rPr>
              <a:t>http://storycorps.org/listen/</a:t>
            </a:r>
            <a:endParaRPr lang="en-US" altLang="zh-TW" b="1" u="sng" dirty="0"/>
          </a:p>
          <a:p>
            <a:r>
              <a:rPr lang="en-US" altLang="zh-TW" sz="2800" b="1" dirty="0"/>
              <a:t>5. </a:t>
            </a:r>
            <a:r>
              <a:rPr lang="en-US" altLang="zh-TW" sz="2800" b="1" dirty="0" err="1"/>
              <a:t>CoolEnglish</a:t>
            </a:r>
            <a:r>
              <a:rPr lang="en-US" altLang="zh-TW" sz="2800" b="1" dirty="0"/>
              <a:t> : </a:t>
            </a:r>
            <a:r>
              <a:rPr lang="en-US" altLang="zh-TW" b="1" u="sng" dirty="0">
                <a:solidFill>
                  <a:schemeClr val="accent3"/>
                </a:solidFill>
                <a:hlinkClick r:id="rId6"/>
              </a:rPr>
              <a:t>https://www.coolenglish.edu.tw/</a:t>
            </a:r>
            <a:r>
              <a:rPr lang="en-US" altLang="zh-TW" b="1" u="sng" dirty="0">
                <a:solidFill>
                  <a:schemeClr val="accent3"/>
                </a:solidFill>
              </a:rPr>
              <a:t> </a:t>
            </a:r>
          </a:p>
          <a:p>
            <a:r>
              <a:rPr lang="zh-TW" altLang="en-US" b="1" dirty="0">
                <a:solidFill>
                  <a:schemeClr val="accent3"/>
                </a:solidFill>
              </a:rPr>
              <a:t>     </a:t>
            </a:r>
            <a:r>
              <a:rPr lang="zh-TW" altLang="en-US" sz="2800" b="1" dirty="0">
                <a:solidFill>
                  <a:srgbClr val="0070C0"/>
                </a:solidFill>
              </a:rPr>
              <a:t>酷英是師大做的免費網站，裡面的資源相當豐富，很推薦同學上網去練習。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0" y="925513"/>
            <a:ext cx="9372600" cy="1200150"/>
          </a:xfrm>
        </p:spPr>
        <p:txBody>
          <a:bodyPr>
            <a:noAutofit/>
          </a:bodyPr>
          <a:lstStyle/>
          <a:p>
            <a:r>
              <a:rPr lang="en-US" altLang="zh-TW" sz="6000" b="1" dirty="0"/>
              <a:t>5</a:t>
            </a:r>
            <a:r>
              <a:rPr lang="zh-TW" altLang="en-US" sz="6000" b="1" dirty="0"/>
              <a:t>個練英聽免費網站</a:t>
            </a:r>
            <a:br>
              <a:rPr lang="en-US" altLang="zh-TW" sz="6000" b="1" dirty="0"/>
            </a:br>
            <a:endParaRPr lang="zh-TW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111572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1525588" y="304800"/>
            <a:ext cx="10666412" cy="1200150"/>
          </a:xfrm>
        </p:spPr>
        <p:txBody>
          <a:bodyPr>
            <a:normAutofit/>
          </a:bodyPr>
          <a:lstStyle/>
          <a:p>
            <a:r>
              <a:rPr lang="zh-TW" altLang="en-US" sz="6000" b="1" dirty="0"/>
              <a:t>練習聽力的方法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2133600" y="1504950"/>
                <a:ext cx="10058400" cy="5048250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sz="4000" b="1" dirty="0">
                    <a:solidFill>
                      <a:srgbClr val="7030A0"/>
                    </a:solidFill>
                  </a:rPr>
                  <a:t>1. </a:t>
                </a:r>
                <a:r>
                  <a:rPr lang="zh-TW" altLang="en-US" sz="4000" b="1" dirty="0">
                    <a:solidFill>
                      <a:srgbClr val="7030A0"/>
                    </a:solidFill>
                  </a:rPr>
                  <a:t>隨時隨地聽</a:t>
                </a:r>
                <a:r>
                  <a:rPr lang="en-US" altLang="zh-TW" b="1" dirty="0"/>
                  <a:t>—</a:t>
                </a:r>
                <a:r>
                  <a:rPr lang="zh-TW" altLang="en-US" dirty="0"/>
                  <a:t>通勤、 運動時。每天聽 </a:t>
                </a:r>
                <a:r>
                  <a:rPr lang="en-US" altLang="zh-TW" dirty="0"/>
                  <a:t>“</a:t>
                </a:r>
                <a:r>
                  <a:rPr lang="zh-TW" altLang="en-US" dirty="0"/>
                  <a:t>大家說英語雜誌</a:t>
                </a:r>
                <a:r>
                  <a:rPr lang="en-US" altLang="zh-TW" dirty="0"/>
                  <a:t>”</a:t>
                </a:r>
                <a:r>
                  <a:rPr lang="zh-TW" altLang="en-US" dirty="0"/>
                  <a:t>。</a:t>
                </a:r>
                <a:endParaRPr lang="en-US" altLang="zh-TW" b="1" dirty="0"/>
              </a:p>
              <a:p>
                <a:r>
                  <a:rPr lang="en-US" altLang="zh-TW" sz="4000" b="1" dirty="0">
                    <a:solidFill>
                      <a:srgbClr val="00B0F0"/>
                    </a:solidFill>
                  </a:rPr>
                  <a:t>2. </a:t>
                </a:r>
                <a:r>
                  <a:rPr lang="zh-TW" altLang="en-US" sz="4000" b="1" dirty="0">
                    <a:solidFill>
                      <a:srgbClr val="00B0F0"/>
                    </a:solidFill>
                  </a:rPr>
                  <a:t>邊聽邊讀</a:t>
                </a:r>
                <a:r>
                  <a:rPr lang="en-US" altLang="zh-TW" b="1" dirty="0"/>
                  <a:t>—</a:t>
                </a:r>
                <a:r>
                  <a:rPr lang="zh-TW" altLang="en-US" dirty="0"/>
                  <a:t>邊聽及邊讀逐字稿</a:t>
                </a:r>
                <a:r>
                  <a:rPr lang="en-US" altLang="zh-TW" dirty="0"/>
                  <a:t>(transcript)</a:t>
                </a:r>
                <a:r>
                  <a:rPr lang="zh-TW" altLang="en-US" dirty="0"/>
                  <a:t>。</a:t>
                </a:r>
                <a:endParaRPr lang="en-US" altLang="zh-TW" b="1" dirty="0"/>
              </a:p>
              <a:p>
                <a:r>
                  <a:rPr lang="en-US" altLang="zh-TW" sz="4000" b="1" dirty="0">
                    <a:solidFill>
                      <a:srgbClr val="00B050"/>
                    </a:solidFill>
                  </a:rPr>
                  <a:t>3. </a:t>
                </a:r>
                <a:r>
                  <a:rPr lang="zh-TW" altLang="en-US" sz="4000" b="1" dirty="0">
                    <a:solidFill>
                      <a:srgbClr val="00B050"/>
                    </a:solidFill>
                  </a:rPr>
                  <a:t>反覆地聽</a:t>
                </a:r>
                <a:r>
                  <a:rPr lang="en-US" altLang="zh-TW" b="1" dirty="0"/>
                  <a:t>—</a:t>
                </a:r>
                <a:r>
                  <a:rPr lang="zh-TW" altLang="en-US" dirty="0"/>
                  <a:t>反覆聆聽某一個句子</a:t>
                </a:r>
                <a14:m>
                  <m:oMath xmlns:m="http://schemas.openxmlformats.org/officeDocument/2006/math">
                    <m:r>
                      <a:rPr lang="zh-TW" altLang="en-US" i="1" smtClean="0">
                        <a:latin typeface="Cambria Math" panose="02040503050406030204" pitchFamily="18" charset="0"/>
                      </a:rPr>
                      <m:t>，</m:t>
                    </m:r>
                  </m:oMath>
                </a14:m>
                <a:r>
                  <a:rPr lang="zh-TW" altLang="en-US" dirty="0"/>
                  <a:t>直到清楚了解句意為止。</a:t>
                </a:r>
                <a:endParaRPr lang="en-US" altLang="zh-TW" sz="3000" b="1" dirty="0"/>
              </a:p>
              <a:p>
                <a:r>
                  <a:rPr lang="en-US" altLang="zh-TW" sz="4000" b="1" dirty="0">
                    <a:solidFill>
                      <a:srgbClr val="FF0000"/>
                    </a:solidFill>
                  </a:rPr>
                  <a:t>4. </a:t>
                </a:r>
                <a:r>
                  <a:rPr lang="zh-TW" altLang="en-US" sz="4000" b="1" dirty="0">
                    <a:solidFill>
                      <a:srgbClr val="FF0000"/>
                    </a:solidFill>
                  </a:rPr>
                  <a:t>調整語速配合練習</a:t>
                </a:r>
                <a:r>
                  <a:rPr lang="en-US" altLang="zh-TW" b="1" dirty="0"/>
                  <a:t>—</a:t>
                </a:r>
                <a:r>
                  <a:rPr lang="zh-TW" altLang="en-US" dirty="0"/>
                  <a:t>理解在</a:t>
                </a:r>
                <a:r>
                  <a:rPr lang="en-US" altLang="zh-TW" dirty="0"/>
                  <a:t>7</a:t>
                </a:r>
                <a:r>
                  <a:rPr lang="zh-TW" altLang="en-US" dirty="0"/>
                  <a:t>成以上可加快語速</a:t>
                </a:r>
                <a14:m>
                  <m:oMath xmlns:m="http://schemas.openxmlformats.org/officeDocument/2006/math">
                    <m:r>
                      <a:rPr lang="zh-TW" altLang="en-US" i="1" smtClean="0">
                        <a:latin typeface="Cambria Math" panose="02040503050406030204" pitchFamily="18" charset="0"/>
                      </a:rPr>
                      <m:t>，</m:t>
                    </m:r>
                  </m:oMath>
                </a14:m>
                <a:r>
                  <a:rPr lang="zh-TW" altLang="en-US" dirty="0"/>
                  <a:t>不到</a:t>
                </a:r>
                <a:r>
                  <a:rPr lang="en-US" altLang="zh-TW" dirty="0"/>
                  <a:t>7</a:t>
                </a:r>
                <a:r>
                  <a:rPr lang="zh-TW" altLang="en-US" dirty="0"/>
                  <a:t> </a:t>
                </a:r>
                <a:endParaRPr lang="en-US" altLang="zh-TW" dirty="0"/>
              </a:p>
              <a:p>
                <a:pPr marL="45720" indent="0">
                  <a:buNone/>
                </a:pPr>
                <a:r>
                  <a:rPr lang="zh-TW" altLang="en-US" dirty="0"/>
                  <a:t>             成則可以放慢速度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 panose="02040503050406030204" pitchFamily="18" charset="0"/>
                      </a:rPr>
                      <m:t>，</m:t>
                    </m:r>
                  </m:oMath>
                </a14:m>
                <a:r>
                  <a:rPr lang="zh-TW" altLang="en-US" dirty="0"/>
                  <a:t>注意咬字和發音。</a:t>
                </a:r>
                <a:endParaRPr lang="en-US" altLang="zh-TW" b="1" dirty="0"/>
              </a:p>
              <a:p>
                <a:r>
                  <a:rPr lang="en-US" altLang="zh-TW" sz="4000" b="1" dirty="0">
                    <a:solidFill>
                      <a:srgbClr val="002060"/>
                    </a:solidFill>
                  </a:rPr>
                  <a:t>5. </a:t>
                </a:r>
                <a:r>
                  <a:rPr lang="zh-TW" altLang="en-US" sz="4000" b="1" dirty="0">
                    <a:solidFill>
                      <a:srgbClr val="002060"/>
                    </a:solidFill>
                  </a:rPr>
                  <a:t>以週為單位密集練習</a:t>
                </a:r>
                <a:r>
                  <a:rPr lang="en-US" altLang="zh-TW" b="1" dirty="0"/>
                  <a:t>—</a:t>
                </a:r>
                <a:r>
                  <a:rPr lang="zh-TW" altLang="en-US" dirty="0"/>
                  <a:t>每週挑</a:t>
                </a:r>
                <a:r>
                  <a:rPr lang="en-US" altLang="zh-TW" dirty="0"/>
                  <a:t>1</a:t>
                </a:r>
                <a:r>
                  <a:rPr lang="zh-TW" altLang="en-US" dirty="0"/>
                  <a:t>到</a:t>
                </a:r>
                <a:r>
                  <a:rPr lang="en-US" altLang="zh-TW" dirty="0"/>
                  <a:t>2</a:t>
                </a:r>
                <a:r>
                  <a:rPr lang="zh-TW" altLang="en-US" dirty="0"/>
                  <a:t>篇自己感興趣的課程音 </a:t>
                </a:r>
                <a:endParaRPr lang="en-US" altLang="zh-TW" dirty="0"/>
              </a:p>
              <a:p>
                <a:pPr marL="0" indent="0">
                  <a:buNone/>
                </a:pPr>
                <a:r>
                  <a:rPr lang="zh-TW" altLang="en-US" dirty="0"/>
                  <a:t>              檔，遇到不熟悉的單字、片語可以查看例句或用法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 panose="02040503050406030204" pitchFamily="18" charset="0"/>
                      </a:rPr>
                      <m:t>，</m:t>
                    </m:r>
                  </m:oMath>
                </a14:m>
                <a:r>
                  <a:rPr lang="zh-TW" altLang="en-US" dirty="0"/>
                  <a:t>加以模仿。</a:t>
                </a:r>
                <a:endParaRPr lang="en-US" altLang="zh-TW" b="1" dirty="0"/>
              </a:p>
              <a:p>
                <a:endParaRPr lang="zh-TW" altLang="en-US" sz="40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9848" y="1505216"/>
                <a:ext cx="10058400" cy="5047984"/>
              </a:xfrm>
              <a:blipFill>
                <a:blip r:embed="rId2"/>
                <a:stretch>
                  <a:fillRect l="-1515" t="-338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184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內容版面配置區 12">
            <a:extLst>
              <a:ext uri="{FF2B5EF4-FFF2-40B4-BE49-F238E27FC236}">
                <a16:creationId xmlns:a16="http://schemas.microsoft.com/office/drawing/2014/main" id="{439AF1A6-B225-4FD6-A592-722A39452D4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085164" cy="7270750"/>
          </a:xfrm>
        </p:spPr>
      </p:pic>
      <p:sp>
        <p:nvSpPr>
          <p:cNvPr id="17" name="星形: 七角 16">
            <a:extLst>
              <a:ext uri="{FF2B5EF4-FFF2-40B4-BE49-F238E27FC236}">
                <a16:creationId xmlns:a16="http://schemas.microsoft.com/office/drawing/2014/main" id="{54ECFCC5-D02B-491D-B1BC-83BA65B38230}"/>
              </a:ext>
            </a:extLst>
          </p:cNvPr>
          <p:cNvSpPr/>
          <p:nvPr/>
        </p:nvSpPr>
        <p:spPr>
          <a:xfrm>
            <a:off x="5833946" y="-634341"/>
            <a:ext cx="5698273" cy="4650058"/>
          </a:xfrm>
          <a:prstGeom prst="star7">
            <a:avLst/>
          </a:prstGeom>
          <a:noFill/>
          <a:ln w="254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733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1757364" y="0"/>
            <a:ext cx="7697722" cy="1200150"/>
          </a:xfrm>
        </p:spPr>
        <p:txBody>
          <a:bodyPr>
            <a:normAutofit/>
          </a:bodyPr>
          <a:lstStyle/>
          <a:p>
            <a:r>
              <a:rPr lang="zh-TW" altLang="en-US" sz="4000" b="1" dirty="0"/>
              <a:t>練習口說的方法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1482725" y="1295400"/>
            <a:ext cx="10709275" cy="5562600"/>
          </a:xfrm>
        </p:spPr>
        <p:txBody>
          <a:bodyPr>
            <a:noAutofit/>
          </a:bodyPr>
          <a:lstStyle/>
          <a:p>
            <a:r>
              <a:rPr lang="zh-TW" altLang="en-US" sz="2400" b="1" dirty="0">
                <a:solidFill>
                  <a:srgbClr val="FF0000"/>
                </a:solidFill>
              </a:rPr>
              <a:t>一、背誦法 </a:t>
            </a:r>
            <a:r>
              <a:rPr lang="en-US" altLang="zh-TW" sz="2400" b="1" dirty="0"/>
              <a:t>(</a:t>
            </a:r>
            <a:r>
              <a:rPr lang="zh-TW" altLang="en-US" sz="2400" b="1" dirty="0"/>
              <a:t>成大電機系毛齊武教授</a:t>
            </a:r>
            <a:r>
              <a:rPr lang="en-US" altLang="zh-TW" sz="2400" b="1" dirty="0"/>
              <a:t>)</a:t>
            </a:r>
          </a:p>
          <a:p>
            <a:pPr marL="0" indent="0">
              <a:buNone/>
            </a:pPr>
            <a:r>
              <a:rPr lang="en-US" altLang="zh-TW" sz="2400" b="1" dirty="0"/>
              <a:t>       --</a:t>
            </a:r>
            <a:r>
              <a:rPr lang="zh-TW" altLang="en-US" sz="2400" dirty="0"/>
              <a:t>擷取一段大概兩分鐘背得滾瓜爛熟。</a:t>
            </a:r>
            <a:endParaRPr lang="en-US" altLang="zh-TW" sz="2400" dirty="0"/>
          </a:p>
          <a:p>
            <a:pPr marL="0" indent="0">
              <a:buNone/>
            </a:pPr>
            <a:r>
              <a:rPr lang="en-US" altLang="zh-TW" sz="2400" dirty="0"/>
              <a:t>       --</a:t>
            </a:r>
            <a:r>
              <a:rPr lang="zh-TW" altLang="en-US" sz="2400" dirty="0"/>
              <a:t>最好是用「</a:t>
            </a:r>
            <a:r>
              <a:rPr lang="zh-TW" altLang="en-US" sz="2400" b="1" dirty="0"/>
              <a:t>演講形式</a:t>
            </a:r>
            <a:r>
              <a:rPr lang="zh-TW" altLang="en-US" sz="2400" dirty="0"/>
              <a:t>」的影片或文章來練習。</a:t>
            </a:r>
            <a:endParaRPr lang="en-US" altLang="zh-TW" sz="2400" dirty="0"/>
          </a:p>
          <a:p>
            <a:pPr marL="0" indent="0">
              <a:buNone/>
            </a:pPr>
            <a:r>
              <a:rPr lang="en-US" altLang="zh-TW" sz="2400" dirty="0"/>
              <a:t>       --</a:t>
            </a:r>
            <a:r>
              <a:rPr lang="zh-TW" altLang="en-US" sz="2400" dirty="0"/>
              <a:t>確認背到的是正確的文法、完整的結構、優美的用詞。</a:t>
            </a:r>
            <a:endParaRPr lang="en-US" altLang="zh-TW" sz="2400" dirty="0"/>
          </a:p>
          <a:p>
            <a:r>
              <a:rPr lang="zh-TW" altLang="en-US" sz="2400" b="1" dirty="0">
                <a:solidFill>
                  <a:srgbClr val="FF0000"/>
                </a:solidFill>
              </a:rPr>
              <a:t>二、影子法</a:t>
            </a:r>
            <a:r>
              <a:rPr lang="zh-TW" altLang="en-US" sz="2400" b="1" dirty="0"/>
              <a:t> </a:t>
            </a:r>
            <a:r>
              <a:rPr lang="en-US" altLang="zh-TW" sz="2400" b="1" dirty="0"/>
              <a:t>(</a:t>
            </a:r>
            <a:r>
              <a:rPr lang="zh-TW" altLang="en-US" sz="2400" b="1" dirty="0"/>
              <a:t>成大外文系陳昭芳教授</a:t>
            </a:r>
            <a:r>
              <a:rPr lang="en-US" altLang="zh-TW" sz="2400" b="1" dirty="0"/>
              <a:t>)</a:t>
            </a:r>
          </a:p>
          <a:p>
            <a:pPr marL="0" indent="0">
              <a:buNone/>
            </a:pPr>
            <a:r>
              <a:rPr lang="zh-TW" altLang="en-US" sz="2400" dirty="0"/>
              <a:t>       </a:t>
            </a:r>
            <a:r>
              <a:rPr lang="en-US" altLang="zh-TW" sz="2400" dirty="0"/>
              <a:t>--</a:t>
            </a:r>
            <a:r>
              <a:rPr lang="zh-TW" altLang="en-US" sz="2400" dirty="0"/>
              <a:t>將耳朵透過耳機聽到的訊息</a:t>
            </a:r>
            <a:r>
              <a:rPr lang="zh-TW" altLang="en-US" sz="2400" b="1" dirty="0">
                <a:solidFill>
                  <a:srgbClr val="0070C0"/>
                </a:solidFill>
              </a:rPr>
              <a:t>立刻複述</a:t>
            </a:r>
            <a:r>
              <a:rPr lang="zh-TW" altLang="en-US" sz="2400" dirty="0"/>
              <a:t>，如同</a:t>
            </a:r>
            <a:r>
              <a:rPr lang="zh-TW" altLang="en-US" sz="2400" b="1" dirty="0">
                <a:solidFill>
                  <a:srgbClr val="FF0000"/>
                </a:solidFill>
              </a:rPr>
              <a:t>鸚鵡模仿</a:t>
            </a:r>
            <a:r>
              <a:rPr lang="zh-TW" altLang="en-US" sz="2400" dirty="0"/>
              <a:t>般地逐</a:t>
            </a:r>
            <a:endParaRPr lang="en-US" altLang="zh-TW" sz="2400" dirty="0"/>
          </a:p>
          <a:p>
            <a:pPr marL="0" indent="0">
              <a:buNone/>
            </a:pPr>
            <a:r>
              <a:rPr lang="en-US" altLang="zh-TW" sz="2400" dirty="0"/>
              <a:t>          </a:t>
            </a:r>
            <a:r>
              <a:rPr lang="zh-TW" altLang="en-US" sz="2400" dirty="0"/>
              <a:t>字重複。</a:t>
            </a:r>
            <a:endParaRPr lang="en-US" altLang="zh-TW" sz="2400" dirty="0"/>
          </a:p>
          <a:p>
            <a:pPr marL="0" indent="0">
              <a:buNone/>
            </a:pPr>
            <a:r>
              <a:rPr lang="zh-TW" altLang="en-US" sz="2400" dirty="0"/>
              <a:t>       </a:t>
            </a:r>
            <a:r>
              <a:rPr lang="en-US" altLang="zh-TW" sz="2400" dirty="0"/>
              <a:t>--</a:t>
            </a:r>
            <a:r>
              <a:rPr lang="zh-TW" altLang="en-US" sz="2400" dirty="0"/>
              <a:t>針對影子法</a:t>
            </a:r>
            <a:r>
              <a:rPr lang="zh-TW" altLang="en-US" sz="2400" dirty="0">
                <a:latin typeface="PMingLiU" panose="02020500000000000000" pitchFamily="18" charset="-120"/>
                <a:ea typeface="PMingLiU" panose="02020500000000000000" pitchFamily="18" charset="-120"/>
              </a:rPr>
              <a:t>，</a:t>
            </a:r>
            <a:r>
              <a:rPr lang="zh-TW" altLang="en-US" sz="2400" dirty="0"/>
              <a:t>「</a:t>
            </a:r>
            <a:r>
              <a:rPr lang="zh-TW" altLang="en-US" sz="2400" b="1" dirty="0">
                <a:solidFill>
                  <a:srgbClr val="FF0000"/>
                </a:solidFill>
              </a:rPr>
              <a:t>對話形式</a:t>
            </a:r>
            <a:r>
              <a:rPr lang="zh-TW" altLang="en-US" sz="2400" dirty="0"/>
              <a:t>」的教材是最好的練習。</a:t>
            </a:r>
            <a:endParaRPr lang="en-US" altLang="zh-TW" sz="2400" dirty="0"/>
          </a:p>
          <a:p>
            <a:pPr marL="0" indent="0">
              <a:buNone/>
            </a:pPr>
            <a:r>
              <a:rPr lang="en-US" altLang="zh-TW" sz="2400" dirty="0"/>
              <a:t>       --</a:t>
            </a:r>
            <a:r>
              <a:rPr lang="zh-TW" altLang="en-US" sz="2400" dirty="0"/>
              <a:t>做影子法時要把字幕關掉，讓耳朵保持最敏銳，嘴巴才能發</a:t>
            </a:r>
            <a:endParaRPr lang="en-US" altLang="zh-TW" sz="2400" dirty="0"/>
          </a:p>
          <a:p>
            <a:pPr marL="0" indent="0">
              <a:buNone/>
            </a:pPr>
            <a:r>
              <a:rPr lang="zh-TW" altLang="en-US" sz="2800" dirty="0"/>
              <a:t>          出最正確的音。</a:t>
            </a:r>
          </a:p>
        </p:txBody>
      </p:sp>
    </p:spTree>
    <p:extLst>
      <p:ext uri="{BB962C8B-B14F-4D97-AF65-F5344CB8AC3E}">
        <p14:creationId xmlns:p14="http://schemas.microsoft.com/office/powerpoint/2010/main" val="3661633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292231" y="509048"/>
            <a:ext cx="9372600" cy="1451695"/>
          </a:xfrm>
        </p:spPr>
        <p:txBody>
          <a:bodyPr>
            <a:normAutofit fontScale="90000"/>
          </a:bodyPr>
          <a:lstStyle/>
          <a:p>
            <a:br>
              <a:rPr lang="en-US" altLang="zh-TW" b="1" dirty="0"/>
            </a:br>
            <a:br>
              <a:rPr lang="en-US" altLang="zh-TW" sz="4400" b="1" dirty="0"/>
            </a:br>
            <a:br>
              <a:rPr lang="en-US" altLang="zh-TW" sz="4400" b="1" dirty="0"/>
            </a:br>
            <a:br>
              <a:rPr lang="en-US" altLang="zh-TW" sz="4400" b="1" dirty="0"/>
            </a:br>
            <a:r>
              <a:rPr lang="zh-TW" altLang="en-US" sz="4000" b="1" dirty="0">
                <a:solidFill>
                  <a:srgbClr val="FF0000"/>
                </a:solidFill>
              </a:rPr>
              <a:t>三、回音法</a:t>
            </a:r>
            <a:r>
              <a:rPr lang="zh-TW" altLang="en-US" sz="4000" b="1" dirty="0"/>
              <a:t> </a:t>
            </a:r>
            <a:r>
              <a:rPr lang="en-US" altLang="zh-TW" sz="4000" b="1" dirty="0"/>
              <a:t>(</a:t>
            </a:r>
            <a:r>
              <a:rPr lang="zh-TW" altLang="en-US" sz="4000" b="1" dirty="0"/>
              <a:t>台大外文系史嘉琳教授</a:t>
            </a:r>
            <a:r>
              <a:rPr lang="en-US" altLang="zh-TW" sz="4000" b="1" dirty="0"/>
              <a:t>)</a:t>
            </a:r>
            <a:br>
              <a:rPr lang="en-US" altLang="zh-TW" sz="4000" b="1" dirty="0"/>
            </a:br>
            <a:br>
              <a:rPr lang="en-US" altLang="zh-TW" sz="4000" b="1" dirty="0"/>
            </a:br>
            <a:endParaRPr lang="zh-TW" altLang="en-US" sz="40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0" y="1027113"/>
            <a:ext cx="11585575" cy="5656262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50000"/>
              </a:lnSpc>
              <a:spcBef>
                <a:spcPts val="3000"/>
              </a:spcBef>
              <a:spcAft>
                <a:spcPts val="2400"/>
              </a:spcAft>
            </a:pPr>
            <a:r>
              <a:rPr lang="zh-TW" altLang="en-US" sz="11200" dirty="0">
                <a:latin typeface="標楷體" panose="03000509000000000000" pitchFamily="65" charset="-120"/>
                <a:ea typeface="標楷體" panose="03000509000000000000" pitchFamily="65" charset="-120"/>
              </a:rPr>
              <a:t>首先要找到適合模仿的音檔或影片。</a:t>
            </a:r>
            <a:endParaRPr lang="en-US" altLang="zh-TW" sz="11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  <a:spcBef>
                <a:spcPts val="3000"/>
              </a:spcBef>
              <a:spcAft>
                <a:spcPts val="2400"/>
              </a:spcAft>
            </a:pPr>
            <a:r>
              <a:rPr lang="zh-TW" altLang="en-US" sz="11200" dirty="0">
                <a:latin typeface="標楷體" panose="03000509000000000000" pitchFamily="65" charset="-120"/>
                <a:ea typeface="標楷體" panose="03000509000000000000" pitchFamily="65" charset="-120"/>
              </a:rPr>
              <a:t>先把整個音檔聽過幾遍來熟悉內容與聲音。</a:t>
            </a:r>
            <a:endParaRPr lang="en-US" altLang="zh-TW" sz="11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  <a:spcBef>
                <a:spcPts val="3000"/>
              </a:spcBef>
              <a:spcAft>
                <a:spcPts val="2400"/>
              </a:spcAft>
            </a:pPr>
            <a:r>
              <a:rPr lang="zh-TW" altLang="en-US" sz="11200" dirty="0">
                <a:latin typeface="標楷體" panose="03000509000000000000" pitchFamily="65" charset="-120"/>
                <a:ea typeface="標楷體" panose="03000509000000000000" pitchFamily="65" charset="-120"/>
              </a:rPr>
              <a:t>快速地閱讀文字檔一遍，再回頭仔細的讀一遍。</a:t>
            </a:r>
            <a:endParaRPr lang="en-US" altLang="zh-TW" sz="11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  <a:spcBef>
                <a:spcPts val="3000"/>
              </a:spcBef>
              <a:spcAft>
                <a:spcPts val="2400"/>
              </a:spcAft>
            </a:pPr>
            <a:r>
              <a:rPr lang="zh-TW" altLang="en-US" sz="11200" dirty="0">
                <a:latin typeface="標楷體" panose="03000509000000000000" pitchFamily="65" charset="-120"/>
                <a:ea typeface="標楷體" panose="03000509000000000000" pitchFamily="65" charset="-120"/>
              </a:rPr>
              <a:t>再回到音檔或影片。</a:t>
            </a:r>
            <a:endParaRPr lang="en-US" altLang="zh-TW" sz="11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  <a:spcAft>
                <a:spcPts val="1800"/>
              </a:spcAft>
            </a:pPr>
            <a:endParaRPr lang="en-US" altLang="zh-TW" dirty="0"/>
          </a:p>
          <a:p>
            <a:pPr>
              <a:lnSpc>
                <a:spcPct val="150000"/>
              </a:lnSpc>
              <a:spcBef>
                <a:spcPts val="3000"/>
              </a:spcBef>
              <a:spcAft>
                <a:spcPts val="2400"/>
              </a:spcAft>
            </a:pPr>
            <a:endParaRPr lang="en-US" altLang="zh-TW" dirty="0"/>
          </a:p>
          <a:p>
            <a:pPr>
              <a:lnSpc>
                <a:spcPct val="150000"/>
              </a:lnSpc>
              <a:spcBef>
                <a:spcPts val="3000"/>
              </a:spcBef>
              <a:spcAft>
                <a:spcPts val="2400"/>
              </a:spcAft>
            </a:pPr>
            <a:endParaRPr lang="zh-TW" altLang="en-US" dirty="0"/>
          </a:p>
        </p:txBody>
      </p:sp>
      <p:graphicFrame>
        <p:nvGraphicFramePr>
          <p:cNvPr id="7" name="物件 6"/>
          <p:cNvGraphicFramePr>
            <a:graphicFrameLocks noChangeAspect="1"/>
          </p:cNvGraphicFramePr>
          <p:nvPr/>
        </p:nvGraphicFramePr>
        <p:xfrm>
          <a:off x="6042803" y="2630488"/>
          <a:ext cx="98742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Document" r:id="rId3" imgW="987023" imgH="368226" progId="Word.Document.8">
                  <p:embed/>
                </p:oleObj>
              </mc:Choice>
              <mc:Fallback>
                <p:oleObj name="Document" r:id="rId3" imgW="987023" imgH="368226" progId="Word.Document.8">
                  <p:embed/>
                  <p:pic>
                    <p:nvPicPr>
                      <p:cNvPr id="7" name="物件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42803" y="2630488"/>
                        <a:ext cx="987425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696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72D24C9-C220-4077-8EB1-6B4989A464D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72961" y="2053112"/>
            <a:ext cx="9810750" cy="52388"/>
          </a:xfrm>
        </p:spPr>
        <p:txBody>
          <a:bodyPr>
            <a:noAutofit/>
          </a:bodyPr>
          <a:lstStyle/>
          <a:p>
            <a:r>
              <a:rPr lang="zh-TW" altLang="en-US" sz="4000" b="1" dirty="0">
                <a:solidFill>
                  <a:srgbClr val="FF0000"/>
                </a:solidFill>
              </a:rPr>
              <a:t>三、回音法</a:t>
            </a:r>
            <a:r>
              <a:rPr lang="zh-TW" altLang="en-US" sz="4000" b="1" dirty="0"/>
              <a:t> </a:t>
            </a:r>
            <a:r>
              <a:rPr lang="en-US" altLang="zh-TW" sz="4000" b="1" dirty="0"/>
              <a:t>(</a:t>
            </a:r>
            <a:r>
              <a:rPr lang="zh-TW" altLang="en-US" sz="4000" b="1" dirty="0"/>
              <a:t>台大外文系史嘉琳教授</a:t>
            </a:r>
            <a:r>
              <a:rPr lang="en-US" altLang="zh-TW" sz="4000" b="1" dirty="0"/>
              <a:t>)</a:t>
            </a:r>
            <a:br>
              <a:rPr lang="en-US" altLang="zh-TW" sz="4000" b="1" dirty="0"/>
            </a:br>
            <a:br>
              <a:rPr lang="en-US" altLang="zh-TW" sz="4000" b="1" dirty="0"/>
            </a:br>
            <a:endParaRPr lang="zh-TW" altLang="en-US" sz="4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96AF4E0-FC03-42BB-8523-8CAE92B53FE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336675"/>
            <a:ext cx="12075736" cy="5919788"/>
          </a:xfrm>
        </p:spPr>
        <p:txBody>
          <a:bodyPr>
            <a:no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停一下！還不要機械式地脫口而出地「跟著念」！在聽完後，耳邊會留有一個和原聲一模一樣的聲音在心裡迴蕩，這就是所謂的「回音」。仔細聽</a:t>
            </a: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自己心裡的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回音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」。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模仿自己心裡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所聽到的回音。</a:t>
            </a:r>
            <a:endParaRPr lang="en-US" altLang="zh-TW" sz="3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一次再一次地重複以上每一個步驟。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練習時間十分鐘結束。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br>
              <a:rPr lang="zh-TW" altLang="en-US" sz="3600" dirty="0"/>
            </a:br>
            <a:br>
              <a:rPr lang="zh-TW" altLang="en-US" sz="3600" dirty="0"/>
            </a:b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83652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木刻字型">
  <a:themeElements>
    <a:clrScheme name="橙色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木刻字型">
      <a:majorFont>
        <a:latin typeface="Arial Black" panose="020B0A040201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 panose="020B06040202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木刻字型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BE1B6DD8-9976-4550-A6F4-B2DD4EA939DA}"/>
    </a:ext>
  </a:extLst>
</a:theme>
</file>

<file path=ppt/theme/theme2.xml><?xml version="1.0" encoding="utf-8"?>
<a:theme xmlns:a="http://schemas.openxmlformats.org/drawingml/2006/main" name="兒童遊樂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239_TF03461883.potx" id="{3695179C-43BF-4D9E-8864-ABA95A1F4787}" vid="{287F8A78-20E1-4B79-BD19-FA60BDB2072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1513</Words>
  <Application>Microsoft Office PowerPoint</Application>
  <PresentationFormat>寬螢幕</PresentationFormat>
  <Paragraphs>132</Paragraphs>
  <Slides>28</Slides>
  <Notes>3</Notes>
  <HiddenSlides>0</HiddenSlides>
  <MMClips>1</MMClips>
  <ScaleCrop>false</ScaleCrop>
  <HeadingPairs>
    <vt:vector size="8" baseType="variant">
      <vt:variant>
        <vt:lpstr>使用字型</vt:lpstr>
      </vt:variant>
      <vt:variant>
        <vt:i4>16</vt:i4>
      </vt:variant>
      <vt:variant>
        <vt:lpstr>佈景主題</vt:lpstr>
      </vt:variant>
      <vt:variant>
        <vt:i4>2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28</vt:i4>
      </vt:variant>
    </vt:vector>
  </HeadingPairs>
  <TitlesOfParts>
    <vt:vector size="47" baseType="lpstr">
      <vt:lpstr>Gungsuh</vt:lpstr>
      <vt:lpstr>Salesforce Sans</vt:lpstr>
      <vt:lpstr>書法家中楷體</vt:lpstr>
      <vt:lpstr>微軟正黑體</vt:lpstr>
      <vt:lpstr>PMingLiU</vt:lpstr>
      <vt:lpstr>PMingLiU</vt:lpstr>
      <vt:lpstr>標楷體</vt:lpstr>
      <vt:lpstr>Arial</vt:lpstr>
      <vt:lpstr>Arial Black</vt:lpstr>
      <vt:lpstr>Calibri</vt:lpstr>
      <vt:lpstr>Cambria Math</vt:lpstr>
      <vt:lpstr>Ebrima</vt:lpstr>
      <vt:lpstr>Euphemia</vt:lpstr>
      <vt:lpstr>Impact</vt:lpstr>
      <vt:lpstr>Times New Roman</vt:lpstr>
      <vt:lpstr>Wingdings</vt:lpstr>
      <vt:lpstr>木刻字型</vt:lpstr>
      <vt:lpstr>兒童遊樂 16X9</vt:lpstr>
      <vt:lpstr>Document</vt:lpstr>
      <vt:lpstr>   七年級英文分享 </vt:lpstr>
      <vt:lpstr>PowerPoint 簡報</vt:lpstr>
      <vt:lpstr>PowerPoint 簡報</vt:lpstr>
      <vt:lpstr>5個練英聽免費網站 </vt:lpstr>
      <vt:lpstr>練習聽力的方法</vt:lpstr>
      <vt:lpstr>PowerPoint 簡報</vt:lpstr>
      <vt:lpstr>練習口說的方法</vt:lpstr>
      <vt:lpstr>    三、回音法 (台大外文系史嘉琳教授)  </vt:lpstr>
      <vt:lpstr>三、回音法 (台大外文系史嘉琳教授)  </vt:lpstr>
      <vt:lpstr>練習口說的方法</vt:lpstr>
      <vt:lpstr>PowerPoint 簡報</vt:lpstr>
      <vt:lpstr>PowerPoint 簡報</vt:lpstr>
      <vt:lpstr>大量閱讀EXTENSIVE READING</vt:lpstr>
      <vt:lpstr>PowerPoint 簡報</vt:lpstr>
      <vt:lpstr>PowerPoint 簡報</vt:lpstr>
      <vt:lpstr>大量閱讀(extensive reading) 好的作文從「模仿」開始 </vt:lpstr>
      <vt:lpstr>PowerPoint 簡報</vt:lpstr>
      <vt:lpstr>養成擬大綱(outline)的好習慣</vt:lpstr>
      <vt:lpstr>養成擬大綱(outline)的好習慣</vt:lpstr>
      <vt:lpstr>練習英語寫日記(keep a diary in English)</vt:lpstr>
      <vt:lpstr>Six questions</vt:lpstr>
      <vt:lpstr>練習用英語寫日記(keep a diary in English)</vt:lpstr>
      <vt:lpstr>練習英語寫日記(keep a diary in English)</vt:lpstr>
      <vt:lpstr>練習英語寫日記(keep a diary in English)</vt:lpstr>
      <vt:lpstr>練習英語寫日記(keep a diary in English)</vt:lpstr>
      <vt:lpstr>練習英語寫日記(keep a diary in English)</vt:lpstr>
      <vt:lpstr>練習英語寫日記(keep a diary in English)</vt:lpstr>
      <vt:lpstr>學英文的秘訣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要怎麼學好英文？</dc:title>
  <dc:creator>User</dc:creator>
  <cp:lastModifiedBy>User</cp:lastModifiedBy>
  <cp:revision>47</cp:revision>
  <dcterms:created xsi:type="dcterms:W3CDTF">2023-09-07T07:29:43Z</dcterms:created>
  <dcterms:modified xsi:type="dcterms:W3CDTF">2023-10-11T00:58:06Z</dcterms:modified>
</cp:coreProperties>
</file>