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722" r:id="rId2"/>
    <p:sldId id="741" r:id="rId3"/>
    <p:sldId id="724" r:id="rId4"/>
    <p:sldId id="725" r:id="rId5"/>
    <p:sldId id="723" r:id="rId6"/>
    <p:sldId id="726" r:id="rId7"/>
    <p:sldId id="727" r:id="rId8"/>
    <p:sldId id="729" r:id="rId9"/>
    <p:sldId id="730" r:id="rId10"/>
    <p:sldId id="732" r:id="rId11"/>
    <p:sldId id="738" r:id="rId12"/>
    <p:sldId id="739" r:id="rId13"/>
    <p:sldId id="731" r:id="rId14"/>
    <p:sldId id="733" r:id="rId15"/>
    <p:sldId id="734" r:id="rId16"/>
    <p:sldId id="735" r:id="rId17"/>
    <p:sldId id="736" r:id="rId18"/>
    <p:sldId id="737" r:id="rId19"/>
    <p:sldId id="740" r:id="rId20"/>
    <p:sldId id="742" r:id="rId21"/>
    <p:sldId id="743" r:id="rId22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DA50A69-00C1-472F-B00F-8DFE6939E833}">
          <p14:sldIdLst>
            <p14:sldId id="722"/>
            <p14:sldId id="741"/>
            <p14:sldId id="724"/>
            <p14:sldId id="725"/>
            <p14:sldId id="723"/>
            <p14:sldId id="726"/>
            <p14:sldId id="727"/>
            <p14:sldId id="729"/>
            <p14:sldId id="730"/>
            <p14:sldId id="732"/>
            <p14:sldId id="738"/>
            <p14:sldId id="739"/>
            <p14:sldId id="731"/>
            <p14:sldId id="733"/>
            <p14:sldId id="734"/>
            <p14:sldId id="735"/>
            <p14:sldId id="736"/>
            <p14:sldId id="737"/>
            <p14:sldId id="740"/>
            <p14:sldId id="742"/>
            <p14:sldId id="7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0066"/>
    <a:srgbClr val="0000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0" autoAdjust="0"/>
    <p:restoredTop sz="89648" autoAdjust="0"/>
  </p:normalViewPr>
  <p:slideViewPr>
    <p:cSldViewPr>
      <p:cViewPr varScale="1">
        <p:scale>
          <a:sx n="95" d="100"/>
          <a:sy n="95" d="100"/>
        </p:scale>
        <p:origin x="21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7D3A8D5-11CB-448A-BE20-C95FD7237E3F}" type="datetimeFigureOut">
              <a:rPr lang="zh-TW" altLang="en-US"/>
              <a:pPr>
                <a:defRPr/>
              </a:pPr>
              <a:t>2022/9/27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C5669C1-242D-47BB-8D07-6B52C25F38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956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544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031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73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352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335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451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79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760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609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18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45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818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60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808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097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34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994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669C1-242D-47BB-8D07-6B52C25F381A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02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2E6A46A6-5228-4D7A-A4AC-9AAA0C12B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56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7534" y="539020"/>
            <a:ext cx="8259266" cy="94576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B0CD-2A7B-432F-B7FA-4779C39E1A7A}" type="datetimeFigureOut">
              <a:rPr lang="zh-TW" altLang="en-US"/>
              <a:pPr>
                <a:defRPr/>
              </a:pPr>
              <a:t>2022/9/27</a:t>
            </a:fld>
            <a:endParaRPr lang="zh-TW" altLang="en-US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內容版面配置區 13">
            <a:extLst>
              <a:ext uri="{FF2B5EF4-FFF2-40B4-BE49-F238E27FC236}">
                <a16:creationId xmlns:a16="http://schemas.microsoft.com/office/drawing/2014/main" id="{2CDBB6D9-5173-456D-A510-3A926BA27D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8" y="188913"/>
            <a:ext cx="914400" cy="914400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1290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237D7AD4-CAE1-4A3A-88EB-F665B8755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7534" y="539020"/>
            <a:ext cx="8259266" cy="94576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B0CD-2A7B-432F-B7FA-4779C39E1A7A}" type="datetimeFigureOut">
              <a:rPr lang="zh-TW" altLang="en-US"/>
              <a:pPr>
                <a:defRPr/>
              </a:pPr>
              <a:t>2022/9/27</a:t>
            </a:fld>
            <a:endParaRPr lang="zh-TW" altLang="en-US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內容版面配置區 13">
            <a:extLst>
              <a:ext uri="{FF2B5EF4-FFF2-40B4-BE49-F238E27FC236}">
                <a16:creationId xmlns:a16="http://schemas.microsoft.com/office/drawing/2014/main" id="{2CDBB6D9-5173-456D-A510-3A926BA27D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8" y="188913"/>
            <a:ext cx="914400" cy="914400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2919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0FB4C39-E4F5-407C-9641-710AC50AF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114D-001B-4F63-B96F-61F519D6A777}" type="datetimeFigureOut">
              <a:rPr lang="zh-TW" altLang="en-US"/>
              <a:pPr>
                <a:defRPr/>
              </a:pPr>
              <a:t>2022/9/27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BB3F0-B384-41B4-ADC2-EEA45096B4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90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50F4D77F-CECF-4D1D-93CF-0C55F281C8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989C6-7A25-4204-B266-5AD1101B7C75}" type="datetimeFigureOut">
              <a:rPr lang="zh-TW" altLang="en-US"/>
              <a:pPr>
                <a:defRPr/>
              </a:pPr>
              <a:t>2022/9/27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529A-D012-4DCB-948B-A68E0C34FD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13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C4646E6-B57F-4D98-9DA0-023C07DAE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9803-8FB9-440B-8C59-255FDFB6CBE8}" type="datetimeFigureOut">
              <a:rPr lang="zh-TW" altLang="en-US"/>
              <a:pPr>
                <a:defRPr/>
              </a:pPr>
              <a:t>2022/9/27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6011-AC70-4E47-8A48-5472C4D102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82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89BC8-AFFE-499C-BC74-00D27B73D9D7}" type="datetimeFigureOut">
              <a:rPr lang="zh-TW" altLang="en-US"/>
              <a:pPr>
                <a:defRPr/>
              </a:pPr>
              <a:t>2022/9/27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D0A6-75DE-4FE7-A297-48BC823711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0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89489136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0742EE-03B5-4148-B6D9-943B94E958C2}" type="datetimeFigureOut">
              <a:rPr lang="zh-TW" altLang="en-US"/>
              <a:pPr>
                <a:defRPr/>
              </a:pPr>
              <a:t>2022/9/27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292EEC-79FA-4124-A074-3EF476AC16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1FF20B-22F6-495D-9A09-23D2A520141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1" r:id="rId2"/>
    <p:sldLayoutId id="2147483871" r:id="rId3"/>
    <p:sldLayoutId id="2147483880" r:id="rId4"/>
    <p:sldLayoutId id="2147483873" r:id="rId5"/>
    <p:sldLayoutId id="2147483874" r:id="rId6"/>
    <p:sldLayoutId id="2147483882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 pitchFamily="34" charset="-12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微軟正黑體" pitchFamily="34" charset="-12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sf.ntsec.gov.tw/Article.aspx?a=41&amp;lang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cience.hc.edu.tw/View/WinningEntries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month.com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ath.ntnu.edu.tw/~horng/letter/hpmletter.htm" TargetMode="External"/><Relationship Id="rId5" Type="http://schemas.openxmlformats.org/officeDocument/2006/relationships/hyperlink" Target="http://www.sec.ntnu.edu.tw/Monthly/SECMonthly-Latest.htm" TargetMode="External"/><Relationship Id="rId4" Type="http://schemas.openxmlformats.org/officeDocument/2006/relationships/hyperlink" Target="https://www.ntsec.gov.tw/User/Publications.aspx?a=31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34DE1C91-D54B-4C32-B151-296E02021715}"/>
              </a:ext>
            </a:extLst>
          </p:cNvPr>
          <p:cNvSpPr txBox="1">
            <a:spLocks/>
          </p:cNvSpPr>
          <p:nvPr/>
        </p:nvSpPr>
        <p:spPr bwMode="auto">
          <a:xfrm>
            <a:off x="-11998" y="116632"/>
            <a:ext cx="9180512" cy="396044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/>
            <a:r>
              <a:rPr lang="zh-TW" altLang="zh-TW" sz="6000" b="1" dirty="0">
                <a:solidFill>
                  <a:srgbClr val="FF0000"/>
                </a:solidFill>
              </a:rPr>
              <a:t>新竹市三民國中</a:t>
            </a:r>
            <a:r>
              <a:rPr lang="en-US" altLang="zh-TW" sz="6000" b="1" dirty="0">
                <a:solidFill>
                  <a:srgbClr val="FF0000"/>
                </a:solidFill>
              </a:rPr>
              <a:t>111</a:t>
            </a:r>
            <a:r>
              <a:rPr lang="zh-TW" altLang="zh-TW" sz="6000" b="1" dirty="0">
                <a:solidFill>
                  <a:srgbClr val="FF0000"/>
                </a:solidFill>
              </a:rPr>
              <a:t>年</a:t>
            </a:r>
            <a:endParaRPr lang="en-US" altLang="zh-TW" sz="6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zh-TW" altLang="zh-TW" sz="6000" b="1" dirty="0">
                <a:solidFill>
                  <a:srgbClr val="FF0000"/>
                </a:solidFill>
              </a:rPr>
              <a:t>校內科展說明會</a:t>
            </a:r>
            <a:endParaRPr kumimoji="0" lang="zh-TW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EEAC0F7-2213-4DAB-A27F-C57C2B36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566286"/>
            <a:ext cx="3444386" cy="290642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0273C8F-91C0-467D-9E89-882ACED26D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57251"/>
            <a:ext cx="4020450" cy="27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E048E0D3-C0B6-4A2B-8EA7-33A46FB87A15}"/>
              </a:ext>
            </a:extLst>
          </p:cNvPr>
          <p:cNvSpPr txBox="1"/>
          <p:nvPr/>
        </p:nvSpPr>
        <p:spPr>
          <a:xfrm>
            <a:off x="0" y="1556792"/>
            <a:ext cx="8964488" cy="498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（一）訂好題目或研究方向後，就得界定範圍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65225" indent="-1165225">
              <a:lnSpc>
                <a:spcPct val="150000"/>
              </a:lnSpc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（二）舉例說明一下：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屆全國科展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佳作：</a:t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兩相異直線均分三角形與四邊形的面積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65225" indent="-450850">
              <a:lnSpc>
                <a:spcPct val="150000"/>
              </a:lnSpc>
              <a:buAutoNum type="arabicPeriod"/>
              <a:tabLst>
                <a:tab pos="1165225" algn="l"/>
                <a:tab pos="1255713" algn="l"/>
                <a:tab pos="1346200" algn="l"/>
              </a:tabLst>
            </a:pPr>
            <a:r>
              <a:rPr lang="en-US" altLang="zh-TW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研究目的一：刻劃兩相異直線三等分任意三角形的面積之圖樣。</a:t>
            </a:r>
          </a:p>
          <a:p>
            <a:pPr marL="1165225" indent="-450850">
              <a:lnSpc>
                <a:spcPct val="150000"/>
              </a:lnSpc>
              <a:buAutoNum type="arabicPeriod"/>
            </a:pPr>
            <a:r>
              <a:rPr lang="en-US" altLang="zh-TW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研究目的二：刻劃兩相異直線四等分任意三角形的面積之圖樣。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58B150D-91E0-4096-A672-48C5D45FE0BF}"/>
              </a:ext>
            </a:extLst>
          </p:cNvPr>
          <p:cNvSpPr txBox="1"/>
          <p:nvPr/>
        </p:nvSpPr>
        <p:spPr>
          <a:xfrm>
            <a:off x="233967" y="728865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五、界定範圍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zh-TW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754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E048E0D3-C0B6-4A2B-8EA7-33A46FB87A15}"/>
              </a:ext>
            </a:extLst>
          </p:cNvPr>
          <p:cNvSpPr txBox="1"/>
          <p:nvPr/>
        </p:nvSpPr>
        <p:spPr>
          <a:xfrm>
            <a:off x="539552" y="1411035"/>
            <a:ext cx="8352928" cy="443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150000"/>
              </a:lnSpc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確定主題。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提出問題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             </a:t>
            </a:r>
          </a:p>
          <a:p>
            <a:pPr marL="357188" indent="-357188">
              <a:lnSpc>
                <a:spcPct val="150000"/>
              </a:lnSpc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形成假設。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自問自答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7188" indent="-357188">
              <a:lnSpc>
                <a:spcPct val="150000"/>
              </a:lnSpc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變因分析。應變變因→可能變因！   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>
              <a:lnSpc>
                <a:spcPct val="150000"/>
              </a:lnSpc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操縱變因→設計實驗。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>
              <a:lnSpc>
                <a:spcPct val="150000"/>
              </a:lnSpc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控制變因→消除其他變因影響結果的可能性。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>
              <a:lnSpc>
                <a:spcPct val="150000"/>
              </a:lnSpc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寫下實驗步驟。 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58B150D-91E0-4096-A672-48C5D45FE0BF}"/>
              </a:ext>
            </a:extLst>
          </p:cNvPr>
          <p:cNvSpPr txBox="1"/>
          <p:nvPr/>
        </p:nvSpPr>
        <p:spPr>
          <a:xfrm>
            <a:off x="107504" y="76470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六、整個科展形成流程：</a:t>
            </a:r>
            <a:endParaRPr lang="zh-TW" altLang="zh-TW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7314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E048E0D3-C0B6-4A2B-8EA7-33A46FB87A15}"/>
              </a:ext>
            </a:extLst>
          </p:cNvPr>
          <p:cNvSpPr txBox="1"/>
          <p:nvPr/>
        </p:nvSpPr>
        <p:spPr>
          <a:xfrm>
            <a:off x="881336" y="1581410"/>
            <a:ext cx="6877272" cy="369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實驗器材準備與實驗計畫。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執行實驗與形成實驗成果。 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討論實驗結果與改進實驗。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形成結論與書寫報告。           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修稿與完成書面資料。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58B150D-91E0-4096-A672-48C5D45FE0BF}"/>
              </a:ext>
            </a:extLst>
          </p:cNvPr>
          <p:cNvSpPr txBox="1"/>
          <p:nvPr/>
        </p:nvSpPr>
        <p:spPr>
          <a:xfrm>
            <a:off x="395536" y="76194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六、整個科展形成流程：</a:t>
            </a:r>
            <a:endParaRPr lang="zh-TW" altLang="zh-TW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730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E048E0D3-C0B6-4A2B-8EA7-33A46FB87A15}"/>
              </a:ext>
            </a:extLst>
          </p:cNvPr>
          <p:cNvSpPr txBox="1"/>
          <p:nvPr/>
        </p:nvSpPr>
        <p:spPr>
          <a:xfrm>
            <a:off x="627823" y="1322024"/>
            <a:ext cx="8516177" cy="443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蒐集相關文獻。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→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摘要，取其重點→比對文獻間的關聯性。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比對其結論之異同。 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比對研究法的適切性與可能漏洞。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比對各文獻推論過程的邏輯性。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知道得獎原因。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58B150D-91E0-4096-A672-48C5D45FE0BF}"/>
              </a:ext>
            </a:extLst>
          </p:cNvPr>
          <p:cNvSpPr txBox="1"/>
          <p:nvPr/>
        </p:nvSpPr>
        <p:spPr>
          <a:xfrm>
            <a:off x="233967" y="72886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文獻探討：</a:t>
            </a:r>
            <a:endParaRPr lang="zh-TW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280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E048E0D3-C0B6-4A2B-8EA7-33A46FB87A15}"/>
              </a:ext>
            </a:extLst>
          </p:cNvPr>
          <p:cNvSpPr txBox="1"/>
          <p:nvPr/>
        </p:nvSpPr>
        <p:spPr>
          <a:xfrm>
            <a:off x="673951" y="1483043"/>
            <a:ext cx="6859994" cy="459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文獻的核心概念。            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要解決的問題是什麼？</a:t>
            </a:r>
          </a:p>
          <a:p>
            <a:pPr>
              <a:lnSpc>
                <a:spcPct val="150000"/>
              </a:lnSpc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作者是如何進行研究與探討？  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最後的結論是什麼？</a:t>
            </a:r>
          </a:p>
          <a:p>
            <a:pPr>
              <a:lnSpc>
                <a:spcPct val="150000"/>
              </a:lnSpc>
            </a:pP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58B150D-91E0-4096-A672-48C5D45FE0BF}"/>
              </a:ext>
            </a:extLst>
          </p:cNvPr>
          <p:cNvSpPr txBox="1"/>
          <p:nvPr/>
        </p:nvSpPr>
        <p:spPr>
          <a:xfrm>
            <a:off x="179512" y="83671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（二）摘要該怎麼寫：</a:t>
            </a:r>
            <a:endParaRPr lang="zh-TW" altLang="zh-TW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262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E048E0D3-C0B6-4A2B-8EA7-33A46FB87A15}"/>
              </a:ext>
            </a:extLst>
          </p:cNvPr>
          <p:cNvSpPr txBox="1"/>
          <p:nvPr/>
        </p:nvSpPr>
        <p:spPr>
          <a:xfrm>
            <a:off x="1013644" y="1771719"/>
            <a:ext cx="8136904" cy="3672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150000"/>
              </a:lnSpc>
              <a:buAutoNum type="arabicPeriod"/>
            </a:pPr>
            <a:r>
              <a:rPr lang="zh-TW" altLang="en-US" sz="40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資料蒐集比對法。  </a:t>
            </a:r>
            <a:endParaRPr lang="en-US" altLang="zh-TW" sz="40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indent="-446088">
              <a:lnSpc>
                <a:spcPct val="150000"/>
              </a:lnSpc>
              <a:buAutoNum type="arabicPeriod"/>
            </a:pPr>
            <a:r>
              <a:rPr lang="zh-TW" altLang="en-US" sz="40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控制變因實驗法 </a:t>
            </a:r>
            <a:r>
              <a:rPr lang="en-US" altLang="zh-TW" sz="40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國中生最常使用</a:t>
            </a:r>
            <a:r>
              <a:rPr lang="en-US" altLang="zh-TW" sz="40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問卷調查法。 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訪談調查研判法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58B150D-91E0-4096-A672-48C5D45FE0BF}"/>
              </a:ext>
            </a:extLst>
          </p:cNvPr>
          <p:cNvSpPr txBox="1"/>
          <p:nvPr/>
        </p:nvSpPr>
        <p:spPr>
          <a:xfrm>
            <a:off x="323528" y="90872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（三）驗證的模式與方法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zh-TW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364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E048E0D3-C0B6-4A2B-8EA7-33A46FB87A15}"/>
              </a:ext>
            </a:extLst>
          </p:cNvPr>
          <p:cNvSpPr txBox="1"/>
          <p:nvPr/>
        </p:nvSpPr>
        <p:spPr>
          <a:xfrm>
            <a:off x="1079612" y="1340768"/>
            <a:ext cx="6984776" cy="459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150000"/>
              </a:lnSpc>
              <a:buAutoNum type="arabicPeriod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變因→可能影響事件的因素。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>
              <a:lnSpc>
                <a:spcPct val="150000"/>
              </a:lnSpc>
              <a:buAutoNum type="arabicPeriod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操縱變因→     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>
              <a:lnSpc>
                <a:spcPct val="150000"/>
              </a:lnSpc>
              <a:buAutoNum type="arabicPeriod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控制變因→   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>
              <a:lnSpc>
                <a:spcPct val="150000"/>
              </a:lnSpc>
              <a:buAutoNum type="arabicPeriod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應變變因→</a:t>
            </a:r>
          </a:p>
          <a:p>
            <a:pPr marL="357188" indent="-357188">
              <a:lnSpc>
                <a:spcPct val="150000"/>
              </a:lnSpc>
              <a:buAutoNum type="arabicPeriod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質性研究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量化研究。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58B150D-91E0-4096-A672-48C5D45FE0BF}"/>
              </a:ext>
            </a:extLst>
          </p:cNvPr>
          <p:cNvSpPr txBox="1"/>
          <p:nvPr/>
        </p:nvSpPr>
        <p:spPr>
          <a:xfrm>
            <a:off x="395536" y="63429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（四）控制變因實驗法</a:t>
            </a:r>
            <a:endParaRPr lang="zh-TW" altLang="zh-TW" sz="4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6888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E048E0D3-C0B6-4A2B-8EA7-33A46FB87A15}"/>
              </a:ext>
            </a:extLst>
          </p:cNvPr>
          <p:cNvSpPr txBox="1"/>
          <p:nvPr/>
        </p:nvSpPr>
        <p:spPr>
          <a:xfrm>
            <a:off x="457324" y="548680"/>
            <a:ext cx="8676456" cy="6134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變因分析：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應變變因的多元化、選定操縱變因</a:t>
            </a:r>
          </a:p>
          <a:p>
            <a:pPr>
              <a:lnSpc>
                <a:spcPct val="150000"/>
              </a:lnSpc>
            </a:pP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提問→解答：</a:t>
            </a:r>
          </a:p>
          <a:p>
            <a:pPr indent="623888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自己提問→自己解答。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623888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→這就是假設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623888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依假設→設計驗證方法。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623888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→所謂的研究法。</a:t>
            </a:r>
          </a:p>
          <a:p>
            <a:pPr>
              <a:lnSpc>
                <a:spcPct val="150000"/>
              </a:lnSpc>
            </a:pP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9210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E048E0D3-C0B6-4A2B-8EA7-33A46FB87A15}"/>
              </a:ext>
            </a:extLst>
          </p:cNvPr>
          <p:cNvSpPr txBox="1"/>
          <p:nvPr/>
        </p:nvSpPr>
        <p:spPr>
          <a:xfrm>
            <a:off x="458670" y="1268760"/>
            <a:ext cx="8226660" cy="3014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（七）實驗步驟</a:t>
            </a:r>
          </a:p>
          <a:p>
            <a:pPr marL="1277937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每一個假設就是一份實驗，要有屬於自己的步驟！</a:t>
            </a:r>
          </a:p>
        </p:txBody>
      </p:sp>
    </p:spTree>
    <p:extLst>
      <p:ext uri="{BB962C8B-B14F-4D97-AF65-F5344CB8AC3E}">
        <p14:creationId xmlns:p14="http://schemas.microsoft.com/office/powerpoint/2010/main" val="1166908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E048E0D3-C0B6-4A2B-8EA7-33A46FB87A15}"/>
              </a:ext>
            </a:extLst>
          </p:cNvPr>
          <p:cNvSpPr txBox="1"/>
          <p:nvPr/>
        </p:nvSpPr>
        <p:spPr>
          <a:xfrm>
            <a:off x="395536" y="1408273"/>
            <a:ext cx="8748464" cy="46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主題具新鮮感→富有創意！       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研究法→加入創意！</a:t>
            </a:r>
          </a:p>
          <a:p>
            <a:pPr marL="446088" indent="-446088">
              <a:lnSpc>
                <a:spcPct val="120000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結論→顛覆一般的概念！→產生新的結論。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indent="-446088">
              <a:lnSpc>
                <a:spcPct val="120000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能夠在科展場上自圓其說！</a:t>
            </a:r>
          </a:p>
          <a:p>
            <a:pPr marL="446088" indent="-446088">
              <a:lnSpc>
                <a:spcPct val="120000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所以，既然要努力，就要全力以赴，讓自己有所獲得！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58B150D-91E0-4096-A672-48C5D45FE0BF}"/>
              </a:ext>
            </a:extLst>
          </p:cNvPr>
          <p:cNvSpPr txBox="1"/>
          <p:nvPr/>
        </p:nvSpPr>
        <p:spPr>
          <a:xfrm>
            <a:off x="179512" y="62068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七、科展成功的理由：</a:t>
            </a:r>
            <a:endParaRPr lang="zh-TW" altLang="zh-TW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443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5C5E090-6290-4E5B-A63F-D223A4A71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1" y="58703"/>
            <a:ext cx="5173563" cy="337029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0815ED4-03EC-484B-8701-D434CDF4E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0" y="3429000"/>
            <a:ext cx="5492121" cy="3429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B712AD6-0CDF-4CFA-A657-BF897A822EB1}"/>
              </a:ext>
            </a:extLst>
          </p:cNvPr>
          <p:cNvSpPr/>
          <p:nvPr/>
        </p:nvSpPr>
        <p:spPr>
          <a:xfrm>
            <a:off x="179512" y="1263797"/>
            <a:ext cx="3514012" cy="92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校內科展說明會</a:t>
            </a:r>
            <a:endParaRPr kumimoji="0"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3775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22D0BD3-9633-464B-9FE2-FD1C43F4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13" y="576412"/>
            <a:ext cx="7452828" cy="693216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A2470ED-58CE-4E0D-8C6D-43C4C67AF3B3}"/>
              </a:ext>
            </a:extLst>
          </p:cNvPr>
          <p:cNvSpPr/>
          <p:nvPr/>
        </p:nvSpPr>
        <p:spPr>
          <a:xfrm>
            <a:off x="1259632" y="4399"/>
            <a:ext cx="642034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新竹市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屆科展地球科學第一名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7263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8BD7640-D9D4-415E-BC55-34786696B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02"/>
            <a:ext cx="4490162" cy="468870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EEA40EC-78F7-47FB-B34F-B726CE472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200" y="1844824"/>
            <a:ext cx="4240274" cy="493860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2CC82D8-CBE3-412D-B513-B77318125275}"/>
              </a:ext>
            </a:extLst>
          </p:cNvPr>
          <p:cNvSpPr/>
          <p:nvPr/>
        </p:nvSpPr>
        <p:spPr>
          <a:xfrm>
            <a:off x="124944" y="113543"/>
            <a:ext cx="424027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新竹市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屆科展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地球科學第三名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727384-4E17-47A2-A2ED-9E6C212A7F86}"/>
              </a:ext>
            </a:extLst>
          </p:cNvPr>
          <p:cNvSpPr/>
          <p:nvPr/>
        </p:nvSpPr>
        <p:spPr>
          <a:xfrm>
            <a:off x="4778782" y="686634"/>
            <a:ext cx="424027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新竹市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屆科展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生物第三名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284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17E4495-2190-4656-9164-47FB60C34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31837"/>
            <a:ext cx="9144000" cy="685801"/>
          </a:xfrm>
        </p:spPr>
        <p:txBody>
          <a:bodyPr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</a:rPr>
              <a:t>科展題材哪裡找？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18B7845-FECD-4257-A4E8-491D678DA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772816"/>
            <a:ext cx="8856984" cy="38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微軟正黑體" pitchFamily="34" charset="-12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900" b="1" dirty="0"/>
              <a:t>（</a:t>
            </a:r>
            <a:r>
              <a:rPr lang="zh-TW" altLang="en-US" sz="3900" b="1" dirty="0"/>
              <a:t>一</a:t>
            </a:r>
            <a:r>
              <a:rPr lang="zh-TW" altLang="zh-TW" sz="3900" b="1" dirty="0"/>
              <a:t>）科展歷屆作品：</a:t>
            </a:r>
            <a:endParaRPr lang="zh-TW" altLang="zh-TW" sz="3900" dirty="0"/>
          </a:p>
          <a:p>
            <a:pPr marL="457200" lvl="0" indent="-457200">
              <a:buAutoNum type="arabicPeriod"/>
            </a:pPr>
            <a:r>
              <a:rPr lang="zh-TW" altLang="zh-TW" sz="3600" b="1" dirty="0"/>
              <a:t>全國歷屆優勝作品</a:t>
            </a:r>
            <a:endParaRPr lang="en-US" altLang="zh-TW" sz="3600" b="1" dirty="0"/>
          </a:p>
          <a:p>
            <a:pPr lvl="0"/>
            <a:r>
              <a:rPr lang="zh-TW" altLang="zh-TW" sz="2400" b="1" dirty="0"/>
              <a:t>（</a:t>
            </a:r>
            <a:r>
              <a:rPr lang="en-US" altLang="zh-TW" sz="2400" b="1" u="sng" dirty="0">
                <a:hlinkClick r:id="rId3"/>
              </a:rPr>
              <a:t>https://twsf.ntsec.gov.tw/Article.aspx?a=41&amp;lang=1</a:t>
            </a:r>
            <a:r>
              <a:rPr lang="zh-TW" altLang="zh-TW" sz="2400" b="1" dirty="0"/>
              <a:t>）</a:t>
            </a:r>
            <a:endParaRPr lang="zh-TW" altLang="zh-TW" sz="2400" dirty="0"/>
          </a:p>
          <a:p>
            <a:pPr lvl="0"/>
            <a:endParaRPr lang="en-US" altLang="zh-TW" sz="2400" b="1" dirty="0"/>
          </a:p>
          <a:p>
            <a:pPr lvl="0"/>
            <a:r>
              <a:rPr lang="en-US" altLang="zh-TW" b="1" dirty="0"/>
              <a:t>2. </a:t>
            </a:r>
            <a:r>
              <a:rPr lang="zh-TW" altLang="zh-TW" b="1" dirty="0"/>
              <a:t>新竹市中小學科展覽</a:t>
            </a:r>
            <a:r>
              <a:rPr lang="en-US" altLang="zh-TW" b="1" dirty="0"/>
              <a:t>-</a:t>
            </a:r>
            <a:r>
              <a:rPr lang="zh-TW" altLang="zh-TW" b="1" dirty="0"/>
              <a:t>得獎作品</a:t>
            </a:r>
            <a:endParaRPr lang="en-US" altLang="zh-TW" b="1" dirty="0"/>
          </a:p>
          <a:p>
            <a:pPr lvl="0"/>
            <a:r>
              <a:rPr lang="zh-TW" altLang="zh-TW" sz="2400" b="1" dirty="0"/>
              <a:t>（</a:t>
            </a:r>
            <a:r>
              <a:rPr lang="en-US" altLang="zh-TW" sz="2400" b="1" u="sng" dirty="0">
                <a:hlinkClick r:id="rId4"/>
              </a:rPr>
              <a:t>https://science.hc.edu.tw/View/WinningEntries.aspx</a:t>
            </a:r>
            <a:r>
              <a:rPr lang="zh-TW" altLang="zh-TW" sz="2400" b="1" dirty="0"/>
              <a:t>）</a:t>
            </a:r>
            <a:endParaRPr lang="zh-TW" altLang="zh-TW" sz="2400" dirty="0"/>
          </a:p>
          <a:p>
            <a:pPr lvl="0"/>
            <a:endParaRPr lang="en-US" altLang="zh-TW" sz="2400" b="1" dirty="0"/>
          </a:p>
          <a:p>
            <a:pPr lvl="0"/>
            <a:r>
              <a:rPr lang="en-US" altLang="zh-TW" b="1" dirty="0"/>
              <a:t>3.</a:t>
            </a:r>
            <a:r>
              <a:rPr lang="zh-TW" altLang="zh-TW" b="1" dirty="0"/>
              <a:t>校內科展</a:t>
            </a:r>
            <a:r>
              <a:rPr lang="en-US" altLang="zh-TW" b="1" dirty="0"/>
              <a:t>(</a:t>
            </a:r>
            <a:r>
              <a:rPr lang="zh-TW" altLang="zh-TW" b="1" dirty="0"/>
              <a:t>延續性作品或曾經失敗的作品</a:t>
            </a:r>
            <a:r>
              <a:rPr lang="en-US" altLang="zh-TW" b="1" dirty="0"/>
              <a:t>)</a:t>
            </a:r>
            <a:endParaRPr kumimoji="0" lang="en-US" altLang="zh-TW" sz="4000" b="1" dirty="0"/>
          </a:p>
        </p:txBody>
      </p:sp>
    </p:spTree>
    <p:extLst>
      <p:ext uri="{BB962C8B-B14F-4D97-AF65-F5344CB8AC3E}">
        <p14:creationId xmlns:p14="http://schemas.microsoft.com/office/powerpoint/2010/main" val="271905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17E4495-2190-4656-9164-47FB60C34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53" y="116632"/>
            <a:ext cx="9144000" cy="685801"/>
          </a:xfrm>
        </p:spPr>
        <p:txBody>
          <a:bodyPr/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</a:rPr>
              <a:t>科展題材哪裡找？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18B7845-FECD-4257-A4E8-491D678DA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980728"/>
            <a:ext cx="8964488" cy="510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微軟正黑體" pitchFamily="34" charset="-12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TW" altLang="zh-TW" sz="12800" b="1" dirty="0"/>
              <a:t>（</a:t>
            </a:r>
            <a:r>
              <a:rPr lang="zh-TW" altLang="en-US" sz="12800" b="1" dirty="0"/>
              <a:t>二</a:t>
            </a:r>
            <a:r>
              <a:rPr lang="zh-TW" altLang="zh-TW" sz="12800" b="1" dirty="0"/>
              <a:t>）數學或科學期刊、雜誌：</a:t>
            </a:r>
            <a:endParaRPr lang="en-US" altLang="zh-TW" sz="12800" b="1" dirty="0"/>
          </a:p>
          <a:p>
            <a:pPr marL="542925" lvl="0">
              <a:lnSpc>
                <a:spcPts val="4000"/>
              </a:lnSpc>
            </a:pPr>
            <a:r>
              <a:rPr lang="en-US" altLang="zh-TW" sz="11200" b="1" dirty="0"/>
              <a:t>1. </a:t>
            </a:r>
            <a:r>
              <a:rPr lang="zh-TW" altLang="zh-TW" sz="11200" b="1" dirty="0"/>
              <a:t>數學傳播季刊</a:t>
            </a:r>
            <a:r>
              <a:rPr lang="en-US" altLang="zh-TW" sz="11200" b="1" dirty="0"/>
              <a:t> </a:t>
            </a:r>
            <a:r>
              <a:rPr lang="en-US" altLang="zh-TW" sz="8000" b="1" dirty="0"/>
              <a:t>(https://web.math.sinica.edu.tw/mathmedia/)</a:t>
            </a:r>
            <a:endParaRPr lang="zh-TW" altLang="zh-TW" sz="8000" dirty="0"/>
          </a:p>
          <a:p>
            <a:pPr marL="542925" lvl="0">
              <a:lnSpc>
                <a:spcPts val="4000"/>
              </a:lnSpc>
            </a:pPr>
            <a:r>
              <a:rPr lang="en-US" altLang="zh-TW" sz="11200" b="1" dirty="0"/>
              <a:t>2. </a:t>
            </a:r>
            <a:r>
              <a:rPr lang="zh-TW" altLang="zh-TW" sz="11200" b="1" dirty="0"/>
              <a:t>科學月刊</a:t>
            </a:r>
            <a:r>
              <a:rPr lang="en-US" altLang="zh-TW" sz="9600" b="1" dirty="0"/>
              <a:t> (</a:t>
            </a:r>
            <a:r>
              <a:rPr lang="en-US" altLang="zh-TW" sz="9600" b="1" u="sng" dirty="0">
                <a:hlinkClick r:id="rId3"/>
              </a:rPr>
              <a:t>http://www.scimonth.com.tw</a:t>
            </a:r>
            <a:r>
              <a:rPr lang="en-US" altLang="zh-TW" sz="9600" b="1" dirty="0"/>
              <a:t>)</a:t>
            </a:r>
            <a:endParaRPr lang="zh-TW" altLang="zh-TW" sz="9600" dirty="0"/>
          </a:p>
          <a:p>
            <a:pPr marL="542925" lvl="0">
              <a:lnSpc>
                <a:spcPct val="120000"/>
              </a:lnSpc>
            </a:pPr>
            <a:r>
              <a:rPr lang="en-US" altLang="zh-TW" sz="11200" b="1" dirty="0"/>
              <a:t>3. </a:t>
            </a:r>
            <a:r>
              <a:rPr lang="zh-TW" altLang="zh-TW" sz="11200" b="1" dirty="0"/>
              <a:t>科學研習</a:t>
            </a:r>
            <a:r>
              <a:rPr lang="en-US" altLang="zh-TW" sz="11200" b="1" dirty="0"/>
              <a:t> </a:t>
            </a:r>
            <a:r>
              <a:rPr lang="en-US" altLang="zh-TW" sz="8000" b="1" dirty="0"/>
              <a:t>(</a:t>
            </a:r>
            <a:r>
              <a:rPr lang="en-US" altLang="zh-TW" sz="8000" b="1" u="sng" dirty="0">
                <a:hlinkClick r:id="rId4"/>
              </a:rPr>
              <a:t>https://www.ntsec.gov.tw/User/Publications.aspx?a=318</a:t>
            </a:r>
            <a:r>
              <a:rPr lang="en-US" altLang="zh-TW" sz="8000" b="1" dirty="0"/>
              <a:t>)</a:t>
            </a:r>
            <a:endParaRPr lang="zh-TW" altLang="zh-TW" sz="7200" dirty="0"/>
          </a:p>
          <a:p>
            <a:pPr marL="542925" lvl="0">
              <a:lnSpc>
                <a:spcPct val="120000"/>
              </a:lnSpc>
            </a:pPr>
            <a:r>
              <a:rPr lang="en-US" altLang="zh-TW" sz="9600" b="1" dirty="0"/>
              <a:t>4. </a:t>
            </a:r>
            <a:r>
              <a:rPr lang="zh-TW" altLang="zh-TW" sz="9600" b="1" dirty="0"/>
              <a:t>科學教育月刊</a:t>
            </a:r>
            <a:endParaRPr lang="en-US" altLang="zh-TW" sz="9600" b="1" dirty="0"/>
          </a:p>
          <a:p>
            <a:pPr marL="542925" lvl="0">
              <a:lnSpc>
                <a:spcPct val="120000"/>
              </a:lnSpc>
            </a:pPr>
            <a:r>
              <a:rPr lang="en-US" altLang="zh-TW" sz="8000" b="1" dirty="0"/>
              <a:t>(</a:t>
            </a:r>
            <a:r>
              <a:rPr lang="en-US" altLang="zh-TW" sz="8000" b="1" u="sng" dirty="0">
                <a:hlinkClick r:id="rId5"/>
              </a:rPr>
              <a:t>http://www.sec.ntnu.edu.tw/Monthly/SECMonthly-Latest.htm</a:t>
            </a:r>
            <a:r>
              <a:rPr lang="en-US" altLang="zh-TW" sz="8000" b="1" dirty="0"/>
              <a:t>)</a:t>
            </a:r>
            <a:endParaRPr lang="zh-TW" altLang="zh-TW" sz="6200" dirty="0"/>
          </a:p>
          <a:p>
            <a:pPr marL="542925" lvl="0">
              <a:lnSpc>
                <a:spcPts val="4000"/>
              </a:lnSpc>
            </a:pPr>
            <a:r>
              <a:rPr lang="en-US" altLang="zh-TW" sz="11200" b="1" dirty="0"/>
              <a:t>5. HPM</a:t>
            </a:r>
            <a:r>
              <a:rPr lang="en-US" altLang="zh-TW" sz="6200" b="1" dirty="0"/>
              <a:t> (</a:t>
            </a:r>
            <a:r>
              <a:rPr lang="en-US" altLang="zh-TW" sz="6200" b="1" u="sng" dirty="0">
                <a:hlinkClick r:id="rId6"/>
              </a:rPr>
              <a:t>http://math.ntnu.edu.tw/~horng/letter/hpmletter.htm</a:t>
            </a:r>
            <a:r>
              <a:rPr lang="en-US" altLang="zh-TW" sz="6200" b="1" dirty="0"/>
              <a:t>) </a:t>
            </a:r>
            <a:endParaRPr lang="zh-TW" altLang="zh-TW" sz="6200" dirty="0"/>
          </a:p>
          <a:p>
            <a:pPr marL="268287" lvl="0">
              <a:lnSpc>
                <a:spcPct val="170000"/>
              </a:lnSpc>
            </a:pPr>
            <a:r>
              <a:rPr lang="en-US" altLang="zh-TW" sz="9600" b="1" dirty="0"/>
              <a:t>6. </a:t>
            </a:r>
            <a:r>
              <a:rPr lang="zh-TW" altLang="zh-TW" sz="9600" b="1" dirty="0"/>
              <a:t>國外的雜誌</a:t>
            </a:r>
            <a:endParaRPr lang="zh-TW" altLang="zh-TW" sz="9600" dirty="0"/>
          </a:p>
        </p:txBody>
      </p:sp>
    </p:spTree>
    <p:extLst>
      <p:ext uri="{BB962C8B-B14F-4D97-AF65-F5344CB8AC3E}">
        <p14:creationId xmlns:p14="http://schemas.microsoft.com/office/powerpoint/2010/main" val="168264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17E4495-2190-4656-9164-47FB60C34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98983"/>
            <a:ext cx="9144000" cy="685801"/>
          </a:xfrm>
        </p:spPr>
        <p:txBody>
          <a:bodyPr/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</a:rPr>
              <a:t>科展題材哪裡找？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18B7845-FECD-4257-A4E8-491D678DA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430222"/>
            <a:ext cx="79928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微軟正黑體" pitchFamily="34" charset="-12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zh-TW" sz="3600" b="1" dirty="0"/>
              <a:t>(</a:t>
            </a:r>
            <a:r>
              <a:rPr kumimoji="0" lang="zh-TW" altLang="en-US" sz="3600" b="1" dirty="0"/>
              <a:t>三</a:t>
            </a:r>
            <a:r>
              <a:rPr kumimoji="0" lang="en-US" altLang="zh-TW" sz="3600" b="1" dirty="0"/>
              <a:t>)</a:t>
            </a:r>
            <a:r>
              <a:rPr kumimoji="0" lang="zh-TW" altLang="en-US" sz="3600" b="1" dirty="0"/>
              <a:t>參考書籍</a:t>
            </a:r>
            <a:endParaRPr kumimoji="0" lang="en-US" altLang="zh-TW" sz="3600" b="1" dirty="0"/>
          </a:p>
          <a:p>
            <a:pPr marL="542925" indent="271463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kumimoji="0" lang="zh-TW" altLang="en-US" sz="3600" b="1" dirty="0"/>
              <a:t>天下文化</a:t>
            </a:r>
          </a:p>
          <a:p>
            <a:pPr marL="542925" indent="271463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kumimoji="0" lang="zh-TW" altLang="en-US" sz="3600" b="1" dirty="0"/>
              <a:t>凡異出版社</a:t>
            </a:r>
          </a:p>
          <a:p>
            <a:pPr marL="542925" indent="271463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kumimoji="0" lang="zh-TW" altLang="en-US" sz="3600" b="1" dirty="0"/>
              <a:t>九章出版社</a:t>
            </a:r>
          </a:p>
          <a:p>
            <a:pPr marL="542925" indent="271463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kumimoji="0" lang="zh-TW" altLang="en-US" sz="3600" b="1" dirty="0"/>
              <a:t>究竟出版社</a:t>
            </a:r>
          </a:p>
          <a:p>
            <a:pPr marL="542925" indent="271463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kumimoji="0" lang="zh-TW" altLang="en-US" sz="3600" b="1" dirty="0"/>
              <a:t>益智工坊</a:t>
            </a:r>
          </a:p>
          <a:p>
            <a:pPr marL="542925" indent="271463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kumimoji="0" lang="zh-TW" altLang="en-US" sz="3600" b="1" dirty="0"/>
              <a:t>外文書籍</a:t>
            </a:r>
            <a:r>
              <a:rPr kumimoji="0" lang="en-US" altLang="zh-TW" sz="3600" b="1" dirty="0"/>
              <a:t>(</a:t>
            </a:r>
            <a:r>
              <a:rPr kumimoji="0" lang="zh-TW" altLang="en-US" sz="3600" b="1" dirty="0"/>
              <a:t>英文、大陸</a:t>
            </a:r>
            <a:r>
              <a:rPr kumimoji="0" lang="en-US" altLang="zh-TW" sz="3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211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17E4495-2190-4656-9164-47FB60C34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333" y="654967"/>
            <a:ext cx="8060536" cy="685801"/>
          </a:xfrm>
        </p:spPr>
        <p:txBody>
          <a:bodyPr/>
          <a:lstStyle/>
          <a:p>
            <a:pPr algn="ctr"/>
            <a:r>
              <a:rPr lang="zh-TW" altLang="en-US" sz="4400" dirty="0">
                <a:solidFill>
                  <a:srgbClr val="FF0000"/>
                </a:solidFill>
              </a:rPr>
              <a:t>科展題材哪裡找？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18B7845-FECD-4257-A4E8-491D678DA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340768"/>
            <a:ext cx="85867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微軟正黑體" pitchFamily="34" charset="-12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TW" altLang="en-US" sz="4400" b="1" dirty="0"/>
              <a:t>（四）數學競賽試題：</a:t>
            </a:r>
            <a:endParaRPr lang="en-US" altLang="zh-TW" sz="4400" b="1" dirty="0"/>
          </a:p>
          <a:p>
            <a:pPr marL="446088" indent="177800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US" altLang="zh-TW" sz="4400" b="1" dirty="0"/>
              <a:t>AMC</a:t>
            </a:r>
          </a:p>
          <a:p>
            <a:pPr marL="446088" indent="177800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US" altLang="zh-TW" sz="4400" b="1" dirty="0"/>
              <a:t>TRML</a:t>
            </a:r>
          </a:p>
          <a:p>
            <a:pPr marL="446088" indent="177800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zh-TW" altLang="en-US" sz="4400" b="1" dirty="0"/>
              <a:t>青少年國際城市盃數學競賽</a:t>
            </a:r>
          </a:p>
          <a:p>
            <a:pPr marL="446088" indent="177800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zh-TW" altLang="en-US" sz="4400" b="1" dirty="0"/>
              <a:t>建中通訊解題</a:t>
            </a:r>
          </a:p>
          <a:p>
            <a:pPr>
              <a:lnSpc>
                <a:spcPct val="170000"/>
              </a:lnSpc>
            </a:pPr>
            <a:endParaRPr lang="en-US" alt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387079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17E4495-2190-4656-9164-47FB60C34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08" y="476672"/>
            <a:ext cx="8964996" cy="685801"/>
          </a:xfrm>
        </p:spPr>
        <p:txBody>
          <a:bodyPr/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</a:rPr>
              <a:t>科展題材哪裡找？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5AE41D5-5FE4-4FE0-8BD6-4C10DA37AED9}"/>
              </a:ext>
            </a:extLst>
          </p:cNvPr>
          <p:cNvSpPr txBox="1"/>
          <p:nvPr/>
        </p:nvSpPr>
        <p:spPr>
          <a:xfrm>
            <a:off x="467544" y="1369043"/>
            <a:ext cx="8064896" cy="555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（五）遊戲：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3275" indent="-357188">
              <a:lnSpc>
                <a:spcPct val="12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七巧板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多巧板、不規則巧板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03275" indent="-357188">
              <a:lnSpc>
                <a:spcPct val="12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五連方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(L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型棋、俄羅斯方塊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03275" indent="-357188">
              <a:lnSpc>
                <a:spcPct val="12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拼圖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四角拼圖、色塊拼圖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03275" indent="-357188">
              <a:lnSpc>
                <a:spcPct val="12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棋藝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西洋棋、圍棋、對棋、推棋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03275" indent="-357188">
              <a:lnSpc>
                <a:spcPct val="12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立方塊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魔方、索馬立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03275" indent="-357188">
              <a:lnSpc>
                <a:spcPct val="12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網路遊戲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數獨、點燈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03275" indent="-357188">
              <a:lnSpc>
                <a:spcPct val="12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</a:p>
          <a:p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101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7F16D43C-3AF2-4261-A2DD-03897E5C3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" y="1196752"/>
            <a:ext cx="874846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微軟正黑體" pitchFamily="34" charset="-12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微軟正黑體" pitchFamily="34" charset="-12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en-US" altLang="zh-TW" b="1" dirty="0">
                <a:latin typeface="標楷體" panose="03000509000000000000" pitchFamily="65" charset="-120"/>
              </a:rPr>
              <a:t>(</a:t>
            </a:r>
            <a:r>
              <a:rPr kumimoji="0" lang="zh-TW" altLang="en-US" b="1" dirty="0">
                <a:latin typeface="標楷體" panose="03000509000000000000" pitchFamily="65" charset="-120"/>
              </a:rPr>
              <a:t>一</a:t>
            </a:r>
            <a:r>
              <a:rPr kumimoji="0" lang="en-US" altLang="zh-TW" b="1" dirty="0">
                <a:latin typeface="標楷體" panose="03000509000000000000" pitchFamily="65" charset="-120"/>
              </a:rPr>
              <a:t>)</a:t>
            </a:r>
            <a:r>
              <a:rPr kumimoji="0" lang="zh-TW" altLang="en-US" b="1" dirty="0">
                <a:latin typeface="標楷體" panose="03000509000000000000" pitchFamily="65" charset="-120"/>
              </a:rPr>
              <a:t>學生是自發性製作科展作品 </a:t>
            </a:r>
          </a:p>
          <a:p>
            <a:pPr marL="893763" indent="-893763"/>
            <a:r>
              <a:rPr kumimoji="0" lang="en-US" altLang="zh-TW" b="1" dirty="0">
                <a:latin typeface="標楷體" panose="03000509000000000000" pitchFamily="65" charset="-120"/>
              </a:rPr>
              <a:t>(</a:t>
            </a:r>
            <a:r>
              <a:rPr kumimoji="0" lang="zh-TW" altLang="en-US" b="1" dirty="0">
                <a:latin typeface="標楷體" panose="03000509000000000000" pitchFamily="65" charset="-120"/>
              </a:rPr>
              <a:t>二</a:t>
            </a:r>
            <a:r>
              <a:rPr kumimoji="0" lang="en-US" altLang="zh-TW" b="1" dirty="0">
                <a:latin typeface="標楷體" panose="03000509000000000000" pitchFamily="65" charset="-120"/>
              </a:rPr>
              <a:t>)</a:t>
            </a:r>
            <a:r>
              <a:rPr kumimoji="0" lang="zh-TW" altLang="en-US" b="1" dirty="0">
                <a:latin typeface="標楷體" panose="03000509000000000000" pitchFamily="65" charset="-120"/>
              </a:rPr>
              <a:t>學生能主動提出問題或藉由與指導老師的討論發現問題並加以解決 </a:t>
            </a:r>
          </a:p>
          <a:p>
            <a:pPr>
              <a:lnSpc>
                <a:spcPct val="150000"/>
              </a:lnSpc>
            </a:pPr>
            <a:r>
              <a:rPr kumimoji="0" lang="en-US" altLang="zh-TW" b="1" dirty="0">
                <a:latin typeface="標楷體" panose="03000509000000000000" pitchFamily="65" charset="-120"/>
              </a:rPr>
              <a:t>(</a:t>
            </a:r>
            <a:r>
              <a:rPr kumimoji="0" lang="zh-TW" altLang="en-US" b="1" dirty="0">
                <a:latin typeface="標楷體" panose="03000509000000000000" pitchFamily="65" charset="-120"/>
              </a:rPr>
              <a:t>三</a:t>
            </a:r>
            <a:r>
              <a:rPr kumimoji="0" lang="en-US" altLang="zh-TW" b="1" dirty="0">
                <a:latin typeface="標楷體" panose="03000509000000000000" pitchFamily="65" charset="-120"/>
              </a:rPr>
              <a:t>)</a:t>
            </a:r>
            <a:r>
              <a:rPr kumimoji="0" lang="zh-TW" altLang="en-US" b="1" dirty="0">
                <a:latin typeface="標楷體" panose="03000509000000000000" pitchFamily="65" charset="-120"/>
              </a:rPr>
              <a:t>學生能有耐心處理資料及數據 </a:t>
            </a:r>
          </a:p>
          <a:p>
            <a:pPr>
              <a:lnSpc>
                <a:spcPct val="150000"/>
              </a:lnSpc>
            </a:pPr>
            <a:r>
              <a:rPr kumimoji="0" lang="en-US" altLang="zh-TW" b="1" dirty="0">
                <a:latin typeface="標楷體" panose="03000509000000000000" pitchFamily="65" charset="-120"/>
              </a:rPr>
              <a:t>(</a:t>
            </a:r>
            <a:r>
              <a:rPr kumimoji="0" lang="zh-TW" altLang="en-US" b="1" dirty="0">
                <a:latin typeface="標楷體" panose="03000509000000000000" pitchFamily="65" charset="-120"/>
              </a:rPr>
              <a:t>四</a:t>
            </a:r>
            <a:r>
              <a:rPr kumimoji="0" lang="en-US" altLang="zh-TW" b="1" dirty="0">
                <a:latin typeface="標楷體" panose="03000509000000000000" pitchFamily="65" charset="-120"/>
              </a:rPr>
              <a:t>)</a:t>
            </a:r>
            <a:r>
              <a:rPr kumimoji="0" lang="zh-TW" altLang="en-US" b="1" dirty="0">
                <a:latin typeface="標楷體" panose="03000509000000000000" pitchFamily="65" charset="-120"/>
              </a:rPr>
              <a:t>學生能將所發現的結果有組織的呈現</a:t>
            </a:r>
            <a:endParaRPr kumimoji="0" lang="en-US" altLang="zh-TW" b="1" dirty="0">
              <a:latin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kumimoji="0" lang="en-US" altLang="zh-TW" b="1" dirty="0">
                <a:latin typeface="標楷體" panose="03000509000000000000" pitchFamily="65" charset="-120"/>
              </a:rPr>
              <a:t>(</a:t>
            </a:r>
            <a:r>
              <a:rPr kumimoji="0" lang="zh-TW" altLang="en-US" b="1" dirty="0">
                <a:latin typeface="標楷體" panose="03000509000000000000" pitchFamily="65" charset="-120"/>
              </a:rPr>
              <a:t>五</a:t>
            </a:r>
            <a:r>
              <a:rPr kumimoji="0" lang="en-US" altLang="zh-TW" b="1" dirty="0">
                <a:latin typeface="標楷體" panose="03000509000000000000" pitchFamily="65" charset="-120"/>
              </a:rPr>
              <a:t>)</a:t>
            </a:r>
            <a:r>
              <a:rPr lang="zh-TW" altLang="zh-TW" b="1" dirty="0"/>
              <a:t>多與指導老師</a:t>
            </a:r>
            <a:r>
              <a:rPr lang="zh-TW" altLang="en-US" b="1" dirty="0"/>
              <a:t>溝通</a:t>
            </a:r>
            <a:r>
              <a:rPr lang="zh-TW" altLang="zh-TW" b="1" dirty="0"/>
              <a:t>討論</a:t>
            </a:r>
            <a:endParaRPr kumimoji="0" lang="zh-TW" altLang="en-US" b="1" dirty="0">
              <a:latin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7609E0-F7CE-4230-AD4E-F19F948057D5}"/>
              </a:ext>
            </a:extLst>
          </p:cNvPr>
          <p:cNvSpPr/>
          <p:nvPr/>
        </p:nvSpPr>
        <p:spPr>
          <a:xfrm>
            <a:off x="1475656" y="379983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二、學生應有的態度</a:t>
            </a:r>
          </a:p>
        </p:txBody>
      </p:sp>
    </p:spTree>
    <p:extLst>
      <p:ext uri="{BB962C8B-B14F-4D97-AF65-F5344CB8AC3E}">
        <p14:creationId xmlns:p14="http://schemas.microsoft.com/office/powerpoint/2010/main" val="42107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E048E0D3-C0B6-4A2B-8EA7-33A46FB87A15}"/>
              </a:ext>
            </a:extLst>
          </p:cNvPr>
          <p:cNvSpPr txBox="1"/>
          <p:nvPr/>
        </p:nvSpPr>
        <p:spPr>
          <a:xfrm>
            <a:off x="277946" y="1412776"/>
            <a:ext cx="8758550" cy="398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lnSpc>
                <a:spcPct val="150000"/>
              </a:lnSpc>
            </a:pP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四、科展過程中可能遭遇的困難：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1000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學生的程度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難度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不足、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1000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作品進行到一半，無法繼續下去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1000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家長對於製作作品時間過長不能諒解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1000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學生團隊合作的機制建立、比賽結果不如預期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520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3677</TotalTime>
  <Words>1032</Words>
  <Application>Microsoft Office PowerPoint</Application>
  <PresentationFormat>如螢幕大小 (4:3)</PresentationFormat>
  <Paragraphs>134</Paragraphs>
  <Slides>21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Calibri</vt:lpstr>
      <vt:lpstr>Wingdings</vt:lpstr>
      <vt:lpstr>Office 佈景主題</vt:lpstr>
      <vt:lpstr>PowerPoint 簡報</vt:lpstr>
      <vt:lpstr>PowerPoint 簡報</vt:lpstr>
      <vt:lpstr>科展題材哪裡找？</vt:lpstr>
      <vt:lpstr>科展題材哪裡找？</vt:lpstr>
      <vt:lpstr>科展題材哪裡找？</vt:lpstr>
      <vt:lpstr>科展題材哪裡找？</vt:lpstr>
      <vt:lpstr>科展題材哪裡找？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Goose</dc:creator>
  <cp:lastModifiedBy>USER</cp:lastModifiedBy>
  <cp:revision>332</cp:revision>
  <cp:lastPrinted>2020-08-25T09:26:12Z</cp:lastPrinted>
  <dcterms:created xsi:type="dcterms:W3CDTF">2013-11-12T13:46:27Z</dcterms:created>
  <dcterms:modified xsi:type="dcterms:W3CDTF">2022-09-27T02:51:48Z</dcterms:modified>
</cp:coreProperties>
</file>